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Gloria Hallelujah" panose="020B0604020202020204" charset="0"/>
      <p:regular r:id="rId55"/>
    </p:embeddedFont>
    <p:embeddedFont>
      <p:font typeface="Old Standard TT" panose="020B0604020202020204" charset="0"/>
      <p:regular r:id="rId56"/>
      <p:bold r:id="rId57"/>
      <p: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4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180728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180728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264bb17d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7264bb17d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6c6bf421a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6c6bf421a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c6bf421a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6c6bf421a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c6bf421a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6c6bf421a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d162d7d3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d162d7d3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c6bf421a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c6bf421a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b26ea7396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b26ea7396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62f338c96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62f338c96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c6bf421a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6c6bf421a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c6bf421a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6c6bf421a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205fec3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7205fec3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6c6bf421a7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6c6bf421a7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2e3cd2cf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2e3cd2c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6c6bf421a7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6c6bf421a7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2e3cd2cf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2e3cd2cf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62f338c96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62f338c96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7264bb17d0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7264bb17d0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264bb17d0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7264bb17d0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7264bb17d0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7264bb17d0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b26ea7396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b26ea7396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63c5a149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63c5a149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7205fec3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7205fec3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6c6bf421a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6c6bf421a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7264bb17d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7264bb17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7264bb17d0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7264bb17d0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51d45715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451d45715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7264bb17d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7264bb17d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7264bb17d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7264bb17d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7264bb17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7264bb17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7264bb17d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7264bb17d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7264bb17d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7264bb17d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7264bb17d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7264bb17d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205fec3e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7205fec3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baa3dfe0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baa3dfe0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720b04f75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720b04f75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baa3dfe04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baa3dfe04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720b04f75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720b04f75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72e9d359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72e9d35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451d4571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451d4571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451d4571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451d45715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01b1eefe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701b1eefe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01b8f93a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701b8f93a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6c6bf421a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6c6bf421a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451d45715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451d45715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6c6bf421a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6c6bf421a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62ea7409e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62ea7409e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62ea7409e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62ea7409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d6988229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d6988229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b26ea739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b26ea739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20b04f75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720b04f75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720b04f75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720b04f75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3" name="Google Shape;13;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4" name="Google Shape;14;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2" name="Google Shape;52;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8" name="Google Shape;18;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3" name="Google Shape;43;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title="gu-h-logo.png"/>
          <p:cNvPicPr preferRelativeResize="0"/>
          <p:nvPr/>
        </p:nvPicPr>
        <p:blipFill>
          <a:blip r:embed="rId13">
            <a:alphaModFix amt="20000"/>
          </a:blip>
          <a:stretch>
            <a:fillRect/>
          </a:stretch>
        </p:blipFill>
        <p:spPr>
          <a:xfrm>
            <a:off x="311700" y="1310699"/>
            <a:ext cx="8520600" cy="25220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flexbooks.ck12.org/cbook/ck-12-conceptos-de-matem%C3%A1ticas-de-la-escuela-secundaria-grado-8-en-espa%C3%B1ol/section/12.1/related/lesson/recognize-and-identify-monomials-binomials-and-trinomials-msm8/"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5ReuTDfPK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5learning.com/worksheets/math/algebra/grade-5-simplifying-expressions-combining-like-terms-a.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mashupmath.com/blog/combining-like-terms"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6MShC82o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andymath.com/distribution-practice/" TargetMode="External"/><Relationship Id="rId4" Type="http://schemas.openxmlformats.org/officeDocument/2006/relationships/hyperlink" Target="https://math-drills.com/algebra/algebra_distributive_2terms_no_exponents_001.1415574873.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leaves.com/distribution-channe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1MmhAq-XVN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math-drills.com/algebra/algebra_expressions_simplifying_as_2v_6t_001.1360936722.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KiWkV81fQ"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wikihow.com/Evaluate-an-Algebraic-Expression" TargetMode="External"/><Relationship Id="rId5" Type="http://schemas.openxmlformats.org/officeDocument/2006/relationships/image" Target="../media/image9.jpg"/><Relationship Id="rId4" Type="http://schemas.openxmlformats.org/officeDocument/2006/relationships/hyperlink" Target="https://www.superteacherworksheets.com/expressions-evaluate/evaluate-expressions-basic_EVBSC.pdf"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69_GdggfC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cuemath.com/algebra/addition-of-algebraic-express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ath-drills.com/algebra/algebra_linear_addsub_nomultiplier_001.1425581322.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cuemath.com/algebra/subtraction-of-algebraic-expressions/"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jcarter@goodwin.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mathsisfun.com/definitions/foil-method.html"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oemqCExRIC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patch.com/new-jersey/fortlee/curses-foiled-again" TargetMode="External"/><Relationship Id="rId5" Type="http://schemas.openxmlformats.org/officeDocument/2006/relationships/image" Target="../media/image13.jpg"/><Relationship Id="rId4" Type="http://schemas.openxmlformats.org/officeDocument/2006/relationships/hyperlink" Target="https://math-drills.com/algebra/polynomials_multiplying_mixed_mixed_nothirdfactor_001.1675735222.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05QwPhUjan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mathmonks.com/wp-content/uploads/2022/02/Factoring-Out-GCF-of-Polynomials-Worksheet.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4jANGlJRS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maneuveringthemiddle.com/factoring-polynomials-with-special-cases/"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flexbooks.ck12.org/cbook/ck-12-conceptos-de-matem%C3%A1ticas-de-la-escuela-secundaria-grado-6-en-espa%C3%B1ol/section/2.14/related/lesson/the-cartesian-plane-alg-i-hn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katesmathlessons.com/intro-to-slope-intercept-form.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interactive.onlinemathlearning.com/share/worksheets/linear-equation-worksheet3.pdf" TargetMode="External"/><Relationship Id="rId3" Type="http://schemas.openxmlformats.org/officeDocument/2006/relationships/hyperlink" Target="https://www.youtube.com/watch?v=7DPWeBszNSM" TargetMode="External"/><Relationship Id="rId7" Type="http://schemas.openxmlformats.org/officeDocument/2006/relationships/hyperlink" Target="https://www.superteacherworksheets.com/equations/two-step-equations-basic_TSEQB.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k5learning.com/worksheets/math/algebra/grade-5-basic-algebra-e.pdf" TargetMode="External"/><Relationship Id="rId5" Type="http://schemas.openxmlformats.org/officeDocument/2006/relationships/hyperlink" Target="https://www.youtube.com/watch?v=XCWkBAUiBxM" TargetMode="External"/><Relationship Id="rId4" Type="http://schemas.openxmlformats.org/officeDocument/2006/relationships/hyperlink" Target="https://www.youtube.com/watch?v=0ackz7dJSY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MeU-KzdCBp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aU2opVKZ8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www.mashupmath.com/blog/how-to-find-slope-on-a-graph#google_vignette"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math-drills.com/algebra/algebra_find_slope_y-intercept_from_graph_001.1675735220.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mashupmath.com/blog/how-to-find-slope-on-a-graph#google_vignette" TargetMode="Externa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Id_UqMLAXz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teractive.onlinemathlearning.com/share/worksheets/slope-formula-worksheet.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katesmathlessons.com/using-points-to-write-equation-in-slope-intercept-form.html"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www.khanacademy.org/math/cc-eighth-grade-math/cc-8th-linear-equations-functions/intro-slope-intercept-form/v/slope-intercept-for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www.katesmathlessons.com/using-points-to-write-equation-in-slope-intercept-form.html" TargetMode="Externa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TGGSvM20gHo"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38.xml.rels><?xml version="1.0" encoding="UTF-8" standalone="yes"?>
<Relationships xmlns="http://schemas.openxmlformats.org/package/2006/relationships"><Relationship Id="rId3" Type="http://schemas.openxmlformats.org/officeDocument/2006/relationships/hyperlink" Target="https://math-drills.com/algebra/algebra_graph_linear_slope_intercept_001.1675735220.pdf"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math-dictionary.com" TargetMode="External"/><Relationship Id="rId5" Type="http://schemas.openxmlformats.org/officeDocument/2006/relationships/hyperlink" Target="https://www.math-dictionary.com/origin.html#google_vignette"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win.edu/academic-success-center/tutor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DrZJKdXlZ3I"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hyperlink" Target="https://www.mashupmath.com/blog/how-to-solve-inequalities#google_vignette" TargetMode="External"/><Relationship Id="rId4" Type="http://schemas.openxmlformats.org/officeDocument/2006/relationships/hyperlink" Target="https://math-drills.com/algebra/linear_inequality_div2_mult2_add1_side3_ndswitch2_varswitch3_001.1435603648.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math-salamanders.s3.us-west-1.amazonaws.com/Inequalities/Inequalities-on-a-Number-Line/inequalities-on-a-number-line-1.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mashupmath.com/blog/solving-compound-inequality-graphs-explained" TargetMode="External"/><Relationship Id="rId5" Type="http://schemas.openxmlformats.org/officeDocument/2006/relationships/image" Target="../media/image22.png"/><Relationship Id="rId4" Type="http://schemas.openxmlformats.org/officeDocument/2006/relationships/hyperlink" Target="https://www.youtube.com/watch?v=n02r9ZKAi0I"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diatribe.org/whats-your-number-one-piece-advice-people-diabetes" TargetMode="Externa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s://tenor.com/view/good-luck-captain-america-salute-gif-12849404"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math-drills.com/algebra/algebra_distributive_2terms_no_exponents_001.1415574873.pdf" TargetMode="External"/><Relationship Id="rId3" Type="http://schemas.openxmlformats.org/officeDocument/2006/relationships/hyperlink" Target="https://www.youtube.com/watch?v=94CH4wB1iDc" TargetMode="External"/><Relationship Id="rId7" Type="http://schemas.openxmlformats.org/officeDocument/2006/relationships/hyperlink" Target="http://math-drills.co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youtube.com/watch?v=v-6MShC82ow" TargetMode="External"/><Relationship Id="rId5" Type="http://schemas.openxmlformats.org/officeDocument/2006/relationships/hyperlink" Target="https://www.k5learning.com/worksheets/math/algebra/grade-5-simplifying-expressions-combining-like-terms-a.pdf" TargetMode="External"/><Relationship Id="rId10" Type="http://schemas.openxmlformats.org/officeDocument/2006/relationships/hyperlink" Target="https://math-drills.com/algebra/algebra_expressions_simplifying_as_2v_6t_001.1360936722.pdf" TargetMode="External"/><Relationship Id="rId4" Type="http://schemas.openxmlformats.org/officeDocument/2006/relationships/hyperlink" Target="https://www.youtube.com/watch?v=55ReuTDfPKE" TargetMode="External"/><Relationship Id="rId9" Type="http://schemas.openxmlformats.org/officeDocument/2006/relationships/hyperlink" Target="https://www.youtube.com/watch?v=1MmhAq-XVN0"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watch?v=oemqCExRIC0" TargetMode="External"/><Relationship Id="rId3" Type="http://schemas.openxmlformats.org/officeDocument/2006/relationships/hyperlink" Target="https://www.youtube.com/watch?v=k-KiWkV81fQ" TargetMode="External"/><Relationship Id="rId7" Type="http://schemas.openxmlformats.org/officeDocument/2006/relationships/hyperlink" Target="https://math-drills.com/algebra/algebra_linear_addsub_nomultiplier_001.1425581322.pdf"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math-drills.com" TargetMode="External"/><Relationship Id="rId5" Type="http://schemas.openxmlformats.org/officeDocument/2006/relationships/hyperlink" Target="https://www.youtube.com/watch?v=l69_GdggfCo" TargetMode="External"/><Relationship Id="rId10" Type="http://schemas.openxmlformats.org/officeDocument/2006/relationships/hyperlink" Target="https://www.youtube.com/watch?v=05QwPhUjanE" TargetMode="External"/><Relationship Id="rId4" Type="http://schemas.openxmlformats.org/officeDocument/2006/relationships/hyperlink" Target="https://www.superteacherworksheets.com/expressions-evaluate/evaluate-expressions-basic_EVBSC.pdf" TargetMode="External"/><Relationship Id="rId9" Type="http://schemas.openxmlformats.org/officeDocument/2006/relationships/hyperlink" Target="https://math-drills.com/algebra/polynomials_multiplying_mixed_mixed_nothirdfactor_001.167573522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XCWkBAUiBxM" TargetMode="External"/><Relationship Id="rId3" Type="http://schemas.openxmlformats.org/officeDocument/2006/relationships/hyperlink" Target="http://mathmonks.com" TargetMode="External"/><Relationship Id="rId7" Type="http://schemas.openxmlformats.org/officeDocument/2006/relationships/hyperlink" Target="https://www.youtube.com/watch?v=0ackz7dJSYY"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youtube.com/watch?v=7DPWeBszNSM" TargetMode="External"/><Relationship Id="rId5" Type="http://schemas.openxmlformats.org/officeDocument/2006/relationships/hyperlink" Target="https://www.youtube.com/watch?v=-4jANGlJRSY" TargetMode="External"/><Relationship Id="rId10" Type="http://schemas.openxmlformats.org/officeDocument/2006/relationships/hyperlink" Target="https://www.superteacherworksheets.com/equations/two-step-equations-basic_TSEQB.pdf" TargetMode="External"/><Relationship Id="rId4" Type="http://schemas.openxmlformats.org/officeDocument/2006/relationships/hyperlink" Target="https://mathmonks.com/wp-content/uploads/2022/02/Factoring-Out-GCF-of-Polynomials-Worksheet.pdf" TargetMode="External"/><Relationship Id="rId9" Type="http://schemas.openxmlformats.org/officeDocument/2006/relationships/hyperlink" Target="https://www.k5learning.com/worksheets/math/algebra/grade-5-basic-algebra-e.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math-drills.com/algebra/algebra_find_slope_y-intercept_from_graph_001.1675735220.pdf" TargetMode="External"/><Relationship Id="rId3" Type="http://schemas.openxmlformats.org/officeDocument/2006/relationships/hyperlink" Target="http://onlinemathlearning.com" TargetMode="External"/><Relationship Id="rId7" Type="http://schemas.openxmlformats.org/officeDocument/2006/relationships/hyperlink" Target="http://math-drills.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www.youtube.com/watch?v=QaU2opVKZ8U" TargetMode="External"/><Relationship Id="rId11" Type="http://schemas.openxmlformats.org/officeDocument/2006/relationships/hyperlink" Target="https://www.khanacademy.org/math/cc-eighth-grade-math/cc-8th-linear-equations-functions/intro-slope-intercept-form/v/slope-intercept-form" TargetMode="External"/><Relationship Id="rId5" Type="http://schemas.openxmlformats.org/officeDocument/2006/relationships/hyperlink" Target="https://www.youtube.com/watch?v=MeU-KzdCBps" TargetMode="External"/><Relationship Id="rId10" Type="http://schemas.openxmlformats.org/officeDocument/2006/relationships/hyperlink" Target="https://www.interactive.onlinemathlearning.com/share/worksheets/slope-formula-worksheet.pdf" TargetMode="External"/><Relationship Id="rId4" Type="http://schemas.openxmlformats.org/officeDocument/2006/relationships/hyperlink" Target="https://www.interactive.onlinemathlearning.com/share/worksheets/linear-equation-worksheet3.pdf" TargetMode="External"/><Relationship Id="rId9" Type="http://schemas.openxmlformats.org/officeDocument/2006/relationships/hyperlink" Target="https://www.youtube.com/watch?v=Id_UqMLAXzY"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math-drills.com/algebra/linear_inequality_div2_mult2_add1_side3_ndswitch2_varswitch3_001.1435603648.pdf" TargetMode="External"/><Relationship Id="rId3" Type="http://schemas.openxmlformats.org/officeDocument/2006/relationships/hyperlink" Target="https://www.youtube.com/watch?v=TGGSvM20gHo" TargetMode="External"/><Relationship Id="rId7" Type="http://schemas.openxmlformats.org/officeDocument/2006/relationships/hyperlink" Target="http://math-drills.com"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www.youtube.com/watch?v=DrZJKdXlZ3I" TargetMode="External"/><Relationship Id="rId5" Type="http://schemas.openxmlformats.org/officeDocument/2006/relationships/hyperlink" Target="https://math-drills.com/algebra/algebra_graph_linear_slope_intercept_001.1675735220.pdf" TargetMode="External"/><Relationship Id="rId10" Type="http://schemas.openxmlformats.org/officeDocument/2006/relationships/hyperlink" Target="https://math-salamanders.s3.us-west-1.amazonaws.com/Inequalities/Inequalities-on-a-Number-Line/inequalities-on-a-number-line-1.pdf" TargetMode="External"/><Relationship Id="rId4" Type="http://schemas.openxmlformats.org/officeDocument/2006/relationships/hyperlink" Target="http://math-drill.com" TargetMode="External"/><Relationship Id="rId9" Type="http://schemas.openxmlformats.org/officeDocument/2006/relationships/hyperlink" Target="https://www.youtube.com/watch?v=n02r9ZKAi0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ENVB6tjq_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gENVB6tjq_M"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40.xml"/><Relationship Id="rId5" Type="http://schemas.openxmlformats.org/officeDocument/2006/relationships/slide" Target="slide25.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4CH4wB1iD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3.png"/><Relationship Id="rId4" Type="http://schemas.openxmlformats.org/officeDocument/2006/relationships/hyperlink" Target="https://www.cuemath.com/algebra/expression-defini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brighterly.com/math/expr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TEAS Math Workshop</a:t>
            </a:r>
            <a:endParaRPr/>
          </a:p>
        </p:txBody>
      </p:sp>
      <p:sp>
        <p:nvSpPr>
          <p:cNvPr id="61" name="Google Shape;61;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2: Algebra</a:t>
            </a:r>
            <a:endParaRPr/>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Algebraic Expressions: Vocabulary	(Slide 2 of 2)</a:t>
            </a:r>
            <a:endParaRPr baseline="30000"/>
          </a:p>
          <a:p>
            <a:pPr marL="0" lvl="0" indent="0" algn="l" rtl="0">
              <a:spcBef>
                <a:spcPts val="0"/>
              </a:spcBef>
              <a:spcAft>
                <a:spcPts val="0"/>
              </a:spcAft>
              <a:buNone/>
            </a:pPr>
            <a:endParaRPr/>
          </a:p>
        </p:txBody>
      </p:sp>
      <p:sp>
        <p:nvSpPr>
          <p:cNvPr id="142" name="Google Shape;142;p22"/>
          <p:cNvSpPr txBox="1">
            <a:spLocks noGrp="1"/>
          </p:cNvSpPr>
          <p:nvPr>
            <p:ph type="body" idx="1"/>
          </p:nvPr>
        </p:nvSpPr>
        <p:spPr>
          <a:xfrm>
            <a:off x="311700" y="1171600"/>
            <a:ext cx="8520600" cy="194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Monomial</a:t>
            </a:r>
            <a:r>
              <a:rPr lang="en"/>
              <a:t>: an algebraic expression with one term where all the exponents on the variables are whole numbers</a:t>
            </a:r>
            <a:endParaRPr/>
          </a:p>
          <a:p>
            <a:pPr marL="457200" lvl="0" indent="-342900" algn="l" rtl="0">
              <a:spcBef>
                <a:spcPts val="0"/>
              </a:spcBef>
              <a:spcAft>
                <a:spcPts val="0"/>
              </a:spcAft>
              <a:buSzPts val="1800"/>
              <a:buChar char="●"/>
            </a:pPr>
            <a:r>
              <a:rPr lang="en" u="sng"/>
              <a:t>Polynomial</a:t>
            </a:r>
            <a:r>
              <a:rPr lang="en"/>
              <a:t>: an algebraic expression with more than one term where all the exponents on the variables are whole numbers</a:t>
            </a:r>
            <a:endParaRPr/>
          </a:p>
          <a:p>
            <a:pPr marL="914400" lvl="1" indent="-336550" algn="l" rtl="0">
              <a:spcBef>
                <a:spcPts val="0"/>
              </a:spcBef>
              <a:spcAft>
                <a:spcPts val="0"/>
              </a:spcAft>
              <a:buSzPts val="1700"/>
              <a:buChar char="○"/>
            </a:pPr>
            <a:r>
              <a:rPr lang="en" sz="1700" u="sng"/>
              <a:t>Binomial</a:t>
            </a:r>
            <a:r>
              <a:rPr lang="en" sz="1700"/>
              <a:t>: a polynomial with 2 terms</a:t>
            </a:r>
            <a:endParaRPr sz="1700"/>
          </a:p>
          <a:p>
            <a:pPr marL="914400" lvl="1" indent="-336550" algn="l" rtl="0">
              <a:spcBef>
                <a:spcPts val="0"/>
              </a:spcBef>
              <a:spcAft>
                <a:spcPts val="0"/>
              </a:spcAft>
              <a:buSzPts val="1700"/>
              <a:buChar char="○"/>
            </a:pPr>
            <a:r>
              <a:rPr lang="en" sz="1700" u="sng"/>
              <a:t>Trinomial</a:t>
            </a:r>
            <a:r>
              <a:rPr lang="en" sz="1700"/>
              <a:t>: a polynomial with 3 terms</a:t>
            </a:r>
            <a:endParaRPr sz="1700"/>
          </a:p>
        </p:txBody>
      </p:sp>
      <p:sp>
        <p:nvSpPr>
          <p:cNvPr id="143" name="Google Shape;14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44" name="Google Shape;144;p22" title="image.png"/>
          <p:cNvPicPr preferRelativeResize="0"/>
          <p:nvPr/>
        </p:nvPicPr>
        <p:blipFill>
          <a:blip r:embed="rId4">
            <a:alphaModFix/>
          </a:blip>
          <a:stretch>
            <a:fillRect/>
          </a:stretch>
        </p:blipFill>
        <p:spPr>
          <a:xfrm>
            <a:off x="4485475" y="3119500"/>
            <a:ext cx="3986975" cy="1443275"/>
          </a:xfrm>
          <a:prstGeom prst="rect">
            <a:avLst/>
          </a:prstGeom>
          <a:noFill/>
          <a:ln w="9525" cap="flat" cmpd="sng">
            <a:solidFill>
              <a:srgbClr val="999999"/>
            </a:solidFill>
            <a:prstDash val="solid"/>
            <a:round/>
            <a:headEnd type="none" w="sm" len="sm"/>
            <a:tailEnd type="none" w="sm" len="sm"/>
          </a:ln>
        </p:spPr>
      </p:pic>
      <p:sp>
        <p:nvSpPr>
          <p:cNvPr id="145" name="Google Shape;145;p22"/>
          <p:cNvSpPr txBox="1"/>
          <p:nvPr/>
        </p:nvSpPr>
        <p:spPr>
          <a:xfrm>
            <a:off x="570175" y="3279075"/>
            <a:ext cx="3915300" cy="1283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a:t>
            </a:r>
            <a:r>
              <a:rPr lang="en" sz="1000">
                <a:latin typeface="Old Standard TT"/>
                <a:ea typeface="Old Standard TT"/>
                <a:cs typeface="Old Standard TT"/>
                <a:sym typeface="Old Standard TT"/>
              </a:rPr>
              <a:t>. Monomial through polynomial. Adapted from </a:t>
            </a:r>
            <a:r>
              <a:rPr lang="en" sz="1000" i="1">
                <a:latin typeface="Old Standard TT"/>
                <a:ea typeface="Old Standard TT"/>
                <a:cs typeface="Old Standard TT"/>
                <a:sym typeface="Old Standard TT"/>
              </a:rPr>
              <a:t>12.1 Recognize and Identify Monomials, Binomials and Trinomials</a:t>
            </a:r>
            <a:r>
              <a:rPr lang="en" sz="1000">
                <a:latin typeface="Old Standard TT"/>
                <a:ea typeface="Old Standard TT"/>
                <a:cs typeface="Old Standard TT"/>
                <a:sym typeface="Old Standard TT"/>
              </a:rPr>
              <a:t> by Brenda Meery and Jen Kershaw, 2025, retrieved from </a:t>
            </a:r>
            <a:r>
              <a:rPr lang="en" sz="1000" u="sng">
                <a:solidFill>
                  <a:schemeClr val="hlink"/>
                </a:solidFill>
                <a:latin typeface="Old Standard TT"/>
                <a:ea typeface="Old Standard TT"/>
                <a:cs typeface="Old Standard TT"/>
                <a:sym typeface="Old Standard TT"/>
                <a:hlinkClick r:id="rId5"/>
              </a:rPr>
              <a:t>https://flexbooks.ck12.org/cbook/ck-12-conceptos-de-matem%C3%A1ticas-de-la-escuela-secundaria-grado-8-en-espa%C3%B1ol/section/12.1/related/lesson/recognize-and-identify-monomials-binomials-and-trinomials-msm8/</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Simplifying</a:t>
            </a:r>
            <a:endParaRPr/>
          </a:p>
        </p:txBody>
      </p:sp>
      <p:sp>
        <p:nvSpPr>
          <p:cNvPr id="151" name="Google Shape;151;p23"/>
          <p:cNvSpPr txBox="1">
            <a:spLocks noGrp="1"/>
          </p:cNvSpPr>
          <p:nvPr>
            <p:ph type="body" idx="1"/>
          </p:nvPr>
        </p:nvSpPr>
        <p:spPr>
          <a:xfrm>
            <a:off x="311700" y="1171675"/>
            <a:ext cx="50568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 simplify expressions, you will use two skills: combining like terms and distribution.</a:t>
            </a:r>
            <a:endParaRPr/>
          </a:p>
          <a:p>
            <a:pPr marL="0" lvl="0" indent="0" algn="l" rtl="0">
              <a:spcBef>
                <a:spcPts val="160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Combining like terms</a:t>
            </a:r>
            <a:r>
              <a:rPr lang="en" baseline="30000"/>
              <a:t>2</a:t>
            </a:r>
            <a:r>
              <a:rPr lang="en"/>
              <a:t>: collecting all similar terms together in an expression</a:t>
            </a:r>
            <a:endParaRPr/>
          </a:p>
          <a:p>
            <a:pPr marL="457200" lvl="0" indent="-342900" algn="l" rtl="0">
              <a:spcBef>
                <a:spcPts val="0"/>
              </a:spcBef>
              <a:spcAft>
                <a:spcPts val="0"/>
              </a:spcAft>
              <a:buSzPts val="1800"/>
              <a:buChar char="●"/>
            </a:pPr>
            <a:r>
              <a:rPr lang="en"/>
              <a:t>Like terms are terms that have the same variable raised to the same power.</a:t>
            </a:r>
            <a:endParaRPr/>
          </a:p>
          <a:p>
            <a:pPr marL="457200" lvl="0" indent="-342900" algn="l" rtl="0">
              <a:spcBef>
                <a:spcPts val="0"/>
              </a:spcBef>
              <a:spcAft>
                <a:spcPts val="0"/>
              </a:spcAft>
              <a:buSzPts val="1800"/>
              <a:buChar char="●"/>
            </a:pPr>
            <a:r>
              <a:rPr lang="en"/>
              <a:t>Be careful with positives and negatives when combining like terms!</a:t>
            </a:r>
            <a:endParaRPr/>
          </a:p>
        </p:txBody>
      </p:sp>
      <p:sp>
        <p:nvSpPr>
          <p:cNvPr id="152" name="Google Shape;15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53" name="Google Shape;153;p23"/>
          <p:cNvSpPr txBox="1"/>
          <p:nvPr/>
        </p:nvSpPr>
        <p:spPr>
          <a:xfrm>
            <a:off x="5700600" y="1646100"/>
            <a:ext cx="3131700" cy="1851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b="1">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Although the terms 5</a:t>
            </a:r>
            <a:r>
              <a:rPr lang="en" sz="1800" i="1">
                <a:latin typeface="Old Standard TT"/>
                <a:ea typeface="Old Standard TT"/>
                <a:cs typeface="Old Standard TT"/>
                <a:sym typeface="Old Standard TT"/>
              </a:rPr>
              <a:t>x</a:t>
            </a:r>
            <a:r>
              <a:rPr lang="en" sz="1800">
                <a:latin typeface="Old Standard TT"/>
                <a:ea typeface="Old Standard TT"/>
                <a:cs typeface="Old Standard TT"/>
                <a:sym typeface="Old Standard TT"/>
              </a:rPr>
              <a:t> and -3</a:t>
            </a:r>
            <a:r>
              <a:rPr lang="en" sz="1800" i="1">
                <a:latin typeface="Old Standard TT"/>
                <a:ea typeface="Old Standard TT"/>
                <a:cs typeface="Old Standard TT"/>
                <a:sym typeface="Old Standard TT"/>
              </a:rPr>
              <a:t>xz</a:t>
            </a:r>
            <a:r>
              <a:rPr lang="en" sz="1800">
                <a:latin typeface="Old Standard TT"/>
                <a:ea typeface="Old Standard TT"/>
                <a:cs typeface="Old Standard TT"/>
                <a:sym typeface="Old Standard TT"/>
              </a:rPr>
              <a:t> both contain an </a:t>
            </a:r>
            <a:r>
              <a:rPr lang="en" sz="1800" i="1">
                <a:latin typeface="Old Standard TT"/>
                <a:ea typeface="Old Standard TT"/>
                <a:cs typeface="Old Standard TT"/>
                <a:sym typeface="Old Standard TT"/>
              </a:rPr>
              <a:t>x</a:t>
            </a:r>
            <a:r>
              <a:rPr lang="en" sz="1800">
                <a:latin typeface="Old Standard TT"/>
                <a:ea typeface="Old Standard TT"/>
                <a:cs typeface="Old Standard TT"/>
                <a:sym typeface="Old Standard TT"/>
              </a:rPr>
              <a:t>, they are NOT like terms because of the </a:t>
            </a:r>
            <a:r>
              <a:rPr lang="en" sz="1800" i="1">
                <a:latin typeface="Old Standard TT"/>
                <a:ea typeface="Old Standard TT"/>
                <a:cs typeface="Old Standard TT"/>
                <a:sym typeface="Old Standard TT"/>
              </a:rPr>
              <a:t>z</a:t>
            </a:r>
            <a:r>
              <a:rPr lang="en" sz="1800">
                <a:latin typeface="Old Standard TT"/>
                <a:ea typeface="Old Standard TT"/>
                <a:cs typeface="Old Standard TT"/>
                <a:sym typeface="Old Standard TT"/>
              </a:rPr>
              <a:t> in the second term.</a:t>
            </a:r>
            <a:endParaRPr sz="1800">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Simplifying</a:t>
            </a:r>
            <a:endParaRPr/>
          </a:p>
        </p:txBody>
      </p:sp>
      <p:sp>
        <p:nvSpPr>
          <p:cNvPr id="159" name="Google Shape;159;p24"/>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cxnSp>
        <p:nvCxnSpPr>
          <p:cNvPr id="160" name="Google Shape;160;p24"/>
          <p:cNvCxnSpPr/>
          <p:nvPr/>
        </p:nvCxnSpPr>
        <p:spPr>
          <a:xfrm rot="10800000" flipH="1">
            <a:off x="8325924" y="668698"/>
            <a:ext cx="689700" cy="595800"/>
          </a:xfrm>
          <a:prstGeom prst="straightConnector1">
            <a:avLst/>
          </a:prstGeom>
          <a:noFill/>
          <a:ln w="9525" cap="flat" cmpd="sng">
            <a:solidFill>
              <a:srgbClr val="FB8C00"/>
            </a:solidFill>
            <a:prstDash val="solid"/>
            <a:round/>
            <a:headEnd type="none" w="med" len="med"/>
            <a:tailEnd type="triangle" w="med" len="med"/>
          </a:ln>
        </p:spPr>
      </p:cxnSp>
      <p:sp>
        <p:nvSpPr>
          <p:cNvPr id="161" name="Google Shape;161;p24"/>
          <p:cNvSpPr txBox="1"/>
          <p:nvPr/>
        </p:nvSpPr>
        <p:spPr>
          <a:xfrm>
            <a:off x="4789900" y="1171675"/>
            <a:ext cx="4042500" cy="303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Look for the orange star in the top right corner to quickly identify slides that have links to practice worksheets.</a:t>
            </a:r>
            <a:endParaRPr sz="180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0"/>
              </a:spcAft>
              <a:buClr>
                <a:schemeClr val="dk1"/>
              </a:buClr>
              <a:buSzPts val="1100"/>
              <a:buFont typeface="Arial"/>
              <a:buNone/>
            </a:pPr>
            <a:r>
              <a:rPr lang="en" sz="1800">
                <a:solidFill>
                  <a:schemeClr val="dk1"/>
                </a:solidFill>
                <a:latin typeface="Old Standard TT"/>
                <a:ea typeface="Old Standard TT"/>
                <a:cs typeface="Old Standard TT"/>
                <a:sym typeface="Old Standard TT"/>
              </a:rPr>
              <a:t>In the picture to the left, notice that the sign before the term goes with that term.</a:t>
            </a:r>
            <a:endParaRPr sz="180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Clr>
                <a:schemeClr val="dk1"/>
              </a:buClr>
              <a:buSzPts val="1100"/>
              <a:buFont typeface="Arial"/>
              <a:buNone/>
            </a:pPr>
            <a:r>
              <a:rPr lang="en" sz="18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Practice</a:t>
            </a:r>
            <a:r>
              <a:rPr lang="en" sz="1800" baseline="30000">
                <a:solidFill>
                  <a:schemeClr val="dk1"/>
                </a:solidFill>
                <a:latin typeface="Old Standard TT"/>
                <a:ea typeface="Old Standard TT"/>
                <a:cs typeface="Old Standard TT"/>
                <a:sym typeface="Old Standard TT"/>
              </a:rPr>
              <a:t>3</a:t>
            </a:r>
            <a:r>
              <a:rPr lang="en" sz="1800">
                <a:solidFill>
                  <a:schemeClr val="dk1"/>
                </a:solidFill>
                <a:latin typeface="Old Standard TT"/>
                <a:ea typeface="Old Standard TT"/>
                <a:cs typeface="Old Standard TT"/>
                <a:sym typeface="Old Standard TT"/>
              </a:rPr>
              <a:t> for combining like terms.</a:t>
            </a:r>
            <a:endParaRPr sz="1800">
              <a:solidFill>
                <a:schemeClr val="dk1"/>
              </a:solidFill>
              <a:latin typeface="Old Standard TT"/>
              <a:ea typeface="Old Standard TT"/>
              <a:cs typeface="Old Standard TT"/>
              <a:sym typeface="Old Standard TT"/>
            </a:endParaRPr>
          </a:p>
        </p:txBody>
      </p:sp>
      <p:sp>
        <p:nvSpPr>
          <p:cNvPr id="162" name="Google Shape;16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63" name="Google Shape;163;p24" title="image.jpeg"/>
          <p:cNvPicPr preferRelativeResize="0"/>
          <p:nvPr/>
        </p:nvPicPr>
        <p:blipFill>
          <a:blip r:embed="rId4">
            <a:alphaModFix/>
          </a:blip>
          <a:stretch>
            <a:fillRect/>
          </a:stretch>
        </p:blipFill>
        <p:spPr>
          <a:xfrm>
            <a:off x="311700" y="1171687"/>
            <a:ext cx="4042501" cy="2273930"/>
          </a:xfrm>
          <a:prstGeom prst="rect">
            <a:avLst/>
          </a:prstGeom>
          <a:noFill/>
          <a:ln w="9525" cap="flat" cmpd="sng">
            <a:solidFill>
              <a:srgbClr val="999999"/>
            </a:solidFill>
            <a:prstDash val="solid"/>
            <a:round/>
            <a:headEnd type="none" w="sm" len="sm"/>
            <a:tailEnd type="none" w="sm" len="sm"/>
          </a:ln>
        </p:spPr>
      </p:pic>
      <p:sp>
        <p:nvSpPr>
          <p:cNvPr id="164" name="Google Shape;164;p24"/>
          <p:cNvSpPr txBox="1"/>
          <p:nvPr/>
        </p:nvSpPr>
        <p:spPr>
          <a:xfrm>
            <a:off x="311700" y="3445613"/>
            <a:ext cx="40425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4</a:t>
            </a:r>
            <a:r>
              <a:rPr lang="en" sz="1000">
                <a:latin typeface="Old Standard TT"/>
                <a:ea typeface="Old Standard TT"/>
                <a:cs typeface="Old Standard TT"/>
                <a:sym typeface="Old Standard TT"/>
              </a:rPr>
              <a:t>. Combining like terms. Adapted from </a:t>
            </a:r>
            <a:r>
              <a:rPr lang="en" sz="1000" i="1">
                <a:latin typeface="Old Standard TT"/>
                <a:ea typeface="Old Standard TT"/>
                <a:cs typeface="Old Standard TT"/>
                <a:sym typeface="Old Standard TT"/>
              </a:rPr>
              <a:t>Combining Like Terms Explained - Examples, Worksheet Included</a:t>
            </a:r>
            <a:r>
              <a:rPr lang="en" sz="1000">
                <a:latin typeface="Old Standard TT"/>
                <a:ea typeface="Old Standard TT"/>
                <a:cs typeface="Old Standard TT"/>
                <a:sym typeface="Old Standard TT"/>
              </a:rPr>
              <a:t>, 2023, retrieved from </a:t>
            </a:r>
            <a:r>
              <a:rPr lang="en" sz="1000" u="sng">
                <a:solidFill>
                  <a:schemeClr val="hlink"/>
                </a:solidFill>
                <a:latin typeface="Old Standard TT"/>
                <a:ea typeface="Old Standard TT"/>
                <a:cs typeface="Old Standard TT"/>
                <a:sym typeface="Old Standard TT"/>
                <a:hlinkClick r:id="rId5"/>
              </a:rPr>
              <a:t>https://www.mashupmath.com/blog/combining-like-terms</a:t>
            </a:r>
            <a:r>
              <a:rPr lang="en" sz="1000">
                <a:latin typeface="Old Standard TT"/>
                <a:ea typeface="Old Standard TT"/>
                <a:cs typeface="Old Standard TT"/>
                <a:sym typeface="Old Standard TT"/>
              </a:rPr>
              <a:t>. Copyright 2025 by Mashup Math LLC.</a:t>
            </a:r>
            <a:endParaRPr sz="1000">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Simplifying</a:t>
            </a:r>
            <a:endParaRPr/>
          </a:p>
        </p:txBody>
      </p:sp>
      <p:sp>
        <p:nvSpPr>
          <p:cNvPr id="170" name="Google Shape;170;p25"/>
          <p:cNvSpPr txBox="1">
            <a:spLocks noGrp="1"/>
          </p:cNvSpPr>
          <p:nvPr>
            <p:ph type="body" idx="1"/>
          </p:nvPr>
        </p:nvSpPr>
        <p:spPr>
          <a:xfrm>
            <a:off x="311700" y="1171675"/>
            <a:ext cx="51405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Distribution</a:t>
            </a:r>
            <a:r>
              <a:rPr lang="en" baseline="30000"/>
              <a:t>4</a:t>
            </a:r>
            <a:r>
              <a:rPr lang="en"/>
              <a:t>: a method of simplifying an expression by multiplying it by a constant or another expression</a:t>
            </a:r>
            <a:endParaRPr/>
          </a:p>
          <a:p>
            <a:pPr marL="457200" lvl="0" indent="-342900" algn="l" rtl="0">
              <a:spcBef>
                <a:spcPts val="0"/>
              </a:spcBef>
              <a:spcAft>
                <a:spcPts val="0"/>
              </a:spcAft>
              <a:buSzPts val="1800"/>
              <a:buChar char="●"/>
            </a:pPr>
            <a:r>
              <a:rPr lang="en"/>
              <a:t>The goal of distribution is to get rid of parentheses.</a:t>
            </a:r>
            <a:endParaRPr/>
          </a:p>
          <a:p>
            <a:pPr marL="0" lvl="0" indent="0" algn="l" rtl="0">
              <a:spcBef>
                <a:spcPts val="1600"/>
              </a:spcBef>
              <a:spcAft>
                <a:spcPts val="1600"/>
              </a:spcAft>
              <a:buNone/>
            </a:pPr>
            <a:r>
              <a:rPr lang="en" u="sng">
                <a:solidFill>
                  <a:schemeClr val="hlink"/>
                </a:solidFill>
                <a:hlinkClick r:id="rId4"/>
              </a:rPr>
              <a:t>Practice</a:t>
            </a:r>
            <a:r>
              <a:rPr lang="en" baseline="30000"/>
              <a:t>5</a:t>
            </a:r>
            <a:r>
              <a:rPr lang="en"/>
              <a:t> for distribution.</a:t>
            </a:r>
            <a:endParaRPr/>
          </a:p>
        </p:txBody>
      </p:sp>
      <p:sp>
        <p:nvSpPr>
          <p:cNvPr id="171" name="Google Shape;171;p25"/>
          <p:cNvSpPr txBox="1"/>
          <p:nvPr/>
        </p:nvSpPr>
        <p:spPr>
          <a:xfrm>
            <a:off x="6858000" y="3084175"/>
            <a:ext cx="1974300" cy="113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5</a:t>
            </a:r>
            <a:r>
              <a:rPr lang="en" sz="1000">
                <a:latin typeface="Old Standard TT"/>
                <a:ea typeface="Old Standard TT"/>
                <a:cs typeface="Old Standard TT"/>
                <a:sym typeface="Old Standard TT"/>
              </a:rPr>
              <a:t>. Distributive property. Adapted from </a:t>
            </a:r>
            <a:r>
              <a:rPr lang="en" sz="1000" i="1">
                <a:latin typeface="Old Standard TT"/>
                <a:ea typeface="Old Standard TT"/>
                <a:cs typeface="Old Standard TT"/>
                <a:sym typeface="Old Standard TT"/>
              </a:rPr>
              <a:t>Distribution Practice</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https://andymath.com/distribution-practice/</a:t>
            </a:r>
            <a:r>
              <a:rPr lang="en" sz="1000">
                <a:latin typeface="Old Standard TT"/>
                <a:ea typeface="Old Standard TT"/>
                <a:cs typeface="Old Standard TT"/>
                <a:sym typeface="Old Standard TT"/>
              </a:rPr>
              <a:t>. Copyright 2025 by Astra WordPress Theme.</a:t>
            </a:r>
            <a:endParaRPr sz="1000">
              <a:latin typeface="Old Standard TT"/>
              <a:ea typeface="Old Standard TT"/>
              <a:cs typeface="Old Standard TT"/>
              <a:sym typeface="Old Standard TT"/>
            </a:endParaRPr>
          </a:p>
        </p:txBody>
      </p:sp>
      <p:pic>
        <p:nvPicPr>
          <p:cNvPr id="172" name="Google Shape;172;p25" title="image.png"/>
          <p:cNvPicPr preferRelativeResize="0"/>
          <p:nvPr/>
        </p:nvPicPr>
        <p:blipFill rotWithShape="1">
          <a:blip r:embed="rId6">
            <a:alphaModFix/>
          </a:blip>
          <a:srcRect l="20942" t="24621" r="20738" b="22302"/>
          <a:stretch/>
        </p:blipFill>
        <p:spPr>
          <a:xfrm>
            <a:off x="5668048" y="1171675"/>
            <a:ext cx="3164326" cy="1912500"/>
          </a:xfrm>
          <a:prstGeom prst="rect">
            <a:avLst/>
          </a:prstGeom>
          <a:noFill/>
          <a:ln w="9525" cap="flat" cmpd="sng">
            <a:solidFill>
              <a:srgbClr val="999999"/>
            </a:solidFill>
            <a:prstDash val="solid"/>
            <a:round/>
            <a:headEnd type="none" w="sm" len="sm"/>
            <a:tailEnd type="none" w="sm" len="sm"/>
          </a:ln>
        </p:spPr>
      </p:pic>
      <p:sp>
        <p:nvSpPr>
          <p:cNvPr id="173" name="Google Shape;173;p25"/>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74" name="Google Shape;17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75" name="Google Shape;175;p25"/>
          <p:cNvSpPr txBox="1">
            <a:spLocks noGrp="1"/>
          </p:cNvSpPr>
          <p:nvPr>
            <p:ph type="body" idx="4294967295"/>
          </p:nvPr>
        </p:nvSpPr>
        <p:spPr>
          <a:xfrm>
            <a:off x="311700" y="3429475"/>
            <a:ext cx="5694300" cy="1139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Gloria Hallelujah"/>
                <a:ea typeface="Gloria Hallelujah"/>
                <a:cs typeface="Gloria Hallelujah"/>
                <a:sym typeface="Gloria Hallelujah"/>
              </a:rPr>
              <a:t>Note:</a:t>
            </a:r>
            <a:endParaRPr>
              <a:latin typeface="Gloria Hallelujah"/>
              <a:ea typeface="Gloria Hallelujah"/>
              <a:cs typeface="Gloria Hallelujah"/>
              <a:sym typeface="Gloria Hallelujah"/>
            </a:endParaRPr>
          </a:p>
          <a:p>
            <a:pPr marL="0" lvl="0" indent="0" algn="l" rtl="0">
              <a:spcBef>
                <a:spcPts val="0"/>
              </a:spcBef>
              <a:spcAft>
                <a:spcPts val="1600"/>
              </a:spcAft>
              <a:buNone/>
            </a:pPr>
            <a:r>
              <a:rPr lang="en"/>
              <a:t>When you distribute a negative over a set of parentheses, every sign inside the parentheses changes!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Simplifying</a:t>
            </a:r>
            <a:endParaRPr/>
          </a:p>
        </p:txBody>
      </p:sp>
      <p:sp>
        <p:nvSpPr>
          <p:cNvPr id="181" name="Google Shape;181;p26"/>
          <p:cNvSpPr txBox="1"/>
          <p:nvPr/>
        </p:nvSpPr>
        <p:spPr>
          <a:xfrm>
            <a:off x="311700" y="3664400"/>
            <a:ext cx="3943500" cy="8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6</a:t>
            </a:r>
            <a:r>
              <a:rPr lang="en" sz="1000">
                <a:latin typeface="Old Standard TT"/>
                <a:ea typeface="Old Standard TT"/>
                <a:cs typeface="Old Standard TT"/>
                <a:sym typeface="Old Standard TT"/>
              </a:rPr>
              <a:t>. Distribution channel. Adapted from </a:t>
            </a:r>
            <a:r>
              <a:rPr lang="en" sz="1000" i="1">
                <a:solidFill>
                  <a:srgbClr val="222222"/>
                </a:solidFill>
                <a:latin typeface="Old Standard TT"/>
                <a:ea typeface="Old Standard TT"/>
                <a:cs typeface="Old Standard TT"/>
                <a:sym typeface="Old Standard TT"/>
              </a:rPr>
              <a:t>Distribution Channel or Channel of Distribution [PDF Included] Definition, Types, Functions, Benefits, and Drawbacks</a:t>
            </a:r>
            <a:r>
              <a:rPr lang="en" sz="1000">
                <a:solidFill>
                  <a:srgbClr val="222222"/>
                </a:solidFill>
                <a:latin typeface="Old Standard TT"/>
                <a:ea typeface="Old Standard TT"/>
                <a:cs typeface="Old Standard TT"/>
                <a:sym typeface="Old Standard TT"/>
              </a:rPr>
              <a:t> by Sushanta Maiti, 2022, r</a:t>
            </a:r>
            <a:r>
              <a:rPr lang="en" sz="1000">
                <a:latin typeface="Old Standard TT"/>
                <a:ea typeface="Old Standard TT"/>
                <a:cs typeface="Old Standard TT"/>
                <a:sym typeface="Old Standard TT"/>
              </a:rPr>
              <a:t>etrieved from </a:t>
            </a:r>
            <a:r>
              <a:rPr lang="en" sz="1000" u="sng">
                <a:solidFill>
                  <a:schemeClr val="hlink"/>
                </a:solidFill>
                <a:latin typeface="Old Standard TT"/>
                <a:ea typeface="Old Standard TT"/>
                <a:cs typeface="Old Standard TT"/>
                <a:sym typeface="Old Standard TT"/>
                <a:hlinkClick r:id="rId3"/>
              </a:rPr>
              <a:t>https://educationleaves.com/distribution-channel/</a:t>
            </a:r>
            <a:r>
              <a:rPr lang="en" sz="1000">
                <a:latin typeface="Old Standard TT"/>
                <a:ea typeface="Old Standard TT"/>
                <a:cs typeface="Old Standard TT"/>
                <a:sym typeface="Old Standard TT"/>
              </a:rPr>
              <a:t>. Copyright 2025 by EducationLeaves.</a:t>
            </a:r>
            <a:endParaRPr sz="1000">
              <a:latin typeface="Old Standard TT"/>
              <a:ea typeface="Old Standard TT"/>
              <a:cs typeface="Old Standard TT"/>
              <a:sym typeface="Old Standard TT"/>
            </a:endParaRPr>
          </a:p>
        </p:txBody>
      </p:sp>
      <p:sp>
        <p:nvSpPr>
          <p:cNvPr id="182" name="Google Shape;18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83" name="Google Shape;183;p26"/>
          <p:cNvSpPr txBox="1"/>
          <p:nvPr/>
        </p:nvSpPr>
        <p:spPr>
          <a:xfrm>
            <a:off x="4888800" y="1171600"/>
            <a:ext cx="3943500" cy="30075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 Pro Tip ☆</a:t>
            </a:r>
            <a:endParaRPr>
              <a:latin typeface="Gloria Hallelujah"/>
              <a:ea typeface="Gloria Hallelujah"/>
              <a:cs typeface="Gloria Hallelujah"/>
              <a:sym typeface="Gloria Hallelujah"/>
            </a:endParaRPr>
          </a:p>
          <a:p>
            <a:pPr marL="0" lvl="0" indent="0" algn="l" rtl="0">
              <a:lnSpc>
                <a:spcPct val="115000"/>
              </a:lnSpc>
              <a:spcBef>
                <a:spcPts val="1600"/>
              </a:spcBef>
              <a:spcAft>
                <a:spcPts val="0"/>
              </a:spcAft>
              <a:buNone/>
            </a:pPr>
            <a:r>
              <a:rPr lang="en" sz="1800">
                <a:latin typeface="Old Standard TT"/>
                <a:ea typeface="Old Standard TT"/>
                <a:cs typeface="Old Standard TT"/>
                <a:sym typeface="Old Standard TT"/>
              </a:rPr>
              <a:t>Think of what the word </a:t>
            </a:r>
            <a:r>
              <a:rPr lang="en" sz="1800" i="1">
                <a:latin typeface="Old Standard TT"/>
                <a:ea typeface="Old Standard TT"/>
                <a:cs typeface="Old Standard TT"/>
                <a:sym typeface="Old Standard TT"/>
              </a:rPr>
              <a:t>distribution</a:t>
            </a:r>
            <a:r>
              <a:rPr lang="en" sz="1800">
                <a:latin typeface="Old Standard TT"/>
                <a:ea typeface="Old Standard TT"/>
                <a:cs typeface="Old Standard TT"/>
                <a:sym typeface="Old Standard TT"/>
              </a:rPr>
              <a:t> (or </a:t>
            </a:r>
            <a:r>
              <a:rPr lang="en" sz="1800" i="1">
                <a:latin typeface="Old Standard TT"/>
                <a:ea typeface="Old Standard TT"/>
                <a:cs typeface="Old Standard TT"/>
                <a:sym typeface="Old Standard TT"/>
              </a:rPr>
              <a:t>distribute</a:t>
            </a:r>
            <a:r>
              <a:rPr lang="en" sz="1800">
                <a:latin typeface="Old Standard TT"/>
                <a:ea typeface="Old Standard TT"/>
                <a:cs typeface="Old Standard TT"/>
                <a:sym typeface="Old Standard TT"/>
              </a:rPr>
              <a:t>) means outside of math.</a:t>
            </a:r>
            <a:endParaRPr sz="1800">
              <a:latin typeface="Old Standard TT"/>
              <a:ea typeface="Old Standard TT"/>
              <a:cs typeface="Old Standard TT"/>
              <a:sym typeface="Old Standard TT"/>
            </a:endParaRPr>
          </a:p>
          <a:p>
            <a:pPr marL="457200" lvl="0" indent="-336550" algn="l" rtl="0">
              <a:lnSpc>
                <a:spcPct val="115000"/>
              </a:lnSpc>
              <a:spcBef>
                <a:spcPts val="1000"/>
              </a:spcBef>
              <a:spcAft>
                <a:spcPts val="0"/>
              </a:spcAft>
              <a:buSzPts val="1700"/>
              <a:buFont typeface="Old Standard TT"/>
              <a:buChar char="●"/>
            </a:pPr>
            <a:r>
              <a:rPr lang="en" sz="1700">
                <a:latin typeface="Old Standard TT"/>
                <a:ea typeface="Old Standard TT"/>
                <a:cs typeface="Old Standard TT"/>
                <a:sym typeface="Old Standard TT"/>
              </a:rPr>
              <a:t>When you </a:t>
            </a:r>
            <a:r>
              <a:rPr lang="en" sz="1700" i="1">
                <a:latin typeface="Old Standard TT"/>
                <a:ea typeface="Old Standard TT"/>
                <a:cs typeface="Old Standard TT"/>
                <a:sym typeface="Old Standard TT"/>
              </a:rPr>
              <a:t>distribute</a:t>
            </a:r>
            <a:r>
              <a:rPr lang="en" sz="1700">
                <a:latin typeface="Old Standard TT"/>
                <a:ea typeface="Old Standard TT"/>
                <a:cs typeface="Old Standard TT"/>
                <a:sym typeface="Old Standard TT"/>
              </a:rPr>
              <a:t> a worksheet, you pass it out and make sure that everyone gets one!</a:t>
            </a:r>
            <a:endParaRPr sz="1700">
              <a:latin typeface="Old Standard TT"/>
              <a:ea typeface="Old Standard TT"/>
              <a:cs typeface="Old Standard TT"/>
              <a:sym typeface="Old Standard TT"/>
            </a:endParaRPr>
          </a:p>
          <a:p>
            <a:pPr marL="457200" lvl="0" indent="-336550" algn="l" rtl="0">
              <a:lnSpc>
                <a:spcPct val="115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A </a:t>
            </a:r>
            <a:r>
              <a:rPr lang="en" sz="1700" i="1">
                <a:latin typeface="Old Standard TT"/>
                <a:ea typeface="Old Standard TT"/>
                <a:cs typeface="Old Standard TT"/>
                <a:sym typeface="Old Standard TT"/>
              </a:rPr>
              <a:t>distribution</a:t>
            </a:r>
            <a:r>
              <a:rPr lang="en" sz="1700">
                <a:latin typeface="Old Standard TT"/>
                <a:ea typeface="Old Standard TT"/>
                <a:cs typeface="Old Standard TT"/>
                <a:sym typeface="Old Standard TT"/>
              </a:rPr>
              <a:t> center sends out products to different locations!</a:t>
            </a:r>
            <a:endParaRPr sz="1700">
              <a:latin typeface="Old Standard TT"/>
              <a:ea typeface="Old Standard TT"/>
              <a:cs typeface="Old Standard TT"/>
              <a:sym typeface="Old Standard TT"/>
            </a:endParaRPr>
          </a:p>
        </p:txBody>
      </p:sp>
      <p:pic>
        <p:nvPicPr>
          <p:cNvPr id="184" name="Google Shape;184;p26" title="image.png"/>
          <p:cNvPicPr preferRelativeResize="0"/>
          <p:nvPr/>
        </p:nvPicPr>
        <p:blipFill rotWithShape="1">
          <a:blip r:embed="rId4">
            <a:alphaModFix/>
          </a:blip>
          <a:srcRect l="13272" t="7940" r="7248" b="2742"/>
          <a:stretch/>
        </p:blipFill>
        <p:spPr>
          <a:xfrm>
            <a:off x="311700" y="1171600"/>
            <a:ext cx="3943501" cy="2492798"/>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Simplifying</a:t>
            </a:r>
            <a:endParaRPr/>
          </a:p>
        </p:txBody>
      </p:sp>
      <p:sp>
        <p:nvSpPr>
          <p:cNvPr id="190" name="Google Shape;190;p27"/>
          <p:cNvSpPr txBox="1">
            <a:spLocks noGrp="1"/>
          </p:cNvSpPr>
          <p:nvPr>
            <p:ph type="body" idx="1"/>
          </p:nvPr>
        </p:nvSpPr>
        <p:spPr>
          <a:xfrm>
            <a:off x="311700" y="1171675"/>
            <a:ext cx="43281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Simplifying algebraic expressions</a:t>
            </a:r>
            <a:r>
              <a:rPr lang="en" baseline="30000"/>
              <a:t>6</a:t>
            </a:r>
            <a:r>
              <a:rPr lang="en"/>
              <a:t> is the process of transforming expressions so that all like terms are together and there are no parentheses.</a:t>
            </a:r>
            <a:endParaRPr/>
          </a:p>
          <a:p>
            <a:pPr marL="457200" lvl="0" indent="-342900" algn="l" rtl="0">
              <a:spcBef>
                <a:spcPts val="0"/>
              </a:spcBef>
              <a:spcAft>
                <a:spcPts val="0"/>
              </a:spcAft>
              <a:buSzPts val="1800"/>
              <a:buChar char="●"/>
            </a:pPr>
            <a:r>
              <a:rPr lang="en"/>
              <a:t>A simplified expression may still contain one or more variables, like the example to the right.</a:t>
            </a:r>
            <a:endParaRPr/>
          </a:p>
          <a:p>
            <a:pPr marL="0" lvl="0" indent="0" algn="l" rtl="0">
              <a:spcBef>
                <a:spcPts val="1600"/>
              </a:spcBef>
              <a:spcAft>
                <a:spcPts val="1600"/>
              </a:spcAft>
              <a:buNone/>
            </a:pPr>
            <a:r>
              <a:rPr lang="en" u="sng">
                <a:solidFill>
                  <a:schemeClr val="accent5"/>
                </a:solidFill>
                <a:hlinkClick r:id="rId4">
                  <a:extLst>
                    <a:ext uri="{A12FA001-AC4F-418D-AE19-62706E023703}">
                      <ahyp:hlinkClr xmlns:ahyp="http://schemas.microsoft.com/office/drawing/2018/hyperlinkcolor" val="tx"/>
                    </a:ext>
                  </a:extLst>
                </a:hlinkClick>
              </a:rPr>
              <a:t>Practice</a:t>
            </a:r>
            <a:r>
              <a:rPr lang="en" baseline="30000"/>
              <a:t>7</a:t>
            </a:r>
            <a:r>
              <a:rPr lang="en"/>
              <a:t> for simplifying algebraic expressions.</a:t>
            </a:r>
            <a:endParaRPr/>
          </a:p>
        </p:txBody>
      </p:sp>
      <p:sp>
        <p:nvSpPr>
          <p:cNvPr id="191" name="Google Shape;191;p27"/>
          <p:cNvSpPr txBox="1">
            <a:spLocks noGrp="1"/>
          </p:cNvSpPr>
          <p:nvPr>
            <p:ph type="body" idx="4294967295"/>
          </p:nvPr>
        </p:nvSpPr>
        <p:spPr>
          <a:xfrm>
            <a:off x="4740000" y="1677325"/>
            <a:ext cx="4092300" cy="23859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spcBef>
                <a:spcPts val="0"/>
              </a:spcBef>
              <a:spcAft>
                <a:spcPts val="0"/>
              </a:spcAft>
              <a:buNone/>
            </a:pPr>
            <a:r>
              <a:rPr lang="en" sz="1800"/>
              <a:t>Simplified algebraic expressions are ordered by variable terms alphabetically and progressing from the highest exponent down to constants.</a:t>
            </a:r>
            <a:endParaRPr sz="1800"/>
          </a:p>
          <a:p>
            <a:pPr marL="0" lvl="0" indent="0" algn="ctr" rtl="0">
              <a:spcBef>
                <a:spcPts val="1600"/>
              </a:spcBef>
              <a:spcAft>
                <a:spcPts val="1600"/>
              </a:spcAft>
              <a:buNone/>
            </a:pPr>
            <a:r>
              <a:rPr lang="en" sz="1800" i="1"/>
              <a:t>x</a:t>
            </a:r>
            <a:r>
              <a:rPr lang="en" sz="1800" baseline="30000"/>
              <a:t>4</a:t>
            </a:r>
            <a:r>
              <a:rPr lang="en" sz="1800"/>
              <a:t> − 2</a:t>
            </a:r>
            <a:r>
              <a:rPr lang="en" sz="1800" i="1"/>
              <a:t>x</a:t>
            </a:r>
            <a:r>
              <a:rPr lang="en" sz="1800" baseline="30000"/>
              <a:t>3</a:t>
            </a:r>
            <a:r>
              <a:rPr lang="en" sz="1800"/>
              <a:t> + 5</a:t>
            </a:r>
            <a:r>
              <a:rPr lang="en" sz="1800" i="1"/>
              <a:t>x</a:t>
            </a:r>
            <a:r>
              <a:rPr lang="en" sz="1800" baseline="30000"/>
              <a:t>2</a:t>
            </a:r>
            <a:r>
              <a:rPr lang="en" sz="1800"/>
              <a:t> + 9</a:t>
            </a:r>
            <a:r>
              <a:rPr lang="en" sz="1800" i="1"/>
              <a:t>y</a:t>
            </a:r>
            <a:r>
              <a:rPr lang="en" sz="1800" baseline="30000"/>
              <a:t>2</a:t>
            </a:r>
            <a:r>
              <a:rPr lang="en" sz="1800"/>
              <a:t> − 7</a:t>
            </a:r>
            <a:r>
              <a:rPr lang="en" sz="1800" i="1"/>
              <a:t>y</a:t>
            </a:r>
            <a:r>
              <a:rPr lang="en" sz="1800"/>
              <a:t> + 3</a:t>
            </a:r>
            <a:endParaRPr sz="1800"/>
          </a:p>
        </p:txBody>
      </p:sp>
      <p:sp>
        <p:nvSpPr>
          <p:cNvPr id="192" name="Google Shape;192;p27"/>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93" name="Google Shape;19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9" name="Google Shape;199;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Evaluating</a:t>
            </a:r>
            <a:endParaRPr/>
          </a:p>
        </p:txBody>
      </p:sp>
      <p:sp>
        <p:nvSpPr>
          <p:cNvPr id="200" name="Google Shape;200;p28"/>
          <p:cNvSpPr txBox="1">
            <a:spLocks noGrp="1"/>
          </p:cNvSpPr>
          <p:nvPr>
            <p:ph type="body" idx="1"/>
          </p:nvPr>
        </p:nvSpPr>
        <p:spPr>
          <a:xfrm>
            <a:off x="311700" y="1171600"/>
            <a:ext cx="4960500" cy="36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Evaluating an algebraic expression</a:t>
            </a:r>
            <a:r>
              <a:rPr lang="en" baseline="30000"/>
              <a:t>8</a:t>
            </a:r>
            <a:r>
              <a:rPr lang="en"/>
              <a:t> is the process of substituting a given value into an expression in place of the variable and then simplifying.</a:t>
            </a:r>
            <a:endParaRPr/>
          </a:p>
          <a:p>
            <a:pPr marL="457200" lvl="0" indent="-342900" algn="l" rtl="0">
              <a:spcBef>
                <a:spcPts val="0"/>
              </a:spcBef>
              <a:spcAft>
                <a:spcPts val="0"/>
              </a:spcAft>
              <a:buSzPts val="1800"/>
              <a:buChar char="●"/>
            </a:pPr>
            <a:r>
              <a:rPr lang="en"/>
              <a:t>When you substitute a value in place of a variable, you get rid of the variable, just like making a substitution in sports!</a:t>
            </a:r>
            <a:endParaRPr/>
          </a:p>
          <a:p>
            <a:pPr marL="0" lvl="0" indent="0" algn="l" rtl="0">
              <a:spcBef>
                <a:spcPts val="1600"/>
              </a:spcBef>
              <a:spcAft>
                <a:spcPts val="1600"/>
              </a:spcAft>
              <a:buNone/>
            </a:pPr>
            <a:r>
              <a:rPr lang="en" u="sng">
                <a:solidFill>
                  <a:schemeClr val="accent5"/>
                </a:solidFill>
                <a:hlinkClick r:id="rId4">
                  <a:extLst>
                    <a:ext uri="{A12FA001-AC4F-418D-AE19-62706E023703}">
                      <ahyp:hlinkClr xmlns:ahyp="http://schemas.microsoft.com/office/drawing/2018/hyperlinkcolor" val="tx"/>
                    </a:ext>
                  </a:extLst>
                </a:hlinkClick>
              </a:rPr>
              <a:t>Practice</a:t>
            </a:r>
            <a:r>
              <a:rPr lang="en" baseline="30000"/>
              <a:t>9</a:t>
            </a:r>
            <a:r>
              <a:rPr lang="en"/>
              <a:t> for evaluating algebraic expressions.</a:t>
            </a:r>
            <a:endParaRPr sz="1700" u="sng"/>
          </a:p>
        </p:txBody>
      </p:sp>
      <p:pic>
        <p:nvPicPr>
          <p:cNvPr id="201" name="Google Shape;201;p28" title="image.jpeg"/>
          <p:cNvPicPr preferRelativeResize="0"/>
          <p:nvPr/>
        </p:nvPicPr>
        <p:blipFill rotWithShape="1">
          <a:blip r:embed="rId5">
            <a:alphaModFix/>
          </a:blip>
          <a:srcRect t="11108" b="3574"/>
          <a:stretch/>
        </p:blipFill>
        <p:spPr>
          <a:xfrm>
            <a:off x="5400700" y="1171600"/>
            <a:ext cx="3431625" cy="2192962"/>
          </a:xfrm>
          <a:prstGeom prst="rect">
            <a:avLst/>
          </a:prstGeom>
          <a:noFill/>
          <a:ln w="9525" cap="flat" cmpd="sng">
            <a:solidFill>
              <a:srgbClr val="999999"/>
            </a:solidFill>
            <a:prstDash val="solid"/>
            <a:round/>
            <a:headEnd type="none" w="sm" len="sm"/>
            <a:tailEnd type="none" w="sm" len="sm"/>
          </a:ln>
        </p:spPr>
      </p:pic>
      <p:sp>
        <p:nvSpPr>
          <p:cNvPr id="202" name="Google Shape;202;p28"/>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03" name="Google Shape;203;p28"/>
          <p:cNvSpPr txBox="1"/>
          <p:nvPr/>
        </p:nvSpPr>
        <p:spPr>
          <a:xfrm>
            <a:off x="6033025" y="3364550"/>
            <a:ext cx="2799300" cy="94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7</a:t>
            </a:r>
            <a:r>
              <a:rPr lang="en" sz="1000">
                <a:latin typeface="Old Standard TT"/>
                <a:ea typeface="Old Standard TT"/>
                <a:cs typeface="Old Standard TT"/>
                <a:sym typeface="Old Standard TT"/>
              </a:rPr>
              <a:t>. Evaluate the expression. Adapted from </a:t>
            </a:r>
            <a:r>
              <a:rPr lang="en" sz="1000" i="1">
                <a:latin typeface="Old Standard TT"/>
                <a:ea typeface="Old Standard TT"/>
                <a:cs typeface="Old Standard TT"/>
                <a:sym typeface="Old Standard TT"/>
              </a:rPr>
              <a:t>How to Evaluate an Algebraic Expression</a:t>
            </a:r>
            <a:r>
              <a:rPr lang="en" sz="1000">
                <a:latin typeface="Old Standard TT"/>
                <a:ea typeface="Old Standard TT"/>
                <a:cs typeface="Old Standard TT"/>
                <a:sym typeface="Old Standard TT"/>
              </a:rPr>
              <a:t> by Taylor Klein, 2024, retrieved from </a:t>
            </a:r>
            <a:r>
              <a:rPr lang="en" sz="1000" u="sng">
                <a:solidFill>
                  <a:schemeClr val="hlink"/>
                </a:solidFill>
                <a:latin typeface="Old Standard TT"/>
                <a:ea typeface="Old Standard TT"/>
                <a:cs typeface="Old Standard TT"/>
                <a:sym typeface="Old Standard TT"/>
                <a:hlinkClick r:id="rId6"/>
              </a:rPr>
              <a:t>https://www.wikihow.com/Evaluate-an-Algebraic-Expression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09" name="Google Shape;209;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Reminder</a:t>
            </a:r>
            <a:endParaRPr/>
          </a:p>
        </p:txBody>
      </p:sp>
      <p:sp>
        <p:nvSpPr>
          <p:cNvPr id="210" name="Google Shape;210;p29"/>
          <p:cNvSpPr txBox="1">
            <a:spLocks noGrp="1"/>
          </p:cNvSpPr>
          <p:nvPr>
            <p:ph type="body" idx="1"/>
          </p:nvPr>
        </p:nvSpPr>
        <p:spPr>
          <a:xfrm>
            <a:off x="311700" y="1171600"/>
            <a:ext cx="85206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end of the algebraic expressions part. If you still feel like you want to practice more, search for more videos and worksheets!</a:t>
            </a:r>
            <a:endParaRPr/>
          </a:p>
          <a:p>
            <a:pPr marL="0" lvl="0" indent="0" algn="l" rtl="0">
              <a:spcBef>
                <a:spcPts val="1600"/>
              </a:spcBef>
              <a:spcAft>
                <a:spcPts val="1600"/>
              </a:spcAft>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Addition</a:t>
            </a:r>
            <a:endParaRPr/>
          </a:p>
        </p:txBody>
      </p:sp>
      <p:sp>
        <p:nvSpPr>
          <p:cNvPr id="216" name="Google Shape;2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7" name="Google Shape;217;p30"/>
          <p:cNvSpPr txBox="1">
            <a:spLocks noGrp="1"/>
          </p:cNvSpPr>
          <p:nvPr>
            <p:ph type="body" idx="1"/>
          </p:nvPr>
        </p:nvSpPr>
        <p:spPr>
          <a:xfrm>
            <a:off x="311700" y="1171600"/>
            <a:ext cx="4512300" cy="34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Expressions can be </a:t>
            </a:r>
            <a:r>
              <a:rPr lang="en" u="sng">
                <a:solidFill>
                  <a:schemeClr val="accent5"/>
                </a:solidFill>
                <a:hlinkClick r:id="rId3">
                  <a:extLst>
                    <a:ext uri="{A12FA001-AC4F-418D-AE19-62706E023703}">
                      <ahyp:hlinkClr xmlns:ahyp="http://schemas.microsoft.com/office/drawing/2018/hyperlinkcolor" val="tx"/>
                    </a:ext>
                  </a:extLst>
                </a:hlinkClick>
              </a:rPr>
              <a:t>added and subtracted</a:t>
            </a:r>
            <a:r>
              <a:rPr lang="en" baseline="30000"/>
              <a:t>10</a:t>
            </a:r>
            <a:r>
              <a:rPr lang="en"/>
              <a:t> by distributing and combining like terms.</a:t>
            </a:r>
            <a:endParaRPr/>
          </a:p>
          <a:p>
            <a:pPr marL="0" lvl="0" indent="0" algn="l" rtl="0">
              <a:spcBef>
                <a:spcPts val="1000"/>
              </a:spcBef>
              <a:spcAft>
                <a:spcPts val="0"/>
              </a:spcAft>
              <a:buNone/>
            </a:pPr>
            <a:r>
              <a:rPr lang="en"/>
              <a:t>In the example to the right, since you are </a:t>
            </a:r>
            <a:r>
              <a:rPr lang="en" i="1"/>
              <a:t>adding</a:t>
            </a:r>
            <a:r>
              <a:rPr lang="en"/>
              <a:t> the expressions, you can simply drop the parentheses and combine like terms.</a:t>
            </a:r>
            <a:endParaRPr/>
          </a:p>
          <a:p>
            <a:pPr marL="0" lvl="0" indent="0" algn="l" rtl="0">
              <a:spcBef>
                <a:spcPts val="1000"/>
              </a:spcBef>
              <a:spcAft>
                <a:spcPts val="0"/>
              </a:spcAft>
              <a:buNone/>
            </a:pPr>
            <a:r>
              <a:rPr lang="en"/>
              <a:t>There is an example of subtracting algebraic expressions on the next slide.</a:t>
            </a:r>
            <a:endParaRPr/>
          </a:p>
        </p:txBody>
      </p:sp>
      <p:sp>
        <p:nvSpPr>
          <p:cNvPr id="218" name="Google Shape;218;p30"/>
          <p:cNvSpPr txBox="1"/>
          <p:nvPr/>
        </p:nvSpPr>
        <p:spPr>
          <a:xfrm>
            <a:off x="5818575" y="3010500"/>
            <a:ext cx="3013500" cy="8121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8</a:t>
            </a:r>
            <a:r>
              <a:rPr lang="en" sz="1000">
                <a:latin typeface="Old Standard TT"/>
                <a:ea typeface="Old Standard TT"/>
                <a:cs typeface="Old Standard TT"/>
                <a:sym typeface="Old Standard TT"/>
              </a:rPr>
              <a:t>. Adding expressions. Adapted from </a:t>
            </a:r>
            <a:r>
              <a:rPr lang="en" sz="1000" i="1">
                <a:latin typeface="Old Standard TT"/>
                <a:ea typeface="Old Standard TT"/>
                <a:cs typeface="Old Standard TT"/>
                <a:sym typeface="Old Standard TT"/>
              </a:rPr>
              <a:t>Addition of Algebraic Expressions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https://www.cuemath.com/algebra/addition-of-algebraic-expressions/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pic>
        <p:nvPicPr>
          <p:cNvPr id="219" name="Google Shape;219;p30" descr="Addition of Algebraic Expressions "/>
          <p:cNvPicPr preferRelativeResize="0"/>
          <p:nvPr/>
        </p:nvPicPr>
        <p:blipFill rotWithShape="1">
          <a:blip r:embed="rId5">
            <a:alphaModFix/>
          </a:blip>
          <a:srcRect l="26119" t="38031" r="27028" b="10020"/>
          <a:stretch/>
        </p:blipFill>
        <p:spPr>
          <a:xfrm>
            <a:off x="5197162" y="1171601"/>
            <a:ext cx="3635124" cy="1838900"/>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body" idx="1"/>
          </p:nvPr>
        </p:nvSpPr>
        <p:spPr>
          <a:xfrm>
            <a:off x="311700" y="1171600"/>
            <a:ext cx="8520600" cy="34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example to the below, since you are </a:t>
            </a:r>
            <a:r>
              <a:rPr lang="en" i="1"/>
              <a:t>subtracting</a:t>
            </a:r>
            <a:r>
              <a:rPr lang="en"/>
              <a:t> the expressions, you have to distribute the negative to each term inside the second set of parentheses.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r>
              <a:rPr lang="en" u="sng">
                <a:solidFill>
                  <a:schemeClr val="hlink"/>
                </a:solidFill>
                <a:hlinkClick r:id="rId3"/>
              </a:rPr>
              <a:t>Practice</a:t>
            </a:r>
            <a:r>
              <a:rPr lang="en" baseline="30000"/>
              <a:t>11</a:t>
            </a:r>
            <a:r>
              <a:rPr lang="en"/>
              <a:t> for adding and subtracting algebraic expressions.</a:t>
            </a:r>
            <a:endParaRPr/>
          </a:p>
        </p:txBody>
      </p:sp>
      <p:sp>
        <p:nvSpPr>
          <p:cNvPr id="225" name="Google Shape;225;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Subtraction</a:t>
            </a:r>
            <a:endParaRPr/>
          </a:p>
        </p:txBody>
      </p:sp>
      <p:sp>
        <p:nvSpPr>
          <p:cNvPr id="226" name="Google Shape;22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27" name="Google Shape;227;p31" title="image.png"/>
          <p:cNvPicPr preferRelativeResize="0"/>
          <p:nvPr/>
        </p:nvPicPr>
        <p:blipFill rotWithShape="1">
          <a:blip r:embed="rId4">
            <a:alphaModFix/>
          </a:blip>
          <a:srcRect l="5028" t="24317" r="32817" b="4725"/>
          <a:stretch/>
        </p:blipFill>
        <p:spPr>
          <a:xfrm>
            <a:off x="2104175" y="2072825"/>
            <a:ext cx="3785575" cy="1950000"/>
          </a:xfrm>
          <a:prstGeom prst="rect">
            <a:avLst/>
          </a:prstGeom>
          <a:noFill/>
          <a:ln>
            <a:noFill/>
          </a:ln>
        </p:spPr>
      </p:pic>
      <p:sp>
        <p:nvSpPr>
          <p:cNvPr id="228" name="Google Shape;228;p31"/>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29" name="Google Shape;229;p31"/>
          <p:cNvSpPr txBox="1"/>
          <p:nvPr/>
        </p:nvSpPr>
        <p:spPr>
          <a:xfrm>
            <a:off x="5968125" y="1977575"/>
            <a:ext cx="1273200" cy="214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9</a:t>
            </a:r>
            <a:r>
              <a:rPr lang="en" sz="1000">
                <a:latin typeface="Old Standard TT"/>
                <a:ea typeface="Old Standard TT"/>
                <a:cs typeface="Old Standard TT"/>
                <a:sym typeface="Old Standard TT"/>
              </a:rPr>
              <a:t>. Subtracting expressions. Adapted from </a:t>
            </a:r>
            <a:r>
              <a:rPr lang="en" sz="1000" i="1">
                <a:latin typeface="Old Standard TT"/>
                <a:ea typeface="Old Standard TT"/>
                <a:cs typeface="Old Standard TT"/>
                <a:sym typeface="Old Standard TT"/>
              </a:rPr>
              <a:t>Subtraction of Algebraic Expressions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https://www.cuemath.com/algebra/subtraction-of-algebraic-expressions/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230" name="Google Shape;230;p31"/>
          <p:cNvSpPr/>
          <p:nvPr/>
        </p:nvSpPr>
        <p:spPr>
          <a:xfrm>
            <a:off x="2025800" y="1977575"/>
            <a:ext cx="3942300" cy="2140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31" name="Google Shape;231;p31"/>
          <p:cNvSpPr/>
          <p:nvPr/>
        </p:nvSpPr>
        <p:spPr>
          <a:xfrm>
            <a:off x="5137050" y="3341675"/>
            <a:ext cx="752700" cy="321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68" name="Google Shape;68;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workshop is designed to be a comprehensive review of basic math skills and topics that may appear on the TEAS test.</a:t>
            </a:r>
            <a:endParaRPr/>
          </a:p>
          <a:p>
            <a:pPr marL="0" lvl="0" indent="0" algn="l" rtl="0">
              <a:spcBef>
                <a:spcPts val="1600"/>
              </a:spcBef>
              <a:spcAft>
                <a:spcPts val="0"/>
              </a:spcAft>
              <a:buClr>
                <a:schemeClr val="dk1"/>
              </a:buClr>
              <a:buSzPts val="1100"/>
              <a:buFont typeface="Arial"/>
              <a:buNone/>
            </a:pPr>
            <a:r>
              <a:rPr lang="en"/>
              <a:t>There may be some topics in here that are not covered on the TEAS, and there may be some topics that appear on the TEAS that I did not cover in this workshop. I have never taken the TEAS, but I took some online practice tests and consulted a TEAS prep book for practice and inspiration.</a:t>
            </a:r>
            <a:endParaRPr/>
          </a:p>
          <a:p>
            <a:pPr marL="0" lvl="0" indent="0" algn="l" rtl="0">
              <a:spcBef>
                <a:spcPts val="1600"/>
              </a:spcBef>
              <a:spcAft>
                <a:spcPts val="1600"/>
              </a:spcAft>
              <a:buClr>
                <a:schemeClr val="dk1"/>
              </a:buClr>
              <a:buSzPts val="1100"/>
              <a:buFont typeface="Arial"/>
              <a:buNone/>
            </a:pPr>
            <a:r>
              <a:rPr lang="en"/>
              <a:t>I did my best. If you find any inaccuracies in or have any questions about the workshop, please feel free to email me at </a:t>
            </a:r>
            <a:r>
              <a:rPr lang="en" u="sng">
                <a:solidFill>
                  <a:schemeClr val="hlink"/>
                </a:solidFill>
                <a:hlinkClick r:id="rId3"/>
              </a:rPr>
              <a:t>jcarter@goodwin.edu</a:t>
            </a:r>
            <a:r>
              <a:rPr lang="en"/>
              <a:t>.</a:t>
            </a:r>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0" name="Google Shape;70;p14"/>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37" name="Google Shape;237;p32"/>
          <p:cNvSpPr/>
          <p:nvPr/>
        </p:nvSpPr>
        <p:spPr>
          <a:xfrm>
            <a:off x="3329050" y="3311125"/>
            <a:ext cx="2346600" cy="321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38" name="Google Shape;238;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Distribution</a:t>
            </a:r>
            <a:endParaRPr/>
          </a:p>
        </p:txBody>
      </p:sp>
      <p:sp>
        <p:nvSpPr>
          <p:cNvPr id="239" name="Google Shape;239;p32"/>
          <p:cNvSpPr txBox="1">
            <a:spLocks noGrp="1"/>
          </p:cNvSpPr>
          <p:nvPr>
            <p:ph type="body" idx="1"/>
          </p:nvPr>
        </p:nvSpPr>
        <p:spPr>
          <a:xfrm>
            <a:off x="311700" y="1171675"/>
            <a:ext cx="4629600" cy="3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 terms of multiplication with expressions, we call it </a:t>
            </a:r>
            <a:r>
              <a:rPr lang="en" sz="1800" i="1"/>
              <a:t>distribution</a:t>
            </a:r>
            <a:r>
              <a:rPr lang="en" sz="1800"/>
              <a:t>, which we have already done with a </a:t>
            </a:r>
            <a:r>
              <a:rPr lang="en" sz="1800" u="sng">
                <a:solidFill>
                  <a:schemeClr val="accent6"/>
                </a:solidFill>
                <a:hlinkClick r:id="rId3" action="ppaction://hlinksldjump">
                  <a:extLst>
                    <a:ext uri="{A12FA001-AC4F-418D-AE19-62706E023703}">
                      <ahyp:hlinkClr xmlns:ahyp="http://schemas.microsoft.com/office/drawing/2018/hyperlinkcolor" val="tx"/>
                    </a:ext>
                  </a:extLst>
                </a:hlinkClick>
              </a:rPr>
              <a:t>monomial</a:t>
            </a:r>
            <a:r>
              <a:rPr lang="en" sz="1800"/>
              <a:t>. What happens if we multiply polynomials together?</a:t>
            </a:r>
            <a:endParaRPr sz="1800"/>
          </a:p>
          <a:p>
            <a:pPr marL="0" lvl="0" indent="0" algn="l" rtl="0">
              <a:spcBef>
                <a:spcPts val="1000"/>
              </a:spcBef>
              <a:spcAft>
                <a:spcPts val="1000"/>
              </a:spcAft>
              <a:buNone/>
            </a:pPr>
            <a:r>
              <a:rPr lang="en" sz="1800"/>
              <a:t>You may have learned the FOIL method (first, outer, inner, last) for multiplying two binomials, but take a look at the next slide.</a:t>
            </a:r>
            <a:endParaRPr sz="1800"/>
          </a:p>
        </p:txBody>
      </p:sp>
      <p:pic>
        <p:nvPicPr>
          <p:cNvPr id="240" name="Google Shape;240;p32"/>
          <p:cNvPicPr preferRelativeResize="0"/>
          <p:nvPr/>
        </p:nvPicPr>
        <p:blipFill>
          <a:blip r:embed="rId4">
            <a:alphaModFix/>
          </a:blip>
          <a:stretch>
            <a:fillRect/>
          </a:stretch>
        </p:blipFill>
        <p:spPr>
          <a:xfrm>
            <a:off x="5347200" y="2128300"/>
            <a:ext cx="3485100" cy="1911598"/>
          </a:xfrm>
          <a:prstGeom prst="rect">
            <a:avLst/>
          </a:prstGeom>
          <a:noFill/>
          <a:ln w="9525" cap="flat" cmpd="sng">
            <a:solidFill>
              <a:srgbClr val="999999"/>
            </a:solidFill>
            <a:prstDash val="solid"/>
            <a:round/>
            <a:headEnd type="none" w="sm" len="sm"/>
            <a:tailEnd type="none" w="sm" len="sm"/>
          </a:ln>
        </p:spPr>
      </p:pic>
      <p:sp>
        <p:nvSpPr>
          <p:cNvPr id="241" name="Google Shape;241;p32"/>
          <p:cNvSpPr/>
          <p:nvPr/>
        </p:nvSpPr>
        <p:spPr>
          <a:xfrm rot="10800000">
            <a:off x="5347200" y="1171675"/>
            <a:ext cx="3485100" cy="1138800"/>
          </a:xfrm>
          <a:prstGeom prst="upArrowCallout">
            <a:avLst>
              <a:gd name="adj1" fmla="val 25000"/>
              <a:gd name="adj2" fmla="val 25000"/>
              <a:gd name="adj3" fmla="val 25000"/>
              <a:gd name="adj4" fmla="val 64977"/>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42" name="Google Shape;242;p32"/>
          <p:cNvSpPr txBox="1"/>
          <p:nvPr/>
        </p:nvSpPr>
        <p:spPr>
          <a:xfrm>
            <a:off x="5439450" y="1171675"/>
            <a:ext cx="3300600" cy="6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Gloria Hallelujah"/>
                <a:ea typeface="Gloria Hallelujah"/>
                <a:cs typeface="Gloria Hallelujah"/>
                <a:sym typeface="Gloria Hallelujah"/>
              </a:rPr>
              <a:t>Using FOIL in the image below, you get </a:t>
            </a:r>
            <a:r>
              <a:rPr lang="en" sz="1600" i="1">
                <a:solidFill>
                  <a:schemeClr val="dk1"/>
                </a:solidFill>
                <a:latin typeface="Gloria Hallelujah"/>
                <a:ea typeface="Gloria Hallelujah"/>
                <a:cs typeface="Gloria Hallelujah"/>
                <a:sym typeface="Gloria Hallelujah"/>
              </a:rPr>
              <a:t>ac</a:t>
            </a:r>
            <a:r>
              <a:rPr lang="en" sz="1600">
                <a:solidFill>
                  <a:schemeClr val="dk1"/>
                </a:solidFill>
                <a:latin typeface="Gloria Hallelujah"/>
                <a:ea typeface="Gloria Hallelujah"/>
                <a:cs typeface="Gloria Hallelujah"/>
                <a:sym typeface="Gloria Hallelujah"/>
              </a:rPr>
              <a:t> + </a:t>
            </a:r>
            <a:r>
              <a:rPr lang="en" sz="1600" i="1">
                <a:solidFill>
                  <a:schemeClr val="dk1"/>
                </a:solidFill>
                <a:latin typeface="Gloria Hallelujah"/>
                <a:ea typeface="Gloria Hallelujah"/>
                <a:cs typeface="Gloria Hallelujah"/>
                <a:sym typeface="Gloria Hallelujah"/>
              </a:rPr>
              <a:t>ad</a:t>
            </a:r>
            <a:r>
              <a:rPr lang="en" sz="1600">
                <a:solidFill>
                  <a:schemeClr val="dk1"/>
                </a:solidFill>
                <a:latin typeface="Gloria Hallelujah"/>
                <a:ea typeface="Gloria Hallelujah"/>
                <a:cs typeface="Gloria Hallelujah"/>
                <a:sym typeface="Gloria Hallelujah"/>
              </a:rPr>
              <a:t> + </a:t>
            </a:r>
            <a:r>
              <a:rPr lang="en" sz="1600" i="1">
                <a:solidFill>
                  <a:schemeClr val="dk1"/>
                </a:solidFill>
                <a:latin typeface="Gloria Hallelujah"/>
                <a:ea typeface="Gloria Hallelujah"/>
                <a:cs typeface="Gloria Hallelujah"/>
                <a:sym typeface="Gloria Hallelujah"/>
              </a:rPr>
              <a:t>bc</a:t>
            </a:r>
            <a:r>
              <a:rPr lang="en" sz="1600">
                <a:solidFill>
                  <a:schemeClr val="dk1"/>
                </a:solidFill>
                <a:latin typeface="Gloria Hallelujah"/>
                <a:ea typeface="Gloria Hallelujah"/>
                <a:cs typeface="Gloria Hallelujah"/>
                <a:sym typeface="Gloria Hallelujah"/>
              </a:rPr>
              <a:t> + </a:t>
            </a:r>
            <a:r>
              <a:rPr lang="en" sz="1600" i="1">
                <a:solidFill>
                  <a:schemeClr val="dk1"/>
                </a:solidFill>
                <a:latin typeface="Gloria Hallelujah"/>
                <a:ea typeface="Gloria Hallelujah"/>
                <a:cs typeface="Gloria Hallelujah"/>
                <a:sym typeface="Gloria Hallelujah"/>
              </a:rPr>
              <a:t>bd</a:t>
            </a:r>
            <a:r>
              <a:rPr lang="en" sz="1600">
                <a:solidFill>
                  <a:schemeClr val="dk1"/>
                </a:solidFill>
                <a:latin typeface="Gloria Hallelujah"/>
                <a:ea typeface="Gloria Hallelujah"/>
                <a:cs typeface="Gloria Hallelujah"/>
                <a:sym typeface="Gloria Hallelujah"/>
              </a:rPr>
              <a:t>.</a:t>
            </a:r>
            <a:endParaRPr sz="1600">
              <a:solidFill>
                <a:schemeClr val="dk1"/>
              </a:solidFill>
              <a:latin typeface="Gloria Hallelujah"/>
              <a:ea typeface="Gloria Hallelujah"/>
              <a:cs typeface="Gloria Hallelujah"/>
              <a:sym typeface="Gloria Hallelujah"/>
            </a:endParaRPr>
          </a:p>
        </p:txBody>
      </p:sp>
      <p:sp>
        <p:nvSpPr>
          <p:cNvPr id="243" name="Google Shape;243;p32"/>
          <p:cNvSpPr txBox="1"/>
          <p:nvPr/>
        </p:nvSpPr>
        <p:spPr>
          <a:xfrm>
            <a:off x="6011475" y="4039900"/>
            <a:ext cx="2820600" cy="76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10</a:t>
            </a:r>
            <a:r>
              <a:rPr lang="en" sz="1000">
                <a:latin typeface="Old Standard TT"/>
                <a:ea typeface="Old Standard TT"/>
                <a:cs typeface="Old Standard TT"/>
                <a:sym typeface="Old Standard TT"/>
              </a:rPr>
              <a:t>. Firsts Outers Inners Lasts. Adapted from </a:t>
            </a:r>
            <a:r>
              <a:rPr lang="en" sz="1000" i="1">
                <a:latin typeface="Old Standard TT"/>
                <a:ea typeface="Old Standard TT"/>
                <a:cs typeface="Old Standard TT"/>
                <a:sym typeface="Old Standard TT"/>
              </a:rPr>
              <a:t>Definition of FOIL Method</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https://www.mathsisfun.com/definitions/foil-method.html</a:t>
            </a:r>
            <a:r>
              <a:rPr lang="en" sz="1000">
                <a:latin typeface="Old Standard TT"/>
                <a:ea typeface="Old Standard TT"/>
                <a:cs typeface="Old Standard TT"/>
                <a:sym typeface="Old Standard TT"/>
              </a:rPr>
              <a:t>. Copyright 2025 by Rod Pierce.</a:t>
            </a:r>
            <a:endParaRPr sz="1000">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49" name="Google Shape;249;p33"/>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50" name="Google Shape;250;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Distribution</a:t>
            </a:r>
            <a:endParaRPr/>
          </a:p>
        </p:txBody>
      </p:sp>
      <p:sp>
        <p:nvSpPr>
          <p:cNvPr id="251" name="Google Shape;251;p33"/>
          <p:cNvSpPr txBox="1">
            <a:spLocks noGrp="1"/>
          </p:cNvSpPr>
          <p:nvPr>
            <p:ph type="body" idx="1"/>
          </p:nvPr>
        </p:nvSpPr>
        <p:spPr>
          <a:xfrm>
            <a:off x="311700" y="1171675"/>
            <a:ext cx="4446000" cy="3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FOIL is a helpful mnemonic device, but it only applies if you’re multiplying two binomials. What if you’re multiplying a binomial by a trinomial (as shown in the image), or a trinomial by a trinomial?</a:t>
            </a:r>
            <a:endParaRPr sz="1800"/>
          </a:p>
          <a:p>
            <a:pPr marL="0" lvl="0" indent="0" algn="l" rtl="0">
              <a:spcBef>
                <a:spcPts val="1000"/>
              </a:spcBef>
              <a:spcAft>
                <a:spcPts val="0"/>
              </a:spcAft>
              <a:buNone/>
            </a:pPr>
            <a:r>
              <a:rPr lang="en" sz="1800"/>
              <a:t>We </a:t>
            </a:r>
            <a:r>
              <a:rPr lang="en" sz="1800" u="sng">
                <a:solidFill>
                  <a:schemeClr val="hlink"/>
                </a:solidFill>
                <a:hlinkClick r:id="rId3"/>
              </a:rPr>
              <a:t>distribute</a:t>
            </a:r>
            <a:r>
              <a:rPr lang="en" sz="1800" baseline="30000"/>
              <a:t>12</a:t>
            </a:r>
            <a:r>
              <a:rPr lang="en" sz="1800"/>
              <a:t> so that </a:t>
            </a:r>
            <a:r>
              <a:rPr lang="en"/>
              <a:t>we</a:t>
            </a:r>
            <a:r>
              <a:rPr lang="en" sz="1800"/>
              <a:t> don’t miss multiplying any terms.</a:t>
            </a:r>
            <a:endParaRPr sz="1800"/>
          </a:p>
          <a:p>
            <a:pPr marL="0" lvl="0" indent="0" algn="l" rtl="0">
              <a:spcBef>
                <a:spcPts val="1000"/>
              </a:spcBef>
              <a:spcAft>
                <a:spcPts val="1000"/>
              </a:spcAft>
              <a:buNone/>
            </a:pPr>
            <a:r>
              <a:rPr lang="en" sz="1800" u="sng">
                <a:solidFill>
                  <a:schemeClr val="hlink"/>
                </a:solidFill>
                <a:hlinkClick r:id="rId4"/>
              </a:rPr>
              <a:t>Practice</a:t>
            </a:r>
            <a:r>
              <a:rPr lang="en" sz="1800" baseline="30000"/>
              <a:t>13</a:t>
            </a:r>
            <a:r>
              <a:rPr lang="en" sz="1800"/>
              <a:t> for distributing polynomials.</a:t>
            </a:r>
            <a:endParaRPr sz="1800"/>
          </a:p>
        </p:txBody>
      </p:sp>
      <p:pic>
        <p:nvPicPr>
          <p:cNvPr id="252" name="Google Shape;252;p33"/>
          <p:cNvPicPr preferRelativeResize="0"/>
          <p:nvPr/>
        </p:nvPicPr>
        <p:blipFill>
          <a:blip r:embed="rId5">
            <a:alphaModFix/>
          </a:blip>
          <a:stretch>
            <a:fillRect/>
          </a:stretch>
        </p:blipFill>
        <p:spPr>
          <a:xfrm>
            <a:off x="4894800" y="1171675"/>
            <a:ext cx="3937500" cy="2715257"/>
          </a:xfrm>
          <a:prstGeom prst="rect">
            <a:avLst/>
          </a:prstGeom>
          <a:noFill/>
          <a:ln>
            <a:noFill/>
          </a:ln>
        </p:spPr>
      </p:pic>
      <p:sp>
        <p:nvSpPr>
          <p:cNvPr id="253" name="Google Shape;253;p33"/>
          <p:cNvSpPr txBox="1"/>
          <p:nvPr/>
        </p:nvSpPr>
        <p:spPr>
          <a:xfrm>
            <a:off x="5987950" y="3886925"/>
            <a:ext cx="2844300" cy="776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11</a:t>
            </a:r>
            <a:r>
              <a:rPr lang="en" sz="1000">
                <a:latin typeface="Old Standard TT"/>
                <a:ea typeface="Old Standard TT"/>
                <a:cs typeface="Old Standard TT"/>
                <a:sym typeface="Old Standard TT"/>
              </a:rPr>
              <a:t>. Curses FOILed again. Adapted from </a:t>
            </a:r>
            <a:r>
              <a:rPr lang="en" sz="1000" i="1">
                <a:latin typeface="Old Standard TT"/>
                <a:ea typeface="Old Standard TT"/>
                <a:cs typeface="Old Standard TT"/>
                <a:sym typeface="Old Standard TT"/>
              </a:rPr>
              <a:t>Curses... FOILed Again</a:t>
            </a:r>
            <a:r>
              <a:rPr lang="en" sz="1000">
                <a:latin typeface="Old Standard TT"/>
                <a:ea typeface="Old Standard TT"/>
                <a:cs typeface="Old Standard TT"/>
                <a:sym typeface="Old Standard TT"/>
              </a:rPr>
              <a:t>, 2016, retrieved from </a:t>
            </a:r>
            <a:r>
              <a:rPr lang="en" sz="1000" u="sng">
                <a:solidFill>
                  <a:schemeClr val="hlink"/>
                </a:solidFill>
                <a:latin typeface="Old Standard TT"/>
                <a:ea typeface="Old Standard TT"/>
                <a:cs typeface="Old Standard TT"/>
                <a:sym typeface="Old Standard TT"/>
                <a:hlinkClick r:id="rId6"/>
              </a:rPr>
              <a:t>https://patch.com/new-jersey/fortlee/curses-foiled-again</a:t>
            </a:r>
            <a:r>
              <a:rPr lang="en" sz="1000">
                <a:latin typeface="Old Standard TT"/>
                <a:ea typeface="Old Standard TT"/>
                <a:cs typeface="Old Standard TT"/>
                <a:sym typeface="Old Standard TT"/>
              </a:rPr>
              <a:t>. Copyright 2025 by Patch Media.</a:t>
            </a:r>
            <a:endParaRPr sz="1000">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a:t>
            </a:r>
            <a:r>
              <a:rPr lang="en" u="sng">
                <a:solidFill>
                  <a:schemeClr val="hlink"/>
                </a:solidFill>
                <a:hlinkClick r:id="rId3"/>
              </a:rPr>
              <a:t>Factoring</a:t>
            </a:r>
            <a:r>
              <a:rPr lang="en" baseline="30000"/>
              <a:t>14</a:t>
            </a:r>
            <a:endParaRPr baseline="30000"/>
          </a:p>
        </p:txBody>
      </p:sp>
      <p:sp>
        <p:nvSpPr>
          <p:cNvPr id="259" name="Google Shape;259;p3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Factoring</a:t>
            </a:r>
            <a:r>
              <a:rPr lang="en"/>
              <a:t>: the process of changing a polynomial in standard form into a product of two or more factors</a:t>
            </a:r>
            <a:endParaRPr/>
          </a:p>
          <a:p>
            <a:pPr marL="457200" lvl="0" indent="-342900" algn="l" rtl="0">
              <a:spcBef>
                <a:spcPts val="0"/>
              </a:spcBef>
              <a:spcAft>
                <a:spcPts val="0"/>
              </a:spcAft>
              <a:buSzPts val="1800"/>
              <a:buChar char="●"/>
            </a:pPr>
            <a:r>
              <a:rPr lang="en"/>
              <a:t>It is the opposite (or the </a:t>
            </a:r>
            <a:r>
              <a:rPr lang="en" i="1"/>
              <a:t>inverse</a:t>
            </a:r>
            <a:r>
              <a:rPr lang="en"/>
              <a:t>) of distribution.</a:t>
            </a:r>
            <a:endParaRPr/>
          </a:p>
          <a:p>
            <a:pPr marL="457200" lvl="0" indent="-342900" algn="l" rtl="0">
              <a:spcBef>
                <a:spcPts val="0"/>
              </a:spcBef>
              <a:spcAft>
                <a:spcPts val="0"/>
              </a:spcAft>
              <a:buSzPts val="1800"/>
              <a:buChar char="●"/>
            </a:pPr>
            <a:r>
              <a:rPr lang="en"/>
              <a:t>Factoring is another application of finding the greatest common factor (GCF), which we reviewed in Part 1 of the workshop.</a:t>
            </a:r>
            <a:endParaRPr/>
          </a:p>
          <a:p>
            <a:pPr marL="0" lvl="0" indent="0" algn="l" rtl="0">
              <a:spcBef>
                <a:spcPts val="1600"/>
              </a:spcBef>
              <a:spcAft>
                <a:spcPts val="0"/>
              </a:spcAft>
              <a:buNone/>
            </a:pPr>
            <a:r>
              <a:rPr lang="en"/>
              <a:t>Example: In the binomial </a:t>
            </a:r>
            <a:r>
              <a:rPr lang="en" i="1"/>
              <a:t>x</a:t>
            </a:r>
            <a:r>
              <a:rPr lang="en" baseline="30000"/>
              <a:t>2</a:t>
            </a:r>
            <a:r>
              <a:rPr lang="en"/>
              <a:t> + 3</a:t>
            </a:r>
            <a:r>
              <a:rPr lang="en" i="1"/>
              <a:t>x</a:t>
            </a:r>
            <a:r>
              <a:rPr lang="en"/>
              <a:t>, both of the terms have an </a:t>
            </a:r>
            <a:r>
              <a:rPr lang="en" i="1"/>
              <a:t>x</a:t>
            </a:r>
            <a:r>
              <a:rPr lang="en"/>
              <a:t>. Therefore, you can factor out an </a:t>
            </a:r>
            <a:r>
              <a:rPr lang="en" i="1"/>
              <a:t>x</a:t>
            </a:r>
            <a:r>
              <a:rPr lang="en"/>
              <a:t> to rewrite the expression as </a:t>
            </a:r>
            <a:r>
              <a:rPr lang="en" i="1"/>
              <a:t>x</a:t>
            </a:r>
            <a:r>
              <a:rPr lang="en"/>
              <a:t>(</a:t>
            </a:r>
            <a:r>
              <a:rPr lang="en" i="1"/>
              <a:t>x</a:t>
            </a:r>
            <a:r>
              <a:rPr lang="en"/>
              <a:t> + 3). To check your answer, distribute and see if you get what you started with.</a:t>
            </a:r>
            <a:endParaRPr/>
          </a:p>
          <a:p>
            <a:pPr marL="0" lvl="0" indent="0" algn="l" rtl="0">
              <a:spcBef>
                <a:spcPts val="1600"/>
              </a:spcBef>
              <a:spcAft>
                <a:spcPts val="1600"/>
              </a:spcAft>
              <a:buNone/>
            </a:pPr>
            <a:r>
              <a:rPr lang="en" u="sng">
                <a:solidFill>
                  <a:schemeClr val="hlink"/>
                </a:solidFill>
                <a:hlinkClick r:id="rId4"/>
              </a:rPr>
              <a:t>Practice</a:t>
            </a:r>
            <a:r>
              <a:rPr lang="en" baseline="30000"/>
              <a:t>15</a:t>
            </a:r>
            <a:r>
              <a:rPr lang="en"/>
              <a:t> for factoring polynomials.</a:t>
            </a:r>
            <a:endParaRPr/>
          </a:p>
        </p:txBody>
      </p:sp>
      <p:sp>
        <p:nvSpPr>
          <p:cNvPr id="260" name="Google Shape;26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61" name="Google Shape;261;p34"/>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Factoring</a:t>
            </a:r>
            <a:endParaRPr/>
          </a:p>
        </p:txBody>
      </p:sp>
      <p:sp>
        <p:nvSpPr>
          <p:cNvPr id="267" name="Google Shape;267;p35"/>
          <p:cNvSpPr txBox="1">
            <a:spLocks noGrp="1"/>
          </p:cNvSpPr>
          <p:nvPr>
            <p:ph type="body" idx="1"/>
          </p:nvPr>
        </p:nvSpPr>
        <p:spPr>
          <a:xfrm>
            <a:off x="311700" y="1171600"/>
            <a:ext cx="5369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t>I don’t think you will need to </a:t>
            </a:r>
            <a:r>
              <a:rPr lang="en" sz="1700" u="sng">
                <a:solidFill>
                  <a:schemeClr val="hlink"/>
                </a:solidFill>
                <a:hlinkClick r:id="rId3"/>
              </a:rPr>
              <a:t>factor a trinomial</a:t>
            </a:r>
            <a:r>
              <a:rPr lang="en" sz="1700" baseline="30000"/>
              <a:t>16</a:t>
            </a:r>
            <a:r>
              <a:rPr lang="en" sz="1700"/>
              <a:t> into two binomials, but you can watch the video to be safe.</a:t>
            </a:r>
            <a:endParaRPr sz="1700"/>
          </a:p>
        </p:txBody>
      </p:sp>
      <p:sp>
        <p:nvSpPr>
          <p:cNvPr id="268" name="Google Shape;26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69" name="Google Shape;269;p35"/>
          <p:cNvSpPr txBox="1"/>
          <p:nvPr/>
        </p:nvSpPr>
        <p:spPr>
          <a:xfrm>
            <a:off x="6152375" y="1171600"/>
            <a:ext cx="2679900" cy="33972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chemeClr val="dk1"/>
                </a:solidFill>
                <a:latin typeface="Gloria Hallelujah"/>
                <a:ea typeface="Gloria Hallelujah"/>
                <a:cs typeface="Gloria Hallelujah"/>
                <a:sym typeface="Gloria Hallelujah"/>
              </a:rPr>
              <a:t>☆ Pro Tip ☆</a:t>
            </a:r>
            <a:endParaRPr sz="1700">
              <a:latin typeface="Gloria Hallelujah"/>
              <a:ea typeface="Gloria Hallelujah"/>
              <a:cs typeface="Gloria Hallelujah"/>
              <a:sym typeface="Gloria Hallelujah"/>
            </a:endParaRPr>
          </a:p>
          <a:p>
            <a:pPr marL="0" lvl="0" indent="0" algn="l" rtl="0">
              <a:lnSpc>
                <a:spcPct val="115000"/>
              </a:lnSpc>
              <a:spcBef>
                <a:spcPts val="1600"/>
              </a:spcBef>
              <a:spcAft>
                <a:spcPts val="0"/>
              </a:spcAft>
              <a:buNone/>
            </a:pPr>
            <a:r>
              <a:rPr lang="en" sz="1700">
                <a:latin typeface="Old Standard TT"/>
                <a:ea typeface="Old Standard TT"/>
                <a:cs typeface="Old Standard TT"/>
                <a:sym typeface="Old Standard TT"/>
              </a:rPr>
              <a:t>Think of what the word </a:t>
            </a:r>
            <a:r>
              <a:rPr lang="en" sz="1700" i="1">
                <a:latin typeface="Old Standard TT"/>
                <a:ea typeface="Old Standard TT"/>
                <a:cs typeface="Old Standard TT"/>
                <a:sym typeface="Old Standard TT"/>
              </a:rPr>
              <a:t>factor</a:t>
            </a:r>
            <a:r>
              <a:rPr lang="en" sz="1700">
                <a:latin typeface="Old Standard TT"/>
                <a:ea typeface="Old Standard TT"/>
                <a:cs typeface="Old Standard TT"/>
                <a:sym typeface="Old Standard TT"/>
              </a:rPr>
              <a:t> means in math. </a:t>
            </a:r>
            <a:r>
              <a:rPr lang="en" sz="1700" i="1">
                <a:latin typeface="Old Standard TT"/>
                <a:ea typeface="Old Standard TT"/>
                <a:cs typeface="Old Standard TT"/>
                <a:sym typeface="Old Standard TT"/>
              </a:rPr>
              <a:t>Factors</a:t>
            </a:r>
            <a:r>
              <a:rPr lang="en" sz="1700">
                <a:latin typeface="Old Standard TT"/>
                <a:ea typeface="Old Standard TT"/>
                <a:cs typeface="Old Standard TT"/>
                <a:sym typeface="Old Standard TT"/>
              </a:rPr>
              <a:t> are numbers that are multiplied. When factoring a polynomial, we are finding two (or more) expressions that are multiplied to get that polynomial.</a:t>
            </a:r>
            <a:endParaRPr sz="1700">
              <a:latin typeface="Old Standard TT"/>
              <a:ea typeface="Old Standard TT"/>
              <a:cs typeface="Old Standard TT"/>
              <a:sym typeface="Old Standard TT"/>
            </a:endParaRPr>
          </a:p>
        </p:txBody>
      </p:sp>
      <p:pic>
        <p:nvPicPr>
          <p:cNvPr id="270" name="Google Shape;270;p35" title="image.png"/>
          <p:cNvPicPr preferRelativeResize="0"/>
          <p:nvPr/>
        </p:nvPicPr>
        <p:blipFill>
          <a:blip r:embed="rId4">
            <a:alphaModFix/>
          </a:blip>
          <a:stretch>
            <a:fillRect/>
          </a:stretch>
        </p:blipFill>
        <p:spPr>
          <a:xfrm>
            <a:off x="311700" y="2052707"/>
            <a:ext cx="2999424" cy="2516093"/>
          </a:xfrm>
          <a:prstGeom prst="rect">
            <a:avLst/>
          </a:prstGeom>
          <a:noFill/>
          <a:ln>
            <a:noFill/>
          </a:ln>
        </p:spPr>
      </p:pic>
      <p:sp>
        <p:nvSpPr>
          <p:cNvPr id="271" name="Google Shape;271;p35"/>
          <p:cNvSpPr txBox="1"/>
          <p:nvPr/>
        </p:nvSpPr>
        <p:spPr>
          <a:xfrm>
            <a:off x="3311125" y="2423800"/>
            <a:ext cx="1392900" cy="2145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12</a:t>
            </a:r>
            <a:r>
              <a:rPr lang="en" sz="1000">
                <a:latin typeface="Old Standard TT"/>
                <a:ea typeface="Old Standard TT"/>
                <a:cs typeface="Old Standard TT"/>
                <a:sym typeface="Old Standard TT"/>
              </a:rPr>
              <a:t>. Factoring a trinomial. Adapted from </a:t>
            </a:r>
            <a:r>
              <a:rPr lang="en" sz="1000" i="1">
                <a:latin typeface="Old Standard TT"/>
                <a:ea typeface="Old Standard TT"/>
                <a:cs typeface="Old Standard TT"/>
                <a:sym typeface="Old Standard TT"/>
              </a:rPr>
              <a:t>Factoring Polynomials with Special Cases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https://www.maneuveringthemiddle.com/factoring-polynomials-with-special-cases/</a:t>
            </a:r>
            <a:r>
              <a:rPr lang="en" sz="1000">
                <a:latin typeface="Old Standard TT"/>
                <a:ea typeface="Old Standard TT"/>
                <a:cs typeface="Old Standard TT"/>
                <a:sym typeface="Old Standard TT"/>
              </a:rPr>
              <a:t>. Copyright 2025 by Maneuvering the Middle.</a:t>
            </a:r>
            <a:endParaRPr sz="1000">
              <a:latin typeface="Old Standard TT"/>
              <a:ea typeface="Old Standard TT"/>
              <a:cs typeface="Old Standard TT"/>
              <a:sym typeface="Old Standard T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with Expressions: Reminder</a:t>
            </a:r>
            <a:endParaRPr/>
          </a:p>
        </p:txBody>
      </p:sp>
      <p:sp>
        <p:nvSpPr>
          <p:cNvPr id="277" name="Google Shape;277;p3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hope you’re finding these workshops helpful. If you have any questions, concerns, or comments, please feel free to email me!</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278" name="Google Shape;27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84" name="Google Shape;284;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a:t>
            </a:r>
            <a:endParaRPr/>
          </a:p>
        </p:txBody>
      </p:sp>
      <p:sp>
        <p:nvSpPr>
          <p:cNvPr id="285" name="Google Shape;285;p37"/>
          <p:cNvSpPr txBox="1">
            <a:spLocks noGrp="1"/>
          </p:cNvSpPr>
          <p:nvPr>
            <p:ph type="body" idx="1"/>
          </p:nvPr>
        </p:nvSpPr>
        <p:spPr>
          <a:xfrm>
            <a:off x="311700" y="1171675"/>
            <a:ext cx="39999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Linear equation</a:t>
            </a:r>
            <a:r>
              <a:rPr lang="en"/>
              <a:t>: an equation in which the highest power of any exponent on a variable is 1</a:t>
            </a:r>
            <a:endParaRPr/>
          </a:p>
          <a:p>
            <a:pPr marL="457200" lvl="0" indent="-342900" algn="l" rtl="0">
              <a:spcBef>
                <a:spcPts val="0"/>
              </a:spcBef>
              <a:spcAft>
                <a:spcPts val="0"/>
              </a:spcAft>
              <a:buSzPts val="1800"/>
              <a:buChar char="●"/>
            </a:pPr>
            <a:r>
              <a:rPr lang="en"/>
              <a:t>When a variable has no exponent shown, the exponent is 1.</a:t>
            </a:r>
            <a:endParaRPr/>
          </a:p>
          <a:p>
            <a:pPr marL="457200" lvl="0" indent="-342900" algn="l" rtl="0">
              <a:spcBef>
                <a:spcPts val="0"/>
              </a:spcBef>
              <a:spcAft>
                <a:spcPts val="0"/>
              </a:spcAft>
              <a:buSzPts val="1800"/>
              <a:buChar char="●"/>
            </a:pPr>
            <a:r>
              <a:rPr lang="en" sz="1800"/>
              <a:t>When graphed, a </a:t>
            </a:r>
            <a:r>
              <a:rPr lang="en" sz="1800" b="1" i="1"/>
              <a:t>line</a:t>
            </a:r>
            <a:r>
              <a:rPr lang="en" sz="1800"/>
              <a:t>ar equation makes a </a:t>
            </a:r>
            <a:r>
              <a:rPr lang="en" sz="1800" b="1" i="1"/>
              <a:t>line</a:t>
            </a:r>
            <a:r>
              <a:rPr lang="en" sz="1800"/>
              <a:t> (</a:t>
            </a:r>
            <a:r>
              <a:rPr lang="en"/>
              <a:t>we will review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graphing</a:t>
            </a:r>
            <a:r>
              <a:rPr lang="en"/>
              <a:t> later in this slideshow).</a:t>
            </a:r>
            <a:endParaRPr/>
          </a:p>
        </p:txBody>
      </p:sp>
      <p:sp>
        <p:nvSpPr>
          <p:cNvPr id="286" name="Google Shape;286;p37"/>
          <p:cNvSpPr txBox="1">
            <a:spLocks noGrp="1"/>
          </p:cNvSpPr>
          <p:nvPr>
            <p:ph type="body" idx="4294967295"/>
          </p:nvPr>
        </p:nvSpPr>
        <p:spPr>
          <a:xfrm>
            <a:off x="4710300" y="1171675"/>
            <a:ext cx="4122000" cy="3292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spcBef>
                <a:spcPts val="0"/>
              </a:spcBef>
              <a:spcAft>
                <a:spcPts val="0"/>
              </a:spcAft>
              <a:buNone/>
            </a:pPr>
            <a:r>
              <a:rPr lang="en" sz="1800"/>
              <a:t>The difference between equations and expressions is that </a:t>
            </a:r>
            <a:r>
              <a:rPr lang="en" sz="1800" b="1" i="1"/>
              <a:t>equa</a:t>
            </a:r>
            <a:r>
              <a:rPr lang="en" sz="1800"/>
              <a:t>tions have </a:t>
            </a:r>
            <a:r>
              <a:rPr lang="en" sz="1800" b="1" i="1"/>
              <a:t>equa</a:t>
            </a:r>
            <a:r>
              <a:rPr lang="en" sz="1800"/>
              <a:t>l signs while expressions do not.</a:t>
            </a:r>
            <a:endParaRPr sz="1800"/>
          </a:p>
          <a:p>
            <a:pPr marL="0" lvl="0" indent="457200" algn="l" rtl="0">
              <a:spcBef>
                <a:spcPts val="1600"/>
              </a:spcBef>
              <a:spcAft>
                <a:spcPts val="0"/>
              </a:spcAft>
              <a:buClr>
                <a:schemeClr val="dk1"/>
              </a:buClr>
              <a:buSzPts val="1100"/>
              <a:buFont typeface="Arial"/>
              <a:buNone/>
            </a:pPr>
            <a:r>
              <a:rPr lang="en" sz="1800" u="sng">
                <a:solidFill>
                  <a:schemeClr val="accent6"/>
                </a:solidFill>
                <a:hlinkClick r:id="rId4" action="ppaction://hlinksldjump">
                  <a:extLst>
                    <a:ext uri="{A12FA001-AC4F-418D-AE19-62706E023703}">
                      <ahyp:hlinkClr xmlns:ahyp="http://schemas.microsoft.com/office/drawing/2018/hyperlinkcolor" val="tx"/>
                    </a:ext>
                  </a:extLst>
                </a:hlinkClick>
              </a:rPr>
              <a:t>Expression</a:t>
            </a:r>
            <a:r>
              <a:rPr lang="en" sz="1800"/>
              <a:t>:	</a:t>
            </a:r>
            <a:r>
              <a:rPr lang="en" sz="1800" i="1"/>
              <a:t>x</a:t>
            </a:r>
            <a:r>
              <a:rPr lang="en" sz="1800"/>
              <a:t> + 4</a:t>
            </a:r>
            <a:endParaRPr sz="1800"/>
          </a:p>
          <a:p>
            <a:pPr marL="0" lvl="0" indent="457200" algn="l" rtl="0">
              <a:spcBef>
                <a:spcPts val="1600"/>
              </a:spcBef>
              <a:spcAft>
                <a:spcPts val="0"/>
              </a:spcAft>
              <a:buClr>
                <a:schemeClr val="dk1"/>
              </a:buClr>
              <a:buSzPts val="1100"/>
              <a:buFont typeface="Arial"/>
              <a:buNone/>
            </a:pPr>
            <a:r>
              <a:rPr lang="en" sz="1800"/>
              <a:t>Equation: 	</a:t>
            </a:r>
            <a:r>
              <a:rPr lang="en" sz="1800" i="1"/>
              <a:t>x</a:t>
            </a:r>
            <a:r>
              <a:rPr lang="en" sz="1800"/>
              <a:t> + 4 = 0</a:t>
            </a:r>
            <a:endParaRPr sz="1800"/>
          </a:p>
          <a:p>
            <a:pPr marL="0" lvl="0" indent="0" algn="l" rtl="0">
              <a:spcBef>
                <a:spcPts val="1600"/>
              </a:spcBef>
              <a:spcAft>
                <a:spcPts val="1600"/>
              </a:spcAft>
              <a:buClr>
                <a:schemeClr val="dk1"/>
              </a:buClr>
              <a:buSzPts val="1100"/>
              <a:buFont typeface="Arial"/>
              <a:buNone/>
            </a:pPr>
            <a:r>
              <a:rPr lang="en"/>
              <a:t>Also w</a:t>
            </a:r>
            <a:r>
              <a:rPr lang="en" sz="1800"/>
              <a:t>e </a:t>
            </a:r>
            <a:r>
              <a:rPr lang="en" sz="1800" i="1"/>
              <a:t>evaluate</a:t>
            </a:r>
            <a:r>
              <a:rPr lang="en" sz="1800"/>
              <a:t> expressions, but we </a:t>
            </a:r>
            <a:r>
              <a:rPr lang="en" sz="1800" i="1"/>
              <a:t>solve</a:t>
            </a:r>
            <a:r>
              <a:rPr lang="en" sz="1800"/>
              <a:t> equations</a:t>
            </a:r>
            <a:r>
              <a:rPr lang="en"/>
              <a:t>!</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Coordinate plane</a:t>
            </a:r>
            <a:r>
              <a:rPr lang="en"/>
              <a:t>: a two-dimensional surface formed by two perpendicular number lines (the </a:t>
            </a:r>
            <a:r>
              <a:rPr lang="en" i="1"/>
              <a:t>x</a:t>
            </a:r>
            <a:r>
              <a:rPr lang="en"/>
              <a:t>-axis and the </a:t>
            </a:r>
            <a:r>
              <a:rPr lang="en" i="1"/>
              <a:t>y</a:t>
            </a:r>
            <a:r>
              <a:rPr lang="en"/>
              <a:t>-axis)</a:t>
            </a:r>
            <a:endParaRPr u="sng"/>
          </a:p>
          <a:p>
            <a:pPr marL="457200" lvl="0" indent="-342900" algn="l" rtl="0">
              <a:spcBef>
                <a:spcPts val="0"/>
              </a:spcBef>
              <a:spcAft>
                <a:spcPts val="0"/>
              </a:spcAft>
              <a:buSzPts val="1800"/>
              <a:buChar char="●"/>
            </a:pPr>
            <a:r>
              <a:rPr lang="en" u="sng"/>
              <a:t>Ordered pair</a:t>
            </a:r>
            <a:r>
              <a:rPr lang="en"/>
              <a:t>: a set of two coordinates (</a:t>
            </a:r>
            <a:r>
              <a:rPr lang="en" i="1"/>
              <a:t>x</a:t>
            </a:r>
            <a:r>
              <a:rPr lang="en"/>
              <a:t>, </a:t>
            </a:r>
            <a:r>
              <a:rPr lang="en" i="1"/>
              <a:t>y</a:t>
            </a:r>
            <a:r>
              <a:rPr lang="en"/>
              <a:t>)</a:t>
            </a:r>
            <a:endParaRPr/>
          </a:p>
          <a:p>
            <a:pPr marL="457200" lvl="0" indent="0" algn="l" rtl="0">
              <a:spcBef>
                <a:spcPts val="0"/>
              </a:spcBef>
              <a:spcAft>
                <a:spcPts val="0"/>
              </a:spcAft>
              <a:buNone/>
            </a:pPr>
            <a:r>
              <a:rPr lang="en"/>
              <a:t>that give a location in the coordinate plane</a:t>
            </a:r>
            <a:endParaRPr/>
          </a:p>
          <a:p>
            <a:pPr marL="457200" lvl="0" indent="-342900" algn="l" rtl="0">
              <a:spcBef>
                <a:spcPts val="0"/>
              </a:spcBef>
              <a:spcAft>
                <a:spcPts val="0"/>
              </a:spcAft>
              <a:buSzPts val="1800"/>
              <a:buChar char="●"/>
            </a:pPr>
            <a:r>
              <a:rPr lang="en" u="sng"/>
              <a:t>Origin</a:t>
            </a:r>
            <a:r>
              <a:rPr lang="en"/>
              <a:t>: the point where the </a:t>
            </a:r>
            <a:r>
              <a:rPr lang="en" i="1"/>
              <a:t>x</a:t>
            </a:r>
            <a:r>
              <a:rPr lang="en"/>
              <a:t>- and </a:t>
            </a:r>
            <a:r>
              <a:rPr lang="en" i="1"/>
              <a:t>y</a:t>
            </a:r>
            <a:r>
              <a:rPr lang="en"/>
              <a:t>-axes intersect</a:t>
            </a:r>
            <a:endParaRPr/>
          </a:p>
          <a:p>
            <a:pPr marL="914400" lvl="1" indent="-342900" algn="l" rtl="0">
              <a:spcBef>
                <a:spcPts val="0"/>
              </a:spcBef>
              <a:spcAft>
                <a:spcPts val="0"/>
              </a:spcAft>
              <a:buSzPts val="1800"/>
              <a:buChar char="○"/>
            </a:pPr>
            <a:r>
              <a:rPr lang="en" sz="1800"/>
              <a:t>The coordinates for the origin are (0, 0).</a:t>
            </a:r>
            <a:endParaRPr sz="1800"/>
          </a:p>
        </p:txBody>
      </p:sp>
      <p:sp>
        <p:nvSpPr>
          <p:cNvPr id="292" name="Google Shape;29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93" name="Google Shape;293;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Vocabulary			(Slide 1 of 2)</a:t>
            </a:r>
            <a:endParaRPr baseline="30000"/>
          </a:p>
        </p:txBody>
      </p:sp>
      <p:pic>
        <p:nvPicPr>
          <p:cNvPr id="294" name="Google Shape;294;p38" title="image.png"/>
          <p:cNvPicPr preferRelativeResize="0"/>
          <p:nvPr/>
        </p:nvPicPr>
        <p:blipFill>
          <a:blip r:embed="rId3">
            <a:alphaModFix/>
          </a:blip>
          <a:stretch>
            <a:fillRect/>
          </a:stretch>
        </p:blipFill>
        <p:spPr>
          <a:xfrm>
            <a:off x="5995350" y="1675750"/>
            <a:ext cx="2836950" cy="2893050"/>
          </a:xfrm>
          <a:prstGeom prst="rect">
            <a:avLst/>
          </a:prstGeom>
          <a:noFill/>
          <a:ln w="9525" cap="flat" cmpd="sng">
            <a:solidFill>
              <a:srgbClr val="999999"/>
            </a:solidFill>
            <a:prstDash val="solid"/>
            <a:round/>
            <a:headEnd type="none" w="sm" len="sm"/>
            <a:tailEnd type="none" w="sm" len="sm"/>
          </a:ln>
        </p:spPr>
      </p:pic>
      <p:sp>
        <p:nvSpPr>
          <p:cNvPr id="295" name="Google Shape;295;p38"/>
          <p:cNvSpPr txBox="1"/>
          <p:nvPr/>
        </p:nvSpPr>
        <p:spPr>
          <a:xfrm>
            <a:off x="1486650" y="3571300"/>
            <a:ext cx="4508700" cy="997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13</a:t>
            </a:r>
            <a:r>
              <a:rPr lang="en" sz="1000">
                <a:latin typeface="Old Standard TT"/>
                <a:ea typeface="Old Standard TT"/>
                <a:cs typeface="Old Standard TT"/>
                <a:sym typeface="Old Standard TT"/>
              </a:rPr>
              <a:t>. Cartesian coordinate system. Adapted from </a:t>
            </a:r>
            <a:r>
              <a:rPr lang="en" sz="1000" i="1">
                <a:latin typeface="Old Standard TT"/>
                <a:ea typeface="Old Standard TT"/>
                <a:cs typeface="Old Standard TT"/>
                <a:sym typeface="Old Standard TT"/>
              </a:rPr>
              <a:t>2.14 The Cartesian Plane</a:t>
            </a:r>
            <a:r>
              <a:rPr lang="en" sz="1000">
                <a:latin typeface="Old Standard TT"/>
                <a:ea typeface="Old Standard TT"/>
                <a:cs typeface="Old Standard TT"/>
                <a:sym typeface="Old Standard TT"/>
              </a:rPr>
              <a:t> by Brenda Meery and Kaitlyn Spong, 2025, retrieved from </a:t>
            </a:r>
            <a:r>
              <a:rPr lang="en" sz="1000" u="sng">
                <a:solidFill>
                  <a:schemeClr val="hlink"/>
                </a:solidFill>
                <a:latin typeface="Old Standard TT"/>
                <a:ea typeface="Old Standard TT"/>
                <a:cs typeface="Old Standard TT"/>
                <a:sym typeface="Old Standard TT"/>
                <a:hlinkClick r:id="rId4"/>
              </a:rPr>
              <a:t>https://flexbooks.ck12.org/cbook/ck-12-conceptos-de-matem%C3%A1ticas-de-la-escuela-secundaria-grado-6-en-espa%C3%B1ol/section/2.14/related/lesson/the-cartesian-plane-alg-i-hnrs/</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311700" y="1171600"/>
            <a:ext cx="67485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Slope</a:t>
            </a:r>
            <a:r>
              <a:rPr lang="en"/>
              <a:t> (or </a:t>
            </a:r>
            <a:r>
              <a:rPr lang="en" u="sng"/>
              <a:t>rate of change</a:t>
            </a:r>
            <a:r>
              <a:rPr lang="en"/>
              <a:t>): the steepness and direction of a line</a:t>
            </a:r>
            <a:endParaRPr/>
          </a:p>
          <a:p>
            <a:pPr marL="914400" lvl="1" indent="-342900" algn="l" rtl="0">
              <a:spcBef>
                <a:spcPts val="0"/>
              </a:spcBef>
              <a:spcAft>
                <a:spcPts val="0"/>
              </a:spcAft>
              <a:buSzPts val="1800"/>
              <a:buChar char="○"/>
            </a:pPr>
            <a:r>
              <a:rPr lang="en" sz="1800"/>
              <a:t>We use </a:t>
            </a:r>
            <a:r>
              <a:rPr lang="en" sz="1800" i="1"/>
              <a:t>m</a:t>
            </a:r>
            <a:r>
              <a:rPr lang="en" sz="1800"/>
              <a:t> to represent slope.</a:t>
            </a:r>
            <a:endParaRPr sz="1800"/>
          </a:p>
          <a:p>
            <a:pPr marL="457200" lvl="0" indent="-342900" algn="l" rtl="0">
              <a:spcBef>
                <a:spcPts val="0"/>
              </a:spcBef>
              <a:spcAft>
                <a:spcPts val="0"/>
              </a:spcAft>
              <a:buSzPts val="1800"/>
              <a:buChar char="●"/>
            </a:pPr>
            <a:r>
              <a:rPr lang="en" u="sng"/>
              <a:t>Intercept</a:t>
            </a:r>
            <a:r>
              <a:rPr lang="en"/>
              <a:t>: a point where the graph of a line</a:t>
            </a:r>
            <a:endParaRPr/>
          </a:p>
          <a:p>
            <a:pPr marL="457200" lvl="0" indent="0" algn="l" rtl="0">
              <a:spcBef>
                <a:spcPts val="0"/>
              </a:spcBef>
              <a:spcAft>
                <a:spcPts val="0"/>
              </a:spcAft>
              <a:buNone/>
            </a:pPr>
            <a:r>
              <a:rPr lang="en"/>
              <a:t>intersects an axis</a:t>
            </a:r>
            <a:endParaRPr/>
          </a:p>
          <a:p>
            <a:pPr marL="914400" lvl="1" indent="-342900" algn="l" rtl="0">
              <a:spcBef>
                <a:spcPts val="0"/>
              </a:spcBef>
              <a:spcAft>
                <a:spcPts val="0"/>
              </a:spcAft>
              <a:buSzPts val="1800"/>
              <a:buChar char="○"/>
            </a:pPr>
            <a:r>
              <a:rPr lang="en" sz="1800" i="1" u="sng"/>
              <a:t>x</a:t>
            </a:r>
            <a:r>
              <a:rPr lang="en" sz="1800" u="sng"/>
              <a:t>-intercept</a:t>
            </a:r>
            <a:r>
              <a:rPr lang="en" sz="1800"/>
              <a:t>: the point where a graph</a:t>
            </a:r>
            <a:endParaRPr sz="1800"/>
          </a:p>
          <a:p>
            <a:pPr marL="914400" lvl="0" indent="0" algn="l" rtl="0">
              <a:spcBef>
                <a:spcPts val="0"/>
              </a:spcBef>
              <a:spcAft>
                <a:spcPts val="0"/>
              </a:spcAft>
              <a:buNone/>
            </a:pPr>
            <a:r>
              <a:rPr lang="en"/>
              <a:t>intersects the </a:t>
            </a:r>
            <a:r>
              <a:rPr lang="en" i="1"/>
              <a:t>x</a:t>
            </a:r>
            <a:r>
              <a:rPr lang="en"/>
              <a:t>-axis</a:t>
            </a:r>
            <a:endParaRPr/>
          </a:p>
          <a:p>
            <a:pPr marL="914400" lvl="1" indent="-342900" algn="l" rtl="0">
              <a:spcBef>
                <a:spcPts val="0"/>
              </a:spcBef>
              <a:spcAft>
                <a:spcPts val="0"/>
              </a:spcAft>
              <a:buSzPts val="1800"/>
              <a:buChar char="○"/>
            </a:pPr>
            <a:r>
              <a:rPr lang="en" sz="1800" i="1" u="sng"/>
              <a:t>y</a:t>
            </a:r>
            <a:r>
              <a:rPr lang="en" sz="1800" u="sng"/>
              <a:t>-intercept</a:t>
            </a:r>
            <a:r>
              <a:rPr lang="en" sz="1800"/>
              <a:t> (or </a:t>
            </a:r>
            <a:r>
              <a:rPr lang="en" sz="1800" u="sng"/>
              <a:t>initial value</a:t>
            </a:r>
            <a:r>
              <a:rPr lang="en" sz="1800"/>
              <a:t>): the point</a:t>
            </a:r>
            <a:endParaRPr sz="1800"/>
          </a:p>
          <a:p>
            <a:pPr marL="914400" lvl="0" indent="0" algn="l" rtl="0">
              <a:spcBef>
                <a:spcPts val="0"/>
              </a:spcBef>
              <a:spcAft>
                <a:spcPts val="0"/>
              </a:spcAft>
              <a:buNone/>
            </a:pPr>
            <a:r>
              <a:rPr lang="en"/>
              <a:t>where a graph intersects the </a:t>
            </a:r>
            <a:r>
              <a:rPr lang="en" i="1"/>
              <a:t>y</a:t>
            </a:r>
            <a:r>
              <a:rPr lang="en"/>
              <a:t>-axis</a:t>
            </a:r>
            <a:endParaRPr/>
          </a:p>
          <a:p>
            <a:pPr marL="1371600" lvl="2" indent="-342900" algn="l" rtl="0">
              <a:spcBef>
                <a:spcPts val="0"/>
              </a:spcBef>
              <a:spcAft>
                <a:spcPts val="0"/>
              </a:spcAft>
              <a:buSzPts val="1800"/>
              <a:buChar char="■"/>
            </a:pPr>
            <a:r>
              <a:rPr lang="en" sz="1800"/>
              <a:t>We use </a:t>
            </a:r>
            <a:r>
              <a:rPr lang="en" sz="1800" i="1"/>
              <a:t>b</a:t>
            </a:r>
            <a:r>
              <a:rPr lang="en" sz="1800"/>
              <a:t> to represent the</a:t>
            </a:r>
            <a:endParaRPr sz="1800"/>
          </a:p>
          <a:p>
            <a:pPr marL="1371600" lvl="0" indent="0" algn="l" rtl="0">
              <a:spcBef>
                <a:spcPts val="0"/>
              </a:spcBef>
              <a:spcAft>
                <a:spcPts val="1600"/>
              </a:spcAft>
              <a:buNone/>
            </a:pPr>
            <a:r>
              <a:rPr lang="en" i="1"/>
              <a:t>y</a:t>
            </a:r>
            <a:r>
              <a:rPr lang="en"/>
              <a:t>-intercept.</a:t>
            </a:r>
            <a:endParaRPr/>
          </a:p>
        </p:txBody>
      </p:sp>
      <p:sp>
        <p:nvSpPr>
          <p:cNvPr id="301" name="Google Shape;30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02" name="Google Shape;302;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Vocabulary			(Slide 2 of 2)</a:t>
            </a:r>
            <a:endParaRPr baseline="30000"/>
          </a:p>
        </p:txBody>
      </p:sp>
      <p:pic>
        <p:nvPicPr>
          <p:cNvPr id="303" name="Google Shape;303;p39" title="image.png"/>
          <p:cNvPicPr preferRelativeResize="0"/>
          <p:nvPr/>
        </p:nvPicPr>
        <p:blipFill>
          <a:blip r:embed="rId3">
            <a:alphaModFix/>
          </a:blip>
          <a:stretch>
            <a:fillRect/>
          </a:stretch>
        </p:blipFill>
        <p:spPr>
          <a:xfrm>
            <a:off x="6474625" y="1738425"/>
            <a:ext cx="2357675" cy="2830375"/>
          </a:xfrm>
          <a:prstGeom prst="rect">
            <a:avLst/>
          </a:prstGeom>
          <a:noFill/>
          <a:ln w="9525" cap="flat" cmpd="sng">
            <a:solidFill>
              <a:srgbClr val="999999"/>
            </a:solidFill>
            <a:prstDash val="solid"/>
            <a:round/>
            <a:headEnd type="none" w="sm" len="sm"/>
            <a:tailEnd type="none" w="sm" len="sm"/>
          </a:ln>
        </p:spPr>
      </p:pic>
      <p:sp>
        <p:nvSpPr>
          <p:cNvPr id="304" name="Google Shape;304;p39"/>
          <p:cNvSpPr txBox="1"/>
          <p:nvPr/>
        </p:nvSpPr>
        <p:spPr>
          <a:xfrm>
            <a:off x="5271300" y="2183050"/>
            <a:ext cx="1203300" cy="2385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14</a:t>
            </a:r>
            <a:r>
              <a:rPr lang="en" sz="1000">
                <a:latin typeface="Old Standard TT"/>
                <a:ea typeface="Old Standard TT"/>
                <a:cs typeface="Old Standard TT"/>
                <a:sym typeface="Old Standard TT"/>
              </a:rPr>
              <a:t>. Graph of </a:t>
            </a:r>
            <a:r>
              <a:rPr lang="en" sz="1000" i="1">
                <a:latin typeface="Old Standard TT"/>
                <a:ea typeface="Old Standard TT"/>
                <a:cs typeface="Old Standard TT"/>
                <a:sym typeface="Old Standard TT"/>
              </a:rPr>
              <a:t>y</a:t>
            </a:r>
            <a:r>
              <a:rPr lang="en" sz="1000">
                <a:latin typeface="Old Standard TT"/>
                <a:ea typeface="Old Standard TT"/>
                <a:cs typeface="Old Standard TT"/>
                <a:sym typeface="Old Standard TT"/>
              </a:rPr>
              <a:t>=3</a:t>
            </a:r>
            <a:r>
              <a:rPr lang="en" sz="1000" i="1">
                <a:latin typeface="Old Standard TT"/>
                <a:ea typeface="Old Standard TT"/>
                <a:cs typeface="Old Standard TT"/>
                <a:sym typeface="Old Standard TT"/>
              </a:rPr>
              <a:t>x</a:t>
            </a:r>
            <a:r>
              <a:rPr lang="en" sz="1000">
                <a:latin typeface="Old Standard TT"/>
                <a:ea typeface="Old Standard TT"/>
                <a:cs typeface="Old Standard TT"/>
                <a:sym typeface="Old Standard TT"/>
              </a:rPr>
              <a:t>+2. Adapted from </a:t>
            </a:r>
            <a:r>
              <a:rPr lang="en" sz="1000" i="1">
                <a:latin typeface="Old Standard TT"/>
                <a:ea typeface="Old Standard TT"/>
                <a:cs typeface="Old Standard TT"/>
                <a:sym typeface="Old Standard TT"/>
              </a:rPr>
              <a:t>Intro to Slope-Intercept Form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https://www.katesmathlessons.com/intro-to-slope-intercept-form.html</a:t>
            </a:r>
            <a:r>
              <a:rPr lang="en" sz="1000">
                <a:latin typeface="Old Standard TT"/>
                <a:ea typeface="Old Standard TT"/>
                <a:cs typeface="Old Standard TT"/>
                <a:sym typeface="Old Standard TT"/>
              </a:rPr>
              <a:t>. Copyright 2021 by Kate’s Math Lessons.</a:t>
            </a:r>
            <a:endParaRPr sz="1000">
              <a:latin typeface="Old Standard TT"/>
              <a:ea typeface="Old Standard TT"/>
              <a:cs typeface="Old Standard TT"/>
              <a:sym typeface="Old Standard T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Solving</a:t>
            </a:r>
            <a:endParaRPr/>
          </a:p>
        </p:txBody>
      </p:sp>
      <p:sp>
        <p:nvSpPr>
          <p:cNvPr id="310" name="Google Shape;310;p40"/>
          <p:cNvSpPr txBox="1">
            <a:spLocks noGrp="1"/>
          </p:cNvSpPr>
          <p:nvPr>
            <p:ph type="body" idx="1"/>
          </p:nvPr>
        </p:nvSpPr>
        <p:spPr>
          <a:xfrm>
            <a:off x="311700" y="1171600"/>
            <a:ext cx="39999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When solving a linear equation, </a:t>
            </a:r>
            <a:r>
              <a:rPr lang="en"/>
              <a:t>the</a:t>
            </a:r>
            <a:r>
              <a:rPr lang="en" sz="1800"/>
              <a:t> goal is to get one variable by itself</a:t>
            </a:r>
            <a:r>
              <a:rPr lang="en"/>
              <a:t>. W</a:t>
            </a:r>
            <a:r>
              <a:rPr lang="en" sz="1800"/>
              <a:t>e call this “isolating a variable.”</a:t>
            </a:r>
            <a:endParaRPr sz="1800"/>
          </a:p>
          <a:p>
            <a:pPr marL="0" lvl="0" indent="0" algn="l" rtl="0">
              <a:spcBef>
                <a:spcPts val="1600"/>
              </a:spcBef>
              <a:spcAft>
                <a:spcPts val="0"/>
              </a:spcAft>
              <a:buNone/>
            </a:pPr>
            <a:r>
              <a:rPr lang="en" sz="1800"/>
              <a:t>To isolate a variable, you are going to “undo” the order of operations. That is, you are going to do it backwards and use inverse</a:t>
            </a:r>
            <a:r>
              <a:rPr lang="en"/>
              <a:t> operations</a:t>
            </a:r>
            <a:r>
              <a:rPr lang="en" sz="1800"/>
              <a:t>.</a:t>
            </a:r>
            <a:endParaRPr sz="1800"/>
          </a:p>
          <a:p>
            <a:pPr marL="0" lvl="0" indent="0" algn="l" rtl="0">
              <a:spcBef>
                <a:spcPts val="1600"/>
              </a:spcBef>
              <a:spcAft>
                <a:spcPts val="1600"/>
              </a:spcAft>
              <a:buNone/>
            </a:pPr>
            <a:r>
              <a:rPr lang="en"/>
              <a:t>The videos are on the next slide!</a:t>
            </a:r>
            <a:endParaRPr/>
          </a:p>
        </p:txBody>
      </p:sp>
      <p:sp>
        <p:nvSpPr>
          <p:cNvPr id="311" name="Google Shape;311;p40"/>
          <p:cNvSpPr txBox="1">
            <a:spLocks noGrp="1"/>
          </p:cNvSpPr>
          <p:nvPr>
            <p:ph type="body" idx="4294967295"/>
          </p:nvPr>
        </p:nvSpPr>
        <p:spPr>
          <a:xfrm>
            <a:off x="4832400" y="1406350"/>
            <a:ext cx="3999900" cy="26319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latin typeface="Gloria Hallelujah"/>
                <a:ea typeface="Gloria Hallelujah"/>
                <a:cs typeface="Gloria Hallelujah"/>
                <a:sym typeface="Gloria Hallelujah"/>
              </a:rPr>
              <a:t>☆ Pro Tip ☆</a:t>
            </a:r>
            <a:endParaRPr sz="1800">
              <a:latin typeface="Gloria Hallelujah"/>
              <a:ea typeface="Gloria Hallelujah"/>
              <a:cs typeface="Gloria Hallelujah"/>
              <a:sym typeface="Gloria Hallelujah"/>
            </a:endParaRPr>
          </a:p>
          <a:p>
            <a:pPr marL="0" lvl="0" indent="0" algn="l" rtl="0">
              <a:spcBef>
                <a:spcPts val="1600"/>
              </a:spcBef>
              <a:spcAft>
                <a:spcPts val="1600"/>
              </a:spcAft>
              <a:buNone/>
            </a:pPr>
            <a:r>
              <a:rPr lang="en" sz="1800"/>
              <a:t>Think of isolating a variable like driving home from a friend’s house. If you take 3 right turns, 2 left turns, and 4 right turns to get to their house, then you take 4 left turns, 2 right turns, and 3 left turns to get home!</a:t>
            </a:r>
            <a:endParaRPr sz="1800"/>
          </a:p>
        </p:txBody>
      </p:sp>
      <p:sp>
        <p:nvSpPr>
          <p:cNvPr id="312" name="Google Shape;31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Solving</a:t>
            </a:r>
            <a:endParaRPr/>
          </a:p>
        </p:txBody>
      </p:sp>
      <p:sp>
        <p:nvSpPr>
          <p:cNvPr id="318" name="Google Shape;318;p41"/>
          <p:cNvSpPr txBox="1">
            <a:spLocks noGrp="1"/>
          </p:cNvSpPr>
          <p:nvPr>
            <p:ph type="body" idx="1"/>
          </p:nvPr>
        </p:nvSpPr>
        <p:spPr>
          <a:xfrm>
            <a:off x="311700" y="1171600"/>
            <a:ext cx="4173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Important concepts in solving equations:</a:t>
            </a:r>
            <a:endParaRPr/>
          </a:p>
          <a:p>
            <a:pPr marL="457200" lvl="0" indent="-342900" algn="l" rtl="0">
              <a:spcBef>
                <a:spcPts val="1000"/>
              </a:spcBef>
              <a:spcAft>
                <a:spcPts val="0"/>
              </a:spcAft>
              <a:buSzPts val="1800"/>
              <a:buChar char="●"/>
            </a:pPr>
            <a:r>
              <a:rPr lang="en"/>
              <a:t>Using inverse operations (or opposite operations)</a:t>
            </a:r>
            <a:endParaRPr/>
          </a:p>
          <a:p>
            <a:pPr marL="457200" lvl="0" indent="-342900" algn="l" rtl="0">
              <a:spcBef>
                <a:spcPts val="0"/>
              </a:spcBef>
              <a:spcAft>
                <a:spcPts val="0"/>
              </a:spcAft>
              <a:buSzPts val="1800"/>
              <a:buChar char="●"/>
            </a:pPr>
            <a:r>
              <a:rPr lang="en"/>
              <a:t>Using the order of operations in reverse</a:t>
            </a:r>
            <a:endParaRPr/>
          </a:p>
          <a:p>
            <a:pPr marL="457200" lvl="0" indent="-342900" algn="l" rtl="0">
              <a:spcBef>
                <a:spcPts val="0"/>
              </a:spcBef>
              <a:spcAft>
                <a:spcPts val="0"/>
              </a:spcAft>
              <a:buSzPts val="1800"/>
              <a:buChar char="●"/>
            </a:pPr>
            <a:r>
              <a:rPr lang="en"/>
              <a:t>Whatever we do to one side of the equation, we must do to the other</a:t>
            </a:r>
            <a:endParaRPr/>
          </a:p>
          <a:p>
            <a:pPr marL="914400" lvl="1" indent="-342900" algn="l" rtl="0">
              <a:spcBef>
                <a:spcPts val="0"/>
              </a:spcBef>
              <a:spcAft>
                <a:spcPts val="0"/>
              </a:spcAft>
              <a:buSzPts val="1800"/>
              <a:buChar char="○"/>
            </a:pPr>
            <a:r>
              <a:rPr lang="en" sz="1800"/>
              <a:t>A teacher I know calls this “The Golden Rule of Algebra.”</a:t>
            </a:r>
            <a:endParaRPr sz="1800"/>
          </a:p>
        </p:txBody>
      </p:sp>
      <p:sp>
        <p:nvSpPr>
          <p:cNvPr id="319" name="Google Shape;319;p41"/>
          <p:cNvSpPr txBox="1">
            <a:spLocks noGrp="1"/>
          </p:cNvSpPr>
          <p:nvPr>
            <p:ph type="body" idx="4294967295"/>
          </p:nvPr>
        </p:nvSpPr>
        <p:spPr>
          <a:xfrm>
            <a:off x="4658400" y="1171675"/>
            <a:ext cx="4173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When we solve equations, we say that there are </a:t>
            </a:r>
            <a:r>
              <a:rPr lang="en" u="sng">
                <a:solidFill>
                  <a:schemeClr val="accent5"/>
                </a:solidFill>
                <a:hlinkClick r:id="rId3">
                  <a:extLst>
                    <a:ext uri="{A12FA001-AC4F-418D-AE19-62706E023703}">
                      <ahyp:hlinkClr xmlns:ahyp="http://schemas.microsoft.com/office/drawing/2018/hyperlinkcolor" val="tx"/>
                    </a:ext>
                  </a:extLst>
                </a:hlinkClick>
              </a:rPr>
              <a:t>one-step equations</a:t>
            </a:r>
            <a:r>
              <a:rPr lang="en" baseline="30000"/>
              <a:t>17</a:t>
            </a:r>
            <a:r>
              <a:rPr lang="en"/>
              <a:t>, </a:t>
            </a:r>
            <a:r>
              <a:rPr lang="en" u="sng">
                <a:solidFill>
                  <a:schemeClr val="accent5"/>
                </a:solidFill>
                <a:hlinkClick r:id="rId4">
                  <a:extLst>
                    <a:ext uri="{A12FA001-AC4F-418D-AE19-62706E023703}">
                      <ahyp:hlinkClr xmlns:ahyp="http://schemas.microsoft.com/office/drawing/2018/hyperlinkcolor" val="tx"/>
                    </a:ext>
                  </a:extLst>
                </a:hlinkClick>
              </a:rPr>
              <a:t>two-step equations</a:t>
            </a:r>
            <a:r>
              <a:rPr lang="en" baseline="30000"/>
              <a:t>18</a:t>
            </a:r>
            <a:r>
              <a:rPr lang="en"/>
              <a:t>, and </a:t>
            </a:r>
            <a:r>
              <a:rPr lang="en" u="sng">
                <a:solidFill>
                  <a:schemeClr val="hlink"/>
                </a:solidFill>
                <a:hlinkClick r:id="rId5"/>
              </a:rPr>
              <a:t>multi-step equations</a:t>
            </a:r>
            <a:r>
              <a:rPr lang="en" baseline="30000"/>
              <a:t>19</a:t>
            </a:r>
            <a:r>
              <a:rPr lang="en"/>
              <a:t>.</a:t>
            </a:r>
            <a:endParaRPr/>
          </a:p>
          <a:p>
            <a:pPr marL="0" lvl="0" indent="0" algn="l" rtl="0">
              <a:spcBef>
                <a:spcPts val="1600"/>
              </a:spcBef>
              <a:spcAft>
                <a:spcPts val="0"/>
              </a:spcAft>
              <a:buClr>
                <a:schemeClr val="dk1"/>
              </a:buClr>
              <a:buSzPts val="1100"/>
              <a:buFont typeface="Arial"/>
              <a:buNone/>
            </a:pPr>
            <a:r>
              <a:rPr lang="en"/>
              <a:t>(The steps I use to solve equations are on the next slide.)</a:t>
            </a:r>
            <a:endParaRPr/>
          </a:p>
          <a:p>
            <a:pPr marL="0" lvl="0" indent="0" algn="l" rtl="0">
              <a:spcBef>
                <a:spcPts val="1600"/>
              </a:spcBef>
              <a:spcAft>
                <a:spcPts val="1600"/>
              </a:spcAft>
              <a:buClr>
                <a:schemeClr val="dk1"/>
              </a:buClr>
              <a:buSzPts val="1100"/>
              <a:buFont typeface="Arial"/>
              <a:buNone/>
            </a:pPr>
            <a:r>
              <a:rPr lang="en"/>
              <a:t>Practice for solving </a:t>
            </a:r>
            <a:r>
              <a:rPr lang="en" u="sng">
                <a:solidFill>
                  <a:schemeClr val="hlink"/>
                </a:solidFill>
                <a:hlinkClick r:id="rId6"/>
              </a:rPr>
              <a:t>one-step equations</a:t>
            </a:r>
            <a:r>
              <a:rPr lang="en" baseline="30000"/>
              <a:t>20</a:t>
            </a:r>
            <a:r>
              <a:rPr lang="en"/>
              <a:t>, </a:t>
            </a:r>
            <a:r>
              <a:rPr lang="en" u="sng">
                <a:solidFill>
                  <a:schemeClr val="hlink"/>
                </a:solidFill>
                <a:hlinkClick r:id="rId7"/>
              </a:rPr>
              <a:t>two-step equations</a:t>
            </a:r>
            <a:r>
              <a:rPr lang="en" baseline="30000"/>
              <a:t>21</a:t>
            </a:r>
            <a:r>
              <a:rPr lang="en"/>
              <a:t>, and </a:t>
            </a:r>
            <a:r>
              <a:rPr lang="en" u="sng">
                <a:solidFill>
                  <a:schemeClr val="hlink"/>
                </a:solidFill>
                <a:hlinkClick r:id="rId8"/>
              </a:rPr>
              <a:t>multi-step equations</a:t>
            </a:r>
            <a:r>
              <a:rPr lang="en" baseline="30000"/>
              <a:t>22</a:t>
            </a:r>
            <a:r>
              <a:rPr lang="en"/>
              <a:t>.</a:t>
            </a:r>
            <a:endParaRPr/>
          </a:p>
        </p:txBody>
      </p:sp>
      <p:sp>
        <p:nvSpPr>
          <p:cNvPr id="320" name="Google Shape;320;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21" name="Google Shape;321;p41"/>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76" name="Google Shape;76;p15"/>
          <p:cNvSpPr txBox="1">
            <a:spLocks noGrp="1"/>
          </p:cNvSpPr>
          <p:nvPr>
            <p:ph type="body" idx="1"/>
          </p:nvPr>
        </p:nvSpPr>
        <p:spPr>
          <a:xfrm>
            <a:off x="311700" y="1171600"/>
            <a:ext cx="49497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2020, a colleague and I recorded videos that accompanied this workshop, but they were recorded before the University switched to Canvas. After that switch, the videos were lost.</a:t>
            </a:r>
            <a:endParaRPr/>
          </a:p>
          <a:p>
            <a:pPr marL="0" lvl="0" indent="0" algn="l" rtl="0">
              <a:spcBef>
                <a:spcPts val="1600"/>
              </a:spcBef>
              <a:spcAft>
                <a:spcPts val="0"/>
              </a:spcAft>
              <a:buNone/>
            </a:pPr>
            <a:r>
              <a:rPr lang="en"/>
              <a:t>I have inserted links to videos, websites, and PDFs with practice problems in many of the following slides to make up for the missing videos. The citations for all of these resources are located at the end of this slideshow.</a:t>
            </a:r>
            <a:endParaRPr/>
          </a:p>
          <a:p>
            <a:pPr marL="0" lvl="0" indent="0" algn="l" rtl="0">
              <a:spcBef>
                <a:spcPts val="1600"/>
              </a:spcBef>
              <a:spcAft>
                <a:spcPts val="1600"/>
              </a:spcAft>
              <a:buNone/>
            </a:pPr>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8" name="Google Shape;78;p15"/>
          <p:cNvSpPr txBox="1">
            <a:spLocks noGrp="1"/>
          </p:cNvSpPr>
          <p:nvPr>
            <p:ph type="body" idx="4294967295"/>
          </p:nvPr>
        </p:nvSpPr>
        <p:spPr>
          <a:xfrm>
            <a:off x="5325675" y="1171600"/>
            <a:ext cx="3506700" cy="3397200"/>
          </a:xfrm>
          <a:prstGeom prst="rect">
            <a:avLst/>
          </a:prstGeom>
          <a:solidFill>
            <a:srgbClr val="D9EAD3"/>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Gloria Hallelujah"/>
                <a:ea typeface="Gloria Hallelujah"/>
                <a:cs typeface="Gloria Hallelujah"/>
                <a:sym typeface="Gloria Hallelujah"/>
              </a:rPr>
              <a:t>Note:</a:t>
            </a:r>
            <a:endParaRPr b="1">
              <a:latin typeface="Gloria Hallelujah"/>
              <a:ea typeface="Gloria Hallelujah"/>
              <a:cs typeface="Gloria Hallelujah"/>
              <a:sym typeface="Gloria Hallelujah"/>
            </a:endParaRPr>
          </a:p>
          <a:p>
            <a:pPr marL="0" lvl="0" indent="0" algn="l" rtl="0">
              <a:spcBef>
                <a:spcPts val="0"/>
              </a:spcBef>
              <a:spcAft>
                <a:spcPts val="1600"/>
              </a:spcAft>
              <a:buNone/>
            </a:pPr>
            <a:r>
              <a:rPr lang="en"/>
              <a:t>I am in no way affiliated with the YouTubers or any websites I link in the slideshow. I chose these creators because I like the way they explain math concepts, and I chose the websites because they have a lot of examples (and most have answer keys so you can check your answers).</a:t>
            </a:r>
            <a:endParaRPr b="1"/>
          </a:p>
        </p:txBody>
      </p:sp>
      <p:sp>
        <p:nvSpPr>
          <p:cNvPr id="79" name="Google Shape;79;p15"/>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Solving</a:t>
            </a:r>
            <a:endParaRPr baseline="30000"/>
          </a:p>
        </p:txBody>
      </p:sp>
      <p:sp>
        <p:nvSpPr>
          <p:cNvPr id="327" name="Google Shape;327;p4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Steps for Solving Multi-Step Equations: (You will not have to perform all of these steps every time you solve an equation!)</a:t>
            </a:r>
            <a:endParaRPr sz="1700"/>
          </a:p>
          <a:p>
            <a:pPr marL="457200" lvl="0" indent="-336550" algn="l" rtl="0">
              <a:spcBef>
                <a:spcPts val="0"/>
              </a:spcBef>
              <a:spcAft>
                <a:spcPts val="0"/>
              </a:spcAft>
              <a:buSzPts val="1700"/>
              <a:buAutoNum type="arabicPeriod"/>
            </a:pPr>
            <a:r>
              <a:rPr lang="en" sz="1700"/>
              <a:t>Eliminate fractions by multiplying each side of the equation by the LCM of all denominators.</a:t>
            </a:r>
            <a:endParaRPr sz="1700"/>
          </a:p>
          <a:p>
            <a:pPr marL="457200" lvl="0" indent="-336550" algn="l" rtl="0">
              <a:spcBef>
                <a:spcPts val="0"/>
              </a:spcBef>
              <a:spcAft>
                <a:spcPts val="0"/>
              </a:spcAft>
              <a:buSzPts val="1700"/>
              <a:buAutoNum type="arabicPeriod"/>
            </a:pPr>
            <a:r>
              <a:rPr lang="en" sz="1700"/>
              <a:t>Distribute to eliminate parentheses and brackets.</a:t>
            </a:r>
            <a:endParaRPr sz="1700"/>
          </a:p>
          <a:p>
            <a:pPr marL="457200" lvl="0" indent="-336550" algn="l" rtl="0">
              <a:spcBef>
                <a:spcPts val="0"/>
              </a:spcBef>
              <a:spcAft>
                <a:spcPts val="0"/>
              </a:spcAft>
              <a:buSzPts val="1700"/>
              <a:buAutoNum type="arabicPeriod"/>
            </a:pPr>
            <a:r>
              <a:rPr lang="en" sz="1700"/>
              <a:t>Combine like terms.</a:t>
            </a:r>
            <a:endParaRPr sz="1700"/>
          </a:p>
          <a:p>
            <a:pPr marL="457200" lvl="0" indent="-336550" algn="l" rtl="0">
              <a:spcBef>
                <a:spcPts val="0"/>
              </a:spcBef>
              <a:spcAft>
                <a:spcPts val="0"/>
              </a:spcAft>
              <a:buSzPts val="1700"/>
              <a:buAutoNum type="arabicPeriod"/>
            </a:pPr>
            <a:r>
              <a:rPr lang="en" sz="1700"/>
              <a:t>“Undo” the Order of Operations (i.e., do it in reverse).</a:t>
            </a:r>
            <a:endParaRPr sz="1700"/>
          </a:p>
          <a:p>
            <a:pPr marL="914400" lvl="1" indent="-330200" algn="l" rtl="0">
              <a:spcBef>
                <a:spcPts val="0"/>
              </a:spcBef>
              <a:spcAft>
                <a:spcPts val="0"/>
              </a:spcAft>
              <a:buSzPts val="1600"/>
              <a:buAutoNum type="alphaLcPeriod"/>
            </a:pPr>
            <a:r>
              <a:rPr lang="en" sz="1600"/>
              <a:t>Use additive inverses (opposites) to collect all terms containing the variable of interest to one side, and all terms not containing the variable to the other side.</a:t>
            </a:r>
            <a:endParaRPr sz="1600"/>
          </a:p>
          <a:p>
            <a:pPr marL="914400" lvl="1" indent="-330200" algn="l" rtl="0">
              <a:spcBef>
                <a:spcPts val="0"/>
              </a:spcBef>
              <a:spcAft>
                <a:spcPts val="0"/>
              </a:spcAft>
              <a:buSzPts val="1600"/>
              <a:buAutoNum type="alphaLcPeriod"/>
            </a:pPr>
            <a:r>
              <a:rPr lang="en" sz="1600"/>
              <a:t>Use multiplicative inverses (reciprocals) to remove coefficients from the variable being solved for.</a:t>
            </a:r>
            <a:endParaRPr sz="1600"/>
          </a:p>
        </p:txBody>
      </p:sp>
      <p:sp>
        <p:nvSpPr>
          <p:cNvPr id="328" name="Google Shape;32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a:t>
            </a:r>
            <a:r>
              <a:rPr lang="en" u="sng">
                <a:solidFill>
                  <a:schemeClr val="hlink"/>
                </a:solidFill>
                <a:hlinkClick r:id="rId3"/>
              </a:rPr>
              <a:t>Slope</a:t>
            </a:r>
            <a:r>
              <a:rPr lang="en" baseline="30000"/>
              <a:t>23</a:t>
            </a:r>
            <a:endParaRPr baseline="30000"/>
          </a:p>
        </p:txBody>
      </p:sp>
      <p:sp>
        <p:nvSpPr>
          <p:cNvPr id="334" name="Google Shape;334;p4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Slope is commonly referred to as “rise over run.” Another phrase for slope is “rate of change.”</a:t>
            </a:r>
            <a:endParaRPr/>
          </a:p>
          <a:p>
            <a:pPr marL="457200" lvl="0" indent="-342900" algn="l" rtl="0">
              <a:spcBef>
                <a:spcPts val="0"/>
              </a:spcBef>
              <a:spcAft>
                <a:spcPts val="0"/>
              </a:spcAft>
              <a:buSzPts val="1800"/>
              <a:buChar char="●"/>
            </a:pPr>
            <a:r>
              <a:rPr lang="en"/>
              <a:t>If the slope is positive, the line will point up and to the right ↗️ (or down and to the left ↙️). </a:t>
            </a:r>
            <a:endParaRPr/>
          </a:p>
          <a:p>
            <a:pPr marL="457200" lvl="0" indent="-342900" algn="l" rtl="0">
              <a:spcBef>
                <a:spcPts val="0"/>
              </a:spcBef>
              <a:spcAft>
                <a:spcPts val="0"/>
              </a:spcAft>
              <a:buSzPts val="1800"/>
              <a:buChar char="●"/>
            </a:pPr>
            <a:r>
              <a:rPr lang="en"/>
              <a:t>If the slope is negative, the line will point down and to the right ↘️ (or up and to the left ↖️). </a:t>
            </a:r>
            <a:endParaRPr/>
          </a:p>
          <a:p>
            <a:pPr marL="457200" lvl="0" indent="-342900" algn="l" rtl="0">
              <a:spcBef>
                <a:spcPts val="0"/>
              </a:spcBef>
              <a:spcAft>
                <a:spcPts val="0"/>
              </a:spcAft>
              <a:buSzPts val="1800"/>
              <a:buChar char="●"/>
            </a:pPr>
            <a:r>
              <a:rPr lang="en"/>
              <a:t>If the slope is 0, the line is horizontal. ↔️</a:t>
            </a:r>
            <a:endParaRPr/>
          </a:p>
          <a:p>
            <a:pPr marL="914400" lvl="1" indent="-336550" algn="l" rtl="0">
              <a:spcBef>
                <a:spcPts val="0"/>
              </a:spcBef>
              <a:spcAft>
                <a:spcPts val="0"/>
              </a:spcAft>
              <a:buSzPts val="1700"/>
              <a:buChar char="○"/>
            </a:pPr>
            <a:r>
              <a:rPr lang="en" sz="1700"/>
              <a:t>The equation of a horizontal line will have no </a:t>
            </a:r>
            <a:r>
              <a:rPr lang="en" sz="1700" i="1"/>
              <a:t>x</a:t>
            </a:r>
            <a:r>
              <a:rPr lang="en" sz="1700"/>
              <a:t> in it (</a:t>
            </a:r>
            <a:r>
              <a:rPr lang="en" sz="1700" i="1"/>
              <a:t>y</a:t>
            </a:r>
            <a:r>
              <a:rPr lang="en" sz="1700"/>
              <a:t> = 6, </a:t>
            </a:r>
            <a:r>
              <a:rPr lang="en" sz="1700" i="1"/>
              <a:t>y</a:t>
            </a:r>
            <a:r>
              <a:rPr lang="en" sz="1700"/>
              <a:t> = -¼, etc.).</a:t>
            </a:r>
            <a:endParaRPr sz="1700"/>
          </a:p>
          <a:p>
            <a:pPr marL="457200" lvl="0" indent="-342900" algn="l" rtl="0">
              <a:spcBef>
                <a:spcPts val="0"/>
              </a:spcBef>
              <a:spcAft>
                <a:spcPts val="0"/>
              </a:spcAft>
              <a:buSzPts val="1800"/>
              <a:buChar char="●"/>
            </a:pPr>
            <a:r>
              <a:rPr lang="en"/>
              <a:t>If the slope is undefined, the line is vertical. ↕️</a:t>
            </a:r>
            <a:endParaRPr/>
          </a:p>
          <a:p>
            <a:pPr marL="914400" lvl="1" indent="-336550" algn="l" rtl="0">
              <a:spcBef>
                <a:spcPts val="0"/>
              </a:spcBef>
              <a:spcAft>
                <a:spcPts val="0"/>
              </a:spcAft>
              <a:buSzPts val="1700"/>
              <a:buChar char="○"/>
            </a:pPr>
            <a:r>
              <a:rPr lang="en" sz="1700"/>
              <a:t>The equation of a vertical line will have no </a:t>
            </a:r>
            <a:r>
              <a:rPr lang="en" sz="1700" i="1"/>
              <a:t>y</a:t>
            </a:r>
            <a:r>
              <a:rPr lang="en" sz="1700"/>
              <a:t> in it (</a:t>
            </a:r>
            <a:r>
              <a:rPr lang="en" sz="1700" i="1"/>
              <a:t>x</a:t>
            </a:r>
            <a:r>
              <a:rPr lang="en" sz="1700"/>
              <a:t> = 12, </a:t>
            </a:r>
            <a:r>
              <a:rPr lang="en" sz="1700" i="1"/>
              <a:t>x</a:t>
            </a:r>
            <a:r>
              <a:rPr lang="en" sz="1700"/>
              <a:t> = -2.3, etc.).</a:t>
            </a:r>
            <a:endParaRPr sz="1700"/>
          </a:p>
        </p:txBody>
      </p:sp>
      <p:sp>
        <p:nvSpPr>
          <p:cNvPr id="335" name="Google Shape;335;p43"/>
          <p:cNvSpPr txBox="1"/>
          <p:nvPr/>
        </p:nvSpPr>
        <p:spPr>
          <a:xfrm>
            <a:off x="6832500" y="173575"/>
            <a:ext cx="1999800" cy="90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latin typeface="Gloria Hallelujah"/>
                <a:ea typeface="Gloria Hallelujah"/>
                <a:cs typeface="Gloria Hallelujah"/>
                <a:sym typeface="Gloria Hallelujah"/>
              </a:rPr>
              <a:t>rise</a:t>
            </a:r>
            <a:endParaRPr sz="2400">
              <a:solidFill>
                <a:schemeClr val="lt2"/>
              </a:solidFill>
              <a:latin typeface="Gloria Hallelujah"/>
              <a:ea typeface="Gloria Hallelujah"/>
              <a:cs typeface="Gloria Hallelujah"/>
              <a:sym typeface="Gloria Hallelujah"/>
            </a:endParaRPr>
          </a:p>
          <a:p>
            <a:pPr marL="0" lvl="0" indent="0" algn="ctr" rtl="0">
              <a:spcBef>
                <a:spcPts val="0"/>
              </a:spcBef>
              <a:spcAft>
                <a:spcPts val="0"/>
              </a:spcAft>
              <a:buNone/>
            </a:pPr>
            <a:r>
              <a:rPr lang="en" sz="2400">
                <a:solidFill>
                  <a:schemeClr val="lt2"/>
                </a:solidFill>
                <a:latin typeface="Gloria Hallelujah"/>
                <a:ea typeface="Gloria Hallelujah"/>
                <a:cs typeface="Gloria Hallelujah"/>
                <a:sym typeface="Gloria Hallelujah"/>
              </a:rPr>
              <a:t>run</a:t>
            </a:r>
            <a:endParaRPr sz="2400">
              <a:solidFill>
                <a:schemeClr val="lt2"/>
              </a:solidFill>
              <a:latin typeface="Gloria Hallelujah"/>
              <a:ea typeface="Gloria Hallelujah"/>
              <a:cs typeface="Gloria Hallelujah"/>
              <a:sym typeface="Gloria Hallelujah"/>
            </a:endParaRPr>
          </a:p>
        </p:txBody>
      </p:sp>
      <p:cxnSp>
        <p:nvCxnSpPr>
          <p:cNvPr id="336" name="Google Shape;336;p43"/>
          <p:cNvCxnSpPr/>
          <p:nvPr/>
        </p:nvCxnSpPr>
        <p:spPr>
          <a:xfrm>
            <a:off x="7399500" y="625375"/>
            <a:ext cx="865800" cy="0"/>
          </a:xfrm>
          <a:prstGeom prst="straightConnector1">
            <a:avLst/>
          </a:prstGeom>
          <a:noFill/>
          <a:ln w="9525" cap="flat" cmpd="sng">
            <a:solidFill>
              <a:schemeClr val="dk2"/>
            </a:solidFill>
            <a:prstDash val="solid"/>
            <a:round/>
            <a:headEnd type="none" w="med" len="med"/>
            <a:tailEnd type="none" w="med" len="med"/>
          </a:ln>
        </p:spPr>
      </p:cxnSp>
      <p:sp>
        <p:nvSpPr>
          <p:cNvPr id="337" name="Google Shape;33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Finding Slope</a:t>
            </a:r>
            <a:endParaRPr baseline="30000"/>
          </a:p>
        </p:txBody>
      </p:sp>
      <p:sp>
        <p:nvSpPr>
          <p:cNvPr id="343" name="Google Shape;343;p44"/>
          <p:cNvSpPr txBox="1">
            <a:spLocks noGrp="1"/>
          </p:cNvSpPr>
          <p:nvPr>
            <p:ph type="body" idx="1"/>
          </p:nvPr>
        </p:nvSpPr>
        <p:spPr>
          <a:xfrm>
            <a:off x="311700" y="1171600"/>
            <a:ext cx="3671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 couple of ways to find the slope of a line.</a:t>
            </a:r>
            <a:endParaRPr/>
          </a:p>
          <a:p>
            <a:pPr marL="0" lvl="0" indent="0" algn="l" rtl="0">
              <a:spcBef>
                <a:spcPts val="1600"/>
              </a:spcBef>
              <a:spcAft>
                <a:spcPts val="1600"/>
              </a:spcAft>
              <a:buNone/>
            </a:pPr>
            <a:r>
              <a:rPr lang="en"/>
              <a:t>If you are asked to </a:t>
            </a:r>
            <a:r>
              <a:rPr lang="en" u="sng">
                <a:solidFill>
                  <a:schemeClr val="hlink"/>
                </a:solidFill>
                <a:hlinkClick r:id="rId3"/>
              </a:rPr>
              <a:t>find the slope of a line from a graph</a:t>
            </a:r>
            <a:r>
              <a:rPr lang="en" baseline="30000"/>
              <a:t>24</a:t>
            </a:r>
            <a:r>
              <a:rPr lang="en"/>
              <a:t>, you can count the number of spaces moved up (or down) and put it over the number of spaces moved right (or left).</a:t>
            </a:r>
            <a:endParaRPr/>
          </a:p>
        </p:txBody>
      </p:sp>
      <p:sp>
        <p:nvSpPr>
          <p:cNvPr id="344" name="Google Shape;34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pic>
        <p:nvPicPr>
          <p:cNvPr id="345" name="Google Shape;345;p44" title="image.png"/>
          <p:cNvPicPr preferRelativeResize="0"/>
          <p:nvPr/>
        </p:nvPicPr>
        <p:blipFill rotWithShape="1">
          <a:blip r:embed="rId4">
            <a:alphaModFix/>
          </a:blip>
          <a:srcRect r="3493"/>
          <a:stretch/>
        </p:blipFill>
        <p:spPr>
          <a:xfrm>
            <a:off x="4092196" y="1178000"/>
            <a:ext cx="4740106" cy="2762700"/>
          </a:xfrm>
          <a:prstGeom prst="rect">
            <a:avLst/>
          </a:prstGeom>
          <a:noFill/>
          <a:ln w="9525" cap="flat" cmpd="sng">
            <a:solidFill>
              <a:srgbClr val="999999"/>
            </a:solidFill>
            <a:prstDash val="solid"/>
            <a:round/>
            <a:headEnd type="none" w="sm" len="sm"/>
            <a:tailEnd type="none" w="sm" len="sm"/>
          </a:ln>
        </p:spPr>
      </p:pic>
      <p:sp>
        <p:nvSpPr>
          <p:cNvPr id="346" name="Google Shape;346;p44"/>
          <p:cNvSpPr txBox="1"/>
          <p:nvPr/>
        </p:nvSpPr>
        <p:spPr>
          <a:xfrm>
            <a:off x="4951825" y="3940700"/>
            <a:ext cx="3880200" cy="91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15</a:t>
            </a:r>
            <a:r>
              <a:rPr lang="en" sz="1000">
                <a:latin typeface="Old Standard TT"/>
                <a:ea typeface="Old Standard TT"/>
                <a:cs typeface="Old Standard TT"/>
                <a:sym typeface="Old Standard TT"/>
              </a:rPr>
              <a:t>. Slope example #1. Adapted from </a:t>
            </a:r>
            <a:r>
              <a:rPr lang="en" sz="1000" i="1">
                <a:latin typeface="Old Standard TT"/>
                <a:ea typeface="Old Standard TT"/>
                <a:cs typeface="Old Standard TT"/>
                <a:sym typeface="Old Standard TT"/>
              </a:rPr>
              <a:t>How to Find Slope on a Graph in 3 Easy Steps</a:t>
            </a:r>
            <a:r>
              <a:rPr lang="en" sz="1000">
                <a:latin typeface="Old Standard TT"/>
                <a:ea typeface="Old Standard TT"/>
                <a:cs typeface="Old Standard TT"/>
                <a:sym typeface="Old Standard TT"/>
              </a:rPr>
              <a:t>, 2024, retrieved from </a:t>
            </a:r>
            <a:r>
              <a:rPr lang="en" sz="1000" u="sng">
                <a:solidFill>
                  <a:schemeClr val="hlink"/>
                </a:solidFill>
                <a:latin typeface="Old Standard TT"/>
                <a:ea typeface="Old Standard TT"/>
                <a:cs typeface="Old Standard TT"/>
                <a:sym typeface="Old Standard TT"/>
                <a:hlinkClick r:id="rId5"/>
              </a:rPr>
              <a:t>https://www.mashupmath.com/blog/how-to-find-slope-on-a-graph#google_vignette</a:t>
            </a:r>
            <a:r>
              <a:rPr lang="en" sz="1000">
                <a:latin typeface="Old Standard TT"/>
                <a:ea typeface="Old Standard TT"/>
                <a:cs typeface="Old Standard TT"/>
                <a:sym typeface="Old Standard TT"/>
              </a:rPr>
              <a:t>. Copyright 2025 by Mashup Math LLC.</a:t>
            </a:r>
            <a:endParaRPr sz="1000">
              <a:latin typeface="Old Standard TT"/>
              <a:ea typeface="Old Standard TT"/>
              <a:cs typeface="Old Standard TT"/>
              <a:sym typeface="Old Standard T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Finding Slope</a:t>
            </a:r>
            <a:endParaRPr baseline="30000"/>
          </a:p>
        </p:txBody>
      </p:sp>
      <p:sp>
        <p:nvSpPr>
          <p:cNvPr id="352" name="Google Shape;352;p45"/>
          <p:cNvSpPr txBox="1">
            <a:spLocks noGrp="1"/>
          </p:cNvSpPr>
          <p:nvPr>
            <p:ph type="body" idx="1"/>
          </p:nvPr>
        </p:nvSpPr>
        <p:spPr>
          <a:xfrm>
            <a:off x="311700" y="1171600"/>
            <a:ext cx="3671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graph to the right, the slope is negative because the line is going down and to the right. If it were going up and to the right, the slope would be positive.</a:t>
            </a:r>
            <a:endParaRPr/>
          </a:p>
          <a:p>
            <a:pPr marL="0" lvl="0" indent="0" algn="l" rtl="0">
              <a:spcBef>
                <a:spcPts val="1600"/>
              </a:spcBef>
              <a:spcAft>
                <a:spcPts val="1600"/>
              </a:spcAft>
              <a:buNone/>
            </a:pPr>
            <a:r>
              <a:rPr lang="en" u="sng">
                <a:solidFill>
                  <a:schemeClr val="hlink"/>
                </a:solidFill>
                <a:hlinkClick r:id="rId3"/>
              </a:rPr>
              <a:t>Practice</a:t>
            </a:r>
            <a:r>
              <a:rPr lang="en" baseline="30000"/>
              <a:t>25</a:t>
            </a:r>
            <a:r>
              <a:rPr lang="en"/>
              <a:t> for finding slope from a graph.</a:t>
            </a:r>
            <a:endParaRPr/>
          </a:p>
        </p:txBody>
      </p:sp>
      <p:sp>
        <p:nvSpPr>
          <p:cNvPr id="353" name="Google Shape;35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354" name="Google Shape;354;p45" title="image.png"/>
          <p:cNvPicPr preferRelativeResize="0"/>
          <p:nvPr/>
        </p:nvPicPr>
        <p:blipFill rotWithShape="1">
          <a:blip r:embed="rId4">
            <a:alphaModFix/>
          </a:blip>
          <a:srcRect r="3493"/>
          <a:stretch/>
        </p:blipFill>
        <p:spPr>
          <a:xfrm>
            <a:off x="4092196" y="1178000"/>
            <a:ext cx="4740106" cy="2762700"/>
          </a:xfrm>
          <a:prstGeom prst="rect">
            <a:avLst/>
          </a:prstGeom>
          <a:noFill/>
          <a:ln w="9525" cap="flat" cmpd="sng">
            <a:solidFill>
              <a:srgbClr val="999999"/>
            </a:solidFill>
            <a:prstDash val="solid"/>
            <a:round/>
            <a:headEnd type="none" w="sm" len="sm"/>
            <a:tailEnd type="none" w="sm" len="sm"/>
          </a:ln>
        </p:spPr>
      </p:pic>
      <p:sp>
        <p:nvSpPr>
          <p:cNvPr id="355" name="Google Shape;355;p45"/>
          <p:cNvSpPr txBox="1"/>
          <p:nvPr/>
        </p:nvSpPr>
        <p:spPr>
          <a:xfrm>
            <a:off x="4951825" y="3940700"/>
            <a:ext cx="3880200" cy="91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15</a:t>
            </a:r>
            <a:r>
              <a:rPr lang="en" sz="1000">
                <a:latin typeface="Old Standard TT"/>
                <a:ea typeface="Old Standard TT"/>
                <a:cs typeface="Old Standard TT"/>
                <a:sym typeface="Old Standard TT"/>
              </a:rPr>
              <a:t>. Slope example #1. Adapted from </a:t>
            </a:r>
            <a:r>
              <a:rPr lang="en" sz="1000" i="1">
                <a:latin typeface="Old Standard TT"/>
                <a:ea typeface="Old Standard TT"/>
                <a:cs typeface="Old Standard TT"/>
                <a:sym typeface="Old Standard TT"/>
              </a:rPr>
              <a:t>How to Find Slope on a Graph in 3 Easy Steps</a:t>
            </a:r>
            <a:r>
              <a:rPr lang="en" sz="1000">
                <a:latin typeface="Old Standard TT"/>
                <a:ea typeface="Old Standard TT"/>
                <a:cs typeface="Old Standard TT"/>
                <a:sym typeface="Old Standard TT"/>
              </a:rPr>
              <a:t>, 2024, retrieved from </a:t>
            </a:r>
            <a:r>
              <a:rPr lang="en" sz="1000" u="sng">
                <a:solidFill>
                  <a:schemeClr val="hlink"/>
                </a:solidFill>
                <a:latin typeface="Old Standard TT"/>
                <a:ea typeface="Old Standard TT"/>
                <a:cs typeface="Old Standard TT"/>
                <a:sym typeface="Old Standard TT"/>
                <a:hlinkClick r:id="rId5"/>
              </a:rPr>
              <a:t>https://www.mashupmath.com/blog/how-to-find-slope-on-a-graph#google_vignette</a:t>
            </a:r>
            <a:r>
              <a:rPr lang="en" sz="1000">
                <a:latin typeface="Old Standard TT"/>
                <a:ea typeface="Old Standard TT"/>
                <a:cs typeface="Old Standard TT"/>
                <a:sym typeface="Old Standard TT"/>
              </a:rPr>
              <a:t>. Copyright 2025 by Mashup Math LLC.</a:t>
            </a:r>
            <a:endParaRPr sz="1000">
              <a:latin typeface="Old Standard TT"/>
              <a:ea typeface="Old Standard TT"/>
              <a:cs typeface="Old Standard TT"/>
              <a:sym typeface="Old Standard TT"/>
            </a:endParaRPr>
          </a:p>
        </p:txBody>
      </p:sp>
      <p:sp>
        <p:nvSpPr>
          <p:cNvPr id="356" name="Google Shape;356;p45"/>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body" idx="1"/>
          </p:nvPr>
        </p:nvSpPr>
        <p:spPr>
          <a:xfrm>
            <a:off x="311700" y="1171600"/>
            <a:ext cx="54600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a couple of ways to find the slope of a line.</a:t>
            </a:r>
            <a:endParaRPr/>
          </a:p>
          <a:p>
            <a:pPr marL="0" lvl="0" indent="0" algn="l" rtl="0">
              <a:spcBef>
                <a:spcPts val="1000"/>
              </a:spcBef>
              <a:spcAft>
                <a:spcPts val="0"/>
              </a:spcAft>
              <a:buNone/>
            </a:pPr>
            <a:r>
              <a:rPr lang="en"/>
              <a:t>If you are asked to </a:t>
            </a:r>
            <a:r>
              <a:rPr lang="en" u="sng">
                <a:solidFill>
                  <a:schemeClr val="hlink"/>
                </a:solidFill>
                <a:hlinkClick r:id="rId3"/>
              </a:rPr>
              <a:t>find the slope of a line from two ordered pairs</a:t>
            </a:r>
            <a:r>
              <a:rPr lang="en" baseline="30000"/>
              <a:t>26</a:t>
            </a:r>
            <a:r>
              <a:rPr lang="en"/>
              <a:t>, you can calculate the slope of the line that contains those ordered pairs.</a:t>
            </a:r>
            <a:endParaRPr/>
          </a:p>
          <a:p>
            <a:pPr marL="0" lvl="0" indent="0" algn="l" rtl="0">
              <a:spcBef>
                <a:spcPts val="1000"/>
              </a:spcBef>
              <a:spcAft>
                <a:spcPts val="0"/>
              </a:spcAft>
              <a:buClr>
                <a:schemeClr val="dk1"/>
              </a:buClr>
              <a:buSzPts val="1100"/>
              <a:buFont typeface="Arial"/>
              <a:buNone/>
            </a:pPr>
            <a:r>
              <a:rPr lang="en"/>
              <a:t>Given the ordered pairs (</a:t>
            </a:r>
            <a:r>
              <a:rPr lang="en" i="1"/>
              <a:t>x</a:t>
            </a:r>
            <a:r>
              <a:rPr lang="en" baseline="-25000"/>
              <a:t>1</a:t>
            </a:r>
            <a:r>
              <a:rPr lang="en"/>
              <a:t>, </a:t>
            </a:r>
            <a:r>
              <a:rPr lang="en" i="1"/>
              <a:t>y</a:t>
            </a:r>
            <a:r>
              <a:rPr lang="en" baseline="-25000"/>
              <a:t>1</a:t>
            </a:r>
            <a:r>
              <a:rPr lang="en"/>
              <a:t>), (</a:t>
            </a:r>
            <a:r>
              <a:rPr lang="en" i="1"/>
              <a:t>x</a:t>
            </a:r>
            <a:r>
              <a:rPr lang="en" baseline="-25000"/>
              <a:t>2</a:t>
            </a:r>
            <a:r>
              <a:rPr lang="en"/>
              <a:t>, </a:t>
            </a:r>
            <a:r>
              <a:rPr lang="en" i="1"/>
              <a:t>y</a:t>
            </a:r>
            <a:r>
              <a:rPr lang="en" baseline="-25000"/>
              <a:t>2</a:t>
            </a:r>
            <a:r>
              <a:rPr lang="en"/>
              <a:t>), the slope of the line that contains those ordered pairs is:</a:t>
            </a:r>
            <a:endParaRPr/>
          </a:p>
          <a:p>
            <a:pPr marL="1371600" lvl="0" indent="0" algn="l" rtl="0">
              <a:spcBef>
                <a:spcPts val="1600"/>
              </a:spcBef>
              <a:spcAft>
                <a:spcPts val="0"/>
              </a:spcAft>
              <a:buNone/>
            </a:pPr>
            <a:r>
              <a:rPr lang="en" i="1"/>
              <a:t>   		y</a:t>
            </a:r>
            <a:r>
              <a:rPr lang="en" baseline="-25000"/>
              <a:t>2</a:t>
            </a:r>
            <a:r>
              <a:rPr lang="en"/>
              <a:t> − </a:t>
            </a:r>
            <a:r>
              <a:rPr lang="en" i="1"/>
              <a:t>y</a:t>
            </a:r>
            <a:r>
              <a:rPr lang="en" baseline="-25000"/>
              <a:t>1</a:t>
            </a:r>
            <a:endParaRPr baseline="-25000"/>
          </a:p>
          <a:p>
            <a:pPr marL="914400" lvl="0" indent="457200" algn="l" rtl="0">
              <a:spcBef>
                <a:spcPts val="1600"/>
              </a:spcBef>
              <a:spcAft>
                <a:spcPts val="1600"/>
              </a:spcAft>
              <a:buNone/>
            </a:pPr>
            <a:r>
              <a:rPr lang="en" i="1"/>
              <a:t>   		x</a:t>
            </a:r>
            <a:r>
              <a:rPr lang="en" baseline="-25000"/>
              <a:t>2</a:t>
            </a:r>
            <a:r>
              <a:rPr lang="en"/>
              <a:t> − </a:t>
            </a:r>
            <a:r>
              <a:rPr lang="en" i="1"/>
              <a:t>x</a:t>
            </a:r>
            <a:r>
              <a:rPr lang="en" baseline="-25000"/>
              <a:t>1</a:t>
            </a:r>
            <a:endParaRPr baseline="-25000"/>
          </a:p>
        </p:txBody>
      </p:sp>
      <p:sp>
        <p:nvSpPr>
          <p:cNvPr id="362" name="Google Shape;362;p46"/>
          <p:cNvSpPr/>
          <p:nvPr/>
        </p:nvSpPr>
        <p:spPr>
          <a:xfrm>
            <a:off x="1620925" y="3438700"/>
            <a:ext cx="2205900" cy="11301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Finding Slope</a:t>
            </a:r>
            <a:endParaRPr baseline="30000"/>
          </a:p>
        </p:txBody>
      </p:sp>
      <p:cxnSp>
        <p:nvCxnSpPr>
          <p:cNvPr id="364" name="Google Shape;364;p46"/>
          <p:cNvCxnSpPr/>
          <p:nvPr/>
        </p:nvCxnSpPr>
        <p:spPr>
          <a:xfrm>
            <a:off x="2512200" y="3998500"/>
            <a:ext cx="1059000" cy="10500"/>
          </a:xfrm>
          <a:prstGeom prst="straightConnector1">
            <a:avLst/>
          </a:prstGeom>
          <a:noFill/>
          <a:ln w="9525" cap="flat" cmpd="sng">
            <a:solidFill>
              <a:srgbClr val="000000"/>
            </a:solidFill>
            <a:prstDash val="solid"/>
            <a:round/>
            <a:headEnd type="none" w="med" len="med"/>
            <a:tailEnd type="none" w="med" len="med"/>
          </a:ln>
        </p:spPr>
      </p:cxnSp>
      <p:sp>
        <p:nvSpPr>
          <p:cNvPr id="365" name="Google Shape;365;p46"/>
          <p:cNvSpPr txBox="1"/>
          <p:nvPr/>
        </p:nvSpPr>
        <p:spPr>
          <a:xfrm>
            <a:off x="1852750" y="3749800"/>
            <a:ext cx="7434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Old Standard TT"/>
                <a:ea typeface="Old Standard TT"/>
                <a:cs typeface="Old Standard TT"/>
                <a:sym typeface="Old Standard TT"/>
              </a:rPr>
              <a:t>m =</a:t>
            </a:r>
            <a:endParaRPr sz="1700" i="1">
              <a:latin typeface="Old Standard TT"/>
              <a:ea typeface="Old Standard TT"/>
              <a:cs typeface="Old Standard TT"/>
              <a:sym typeface="Old Standard TT"/>
            </a:endParaRPr>
          </a:p>
        </p:txBody>
      </p:sp>
      <p:sp>
        <p:nvSpPr>
          <p:cNvPr id="366" name="Google Shape;36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67" name="Google Shape;367;p46"/>
          <p:cNvSpPr txBox="1">
            <a:spLocks noGrp="1"/>
          </p:cNvSpPr>
          <p:nvPr>
            <p:ph type="body" idx="4294967295"/>
          </p:nvPr>
        </p:nvSpPr>
        <p:spPr>
          <a:xfrm>
            <a:off x="5990100" y="1535025"/>
            <a:ext cx="2842200" cy="2651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Gloria Hallelujah"/>
                <a:ea typeface="Gloria Hallelujah"/>
                <a:cs typeface="Gloria Hallelujah"/>
                <a:sym typeface="Gloria Hallelujah"/>
              </a:rPr>
              <a:t>Note:</a:t>
            </a:r>
            <a:endParaRPr>
              <a:latin typeface="Gloria Hallelujah"/>
              <a:ea typeface="Gloria Hallelujah"/>
              <a:cs typeface="Gloria Hallelujah"/>
              <a:sym typeface="Gloria Hallelujah"/>
            </a:endParaRPr>
          </a:p>
          <a:p>
            <a:pPr marL="0" lvl="0" indent="0" algn="l" rtl="0">
              <a:spcBef>
                <a:spcPts val="0"/>
              </a:spcBef>
              <a:spcAft>
                <a:spcPts val="0"/>
              </a:spcAft>
              <a:buNone/>
            </a:pPr>
            <a:r>
              <a:rPr lang="en"/>
              <a:t>In an ordered pair, </a:t>
            </a:r>
            <a:r>
              <a:rPr lang="en" i="1"/>
              <a:t>x</a:t>
            </a:r>
            <a:r>
              <a:rPr lang="en"/>
              <a:t> always comes before </a:t>
            </a:r>
            <a:r>
              <a:rPr lang="en" i="1"/>
              <a:t>y</a:t>
            </a:r>
            <a:r>
              <a:rPr lang="en"/>
              <a:t>, just like in the alphabet!</a:t>
            </a:r>
            <a:endParaRPr>
              <a:latin typeface="Gloria Hallelujah"/>
              <a:ea typeface="Gloria Hallelujah"/>
              <a:cs typeface="Gloria Hallelujah"/>
              <a:sym typeface="Gloria Hallelujah"/>
            </a:endParaRPr>
          </a:p>
          <a:p>
            <a:pPr marL="0" lvl="0" indent="0" algn="l" rtl="0">
              <a:spcBef>
                <a:spcPts val="1600"/>
              </a:spcBef>
              <a:spcAft>
                <a:spcPts val="1600"/>
              </a:spcAft>
              <a:buNone/>
            </a:pPr>
            <a:r>
              <a:rPr lang="en"/>
              <a:t>In the ordered pair (3, -2), 3 is the </a:t>
            </a:r>
            <a:r>
              <a:rPr lang="en" i="1"/>
              <a:t>x</a:t>
            </a:r>
            <a:r>
              <a:rPr lang="en"/>
              <a:t>-coordinate, and -2 is the </a:t>
            </a:r>
            <a:r>
              <a:rPr lang="en" i="1"/>
              <a:t>y</a:t>
            </a:r>
            <a:r>
              <a:rPr lang="en"/>
              <a:t>-coordinate.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body" idx="1"/>
          </p:nvPr>
        </p:nvSpPr>
        <p:spPr>
          <a:xfrm>
            <a:off x="311700" y="1171600"/>
            <a:ext cx="45444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Practice</a:t>
            </a:r>
            <a:r>
              <a:rPr lang="en" baseline="30000"/>
              <a:t>27</a:t>
            </a:r>
            <a:r>
              <a:rPr lang="en"/>
              <a:t> for calculating slope using the slope formula.</a:t>
            </a:r>
            <a:endParaRPr/>
          </a:p>
        </p:txBody>
      </p:sp>
      <p:sp>
        <p:nvSpPr>
          <p:cNvPr id="373" name="Google Shape;373;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Finding Slope</a:t>
            </a:r>
            <a:endParaRPr/>
          </a:p>
        </p:txBody>
      </p:sp>
      <p:sp>
        <p:nvSpPr>
          <p:cNvPr id="374" name="Google Shape;37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75" name="Google Shape;375;p47"/>
          <p:cNvSpPr txBox="1">
            <a:spLocks noGrp="1"/>
          </p:cNvSpPr>
          <p:nvPr>
            <p:ph type="body" idx="4294967295"/>
          </p:nvPr>
        </p:nvSpPr>
        <p:spPr>
          <a:xfrm>
            <a:off x="311700" y="1991375"/>
            <a:ext cx="4178100" cy="25773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Gloria Hallelujah"/>
                <a:ea typeface="Gloria Hallelujah"/>
                <a:cs typeface="Gloria Hallelujah"/>
                <a:sym typeface="Gloria Hallelujah"/>
              </a:rPr>
              <a:t>☆ Pro Tip ☆</a:t>
            </a:r>
            <a:endParaRPr>
              <a:latin typeface="Gloria Hallelujah"/>
              <a:ea typeface="Gloria Hallelujah"/>
              <a:cs typeface="Gloria Hallelujah"/>
              <a:sym typeface="Gloria Hallelujah"/>
            </a:endParaRPr>
          </a:p>
          <a:p>
            <a:pPr marL="0" lvl="0" indent="0" algn="l" rtl="0">
              <a:spcBef>
                <a:spcPts val="1600"/>
              </a:spcBef>
              <a:spcAft>
                <a:spcPts val="1600"/>
              </a:spcAft>
              <a:buNone/>
            </a:pPr>
            <a:r>
              <a:rPr lang="en"/>
              <a:t>When using the slope formula, it doesn’t matter which ordered pair you assign as 1 and which one you assign as 2. Just make sure that whichever </a:t>
            </a:r>
            <a:r>
              <a:rPr lang="en" i="1"/>
              <a:t>y</a:t>
            </a:r>
            <a:r>
              <a:rPr lang="en"/>
              <a:t>-value you use first, you use the </a:t>
            </a:r>
            <a:r>
              <a:rPr lang="en" i="1"/>
              <a:t>x</a:t>
            </a:r>
            <a:r>
              <a:rPr lang="en"/>
              <a:t>-value from the same ordered pair first.</a:t>
            </a:r>
            <a:endParaRPr/>
          </a:p>
        </p:txBody>
      </p:sp>
      <p:pic>
        <p:nvPicPr>
          <p:cNvPr id="376" name="Google Shape;376;p47" title="image.png"/>
          <p:cNvPicPr preferRelativeResize="0"/>
          <p:nvPr/>
        </p:nvPicPr>
        <p:blipFill>
          <a:blip r:embed="rId4">
            <a:alphaModFix/>
          </a:blip>
          <a:stretch>
            <a:fillRect/>
          </a:stretch>
        </p:blipFill>
        <p:spPr>
          <a:xfrm>
            <a:off x="5089925" y="1171675"/>
            <a:ext cx="3742375" cy="2677725"/>
          </a:xfrm>
          <a:prstGeom prst="rect">
            <a:avLst/>
          </a:prstGeom>
          <a:noFill/>
          <a:ln w="9525" cap="flat" cmpd="sng">
            <a:solidFill>
              <a:srgbClr val="999999"/>
            </a:solidFill>
            <a:prstDash val="solid"/>
            <a:round/>
            <a:headEnd type="none" w="sm" len="sm"/>
            <a:tailEnd type="none" w="sm" len="sm"/>
          </a:ln>
        </p:spPr>
      </p:pic>
      <p:sp>
        <p:nvSpPr>
          <p:cNvPr id="377" name="Google Shape;377;p47"/>
          <p:cNvSpPr txBox="1"/>
          <p:nvPr/>
        </p:nvSpPr>
        <p:spPr>
          <a:xfrm>
            <a:off x="5346900" y="3849400"/>
            <a:ext cx="3485400" cy="91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16</a:t>
            </a:r>
            <a:r>
              <a:rPr lang="en" sz="1000">
                <a:latin typeface="Old Standard TT"/>
                <a:ea typeface="Old Standard TT"/>
                <a:cs typeface="Old Standard TT"/>
                <a:sym typeface="Old Standard TT"/>
              </a:rPr>
              <a:t>. The slope formula. Adapted from </a:t>
            </a:r>
            <a:r>
              <a:rPr lang="en" sz="1000" i="1">
                <a:latin typeface="Old Standard TT"/>
                <a:ea typeface="Old Standard TT"/>
                <a:cs typeface="Old Standard TT"/>
                <a:sym typeface="Old Standard TT"/>
              </a:rPr>
              <a:t>Using Points To Write Equation In Slope-Intercept Form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https://www.katesmathlessons.com/using-points-to-write-equation-in-slope-intercept-form.html</a:t>
            </a:r>
            <a:r>
              <a:rPr lang="en" sz="1000">
                <a:latin typeface="Old Standard TT"/>
                <a:ea typeface="Old Standard TT"/>
                <a:cs typeface="Old Standard TT"/>
                <a:sym typeface="Old Standard TT"/>
              </a:rPr>
              <a:t>. Copyright 2021 by Kate’s Math Lessons.</a:t>
            </a:r>
            <a:endParaRPr sz="1000">
              <a:latin typeface="Old Standard TT"/>
              <a:ea typeface="Old Standard TT"/>
              <a:cs typeface="Old Standard TT"/>
              <a:sym typeface="Old Standard TT"/>
            </a:endParaRPr>
          </a:p>
        </p:txBody>
      </p:sp>
      <p:sp>
        <p:nvSpPr>
          <p:cNvPr id="378" name="Google Shape;378;p47"/>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Slope-Intercept Form</a:t>
            </a:r>
            <a:endParaRPr baseline="30000"/>
          </a:p>
        </p:txBody>
      </p:sp>
      <p:sp>
        <p:nvSpPr>
          <p:cNvPr id="384" name="Google Shape;384;p48"/>
          <p:cNvSpPr txBox="1">
            <a:spLocks noGrp="1"/>
          </p:cNvSpPr>
          <p:nvPr>
            <p:ph type="body" idx="1"/>
          </p:nvPr>
        </p:nvSpPr>
        <p:spPr>
          <a:xfrm>
            <a:off x="311700" y="1171600"/>
            <a:ext cx="4146000" cy="3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common form of linear equations is </a:t>
            </a:r>
            <a:r>
              <a:rPr lang="en" u="sng">
                <a:solidFill>
                  <a:schemeClr val="hlink"/>
                </a:solidFill>
                <a:hlinkClick r:id="rId3"/>
              </a:rPr>
              <a:t>slope-intercept form</a:t>
            </a:r>
            <a:r>
              <a:rPr lang="en" baseline="30000"/>
              <a:t>28</a:t>
            </a:r>
            <a:r>
              <a:rPr lang="en"/>
              <a:t>.</a:t>
            </a:r>
            <a:endParaRPr/>
          </a:p>
          <a:p>
            <a:pPr marL="0" lvl="0" indent="0" algn="l" rtl="0">
              <a:spcBef>
                <a:spcPts val="1600"/>
              </a:spcBef>
              <a:spcAft>
                <a:spcPts val="0"/>
              </a:spcAft>
              <a:buNone/>
            </a:pPr>
            <a:r>
              <a:rPr lang="en"/>
              <a:t>This form is so named because you can easily identify the slope and the </a:t>
            </a:r>
            <a:r>
              <a:rPr lang="en" i="1"/>
              <a:t>y</a:t>
            </a:r>
            <a:r>
              <a:rPr lang="en"/>
              <a:t>-intercept in this form.</a:t>
            </a:r>
            <a:endParaRPr/>
          </a:p>
          <a:p>
            <a:pPr marL="0" lvl="0" indent="0" algn="l" rtl="0">
              <a:spcBef>
                <a:spcPts val="1600"/>
              </a:spcBef>
              <a:spcAft>
                <a:spcPts val="1600"/>
              </a:spcAft>
              <a:buNone/>
            </a:pPr>
            <a:r>
              <a:rPr lang="en"/>
              <a:t>Slope-intercept form is usually the easiest form of a linear equation to use for graphing!</a:t>
            </a:r>
            <a:endParaRPr/>
          </a:p>
        </p:txBody>
      </p:sp>
      <p:sp>
        <p:nvSpPr>
          <p:cNvPr id="385" name="Google Shape;38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86" name="Google Shape;386;p48" title="image.png"/>
          <p:cNvPicPr preferRelativeResize="0"/>
          <p:nvPr/>
        </p:nvPicPr>
        <p:blipFill rotWithShape="1">
          <a:blip r:embed="rId4">
            <a:alphaModFix/>
          </a:blip>
          <a:srcRect b="11870"/>
          <a:stretch/>
        </p:blipFill>
        <p:spPr>
          <a:xfrm>
            <a:off x="4869900" y="1171600"/>
            <a:ext cx="3962400" cy="2493150"/>
          </a:xfrm>
          <a:prstGeom prst="rect">
            <a:avLst/>
          </a:prstGeom>
          <a:noFill/>
          <a:ln w="9525" cap="flat" cmpd="sng">
            <a:solidFill>
              <a:srgbClr val="999999"/>
            </a:solidFill>
            <a:prstDash val="solid"/>
            <a:round/>
            <a:headEnd type="none" w="sm" len="sm"/>
            <a:tailEnd type="none" w="sm" len="sm"/>
          </a:ln>
        </p:spPr>
      </p:pic>
      <p:sp>
        <p:nvSpPr>
          <p:cNvPr id="387" name="Google Shape;387;p48"/>
          <p:cNvSpPr txBox="1"/>
          <p:nvPr/>
        </p:nvSpPr>
        <p:spPr>
          <a:xfrm>
            <a:off x="5325675" y="3664750"/>
            <a:ext cx="3506400" cy="91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17</a:t>
            </a:r>
            <a:r>
              <a:rPr lang="en" sz="1000">
                <a:latin typeface="Old Standard TT"/>
                <a:ea typeface="Old Standard TT"/>
                <a:cs typeface="Old Standard TT"/>
                <a:sym typeface="Old Standard TT"/>
              </a:rPr>
              <a:t>. Slope-intercept form. Adapted from </a:t>
            </a:r>
            <a:r>
              <a:rPr lang="en" sz="1000" i="1">
                <a:latin typeface="Old Standard TT"/>
                <a:ea typeface="Old Standard TT"/>
                <a:cs typeface="Old Standard TT"/>
                <a:sym typeface="Old Standard TT"/>
              </a:rPr>
              <a:t>Using Points To Write Equation In Slope-Intercept Form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https://www.katesmathlessons.com/using-points-to-write-equation-in-slope-intercept-form.html</a:t>
            </a:r>
            <a:r>
              <a:rPr lang="en" sz="1000">
                <a:latin typeface="Old Standard TT"/>
                <a:ea typeface="Old Standard TT"/>
                <a:cs typeface="Old Standard TT"/>
                <a:sym typeface="Old Standard TT"/>
              </a:rPr>
              <a:t>. Copyright 2021 by Kate’s Math Lessons.</a:t>
            </a:r>
            <a:endParaRPr sz="1000">
              <a:latin typeface="Old Standard TT"/>
              <a:ea typeface="Old Standard TT"/>
              <a:cs typeface="Old Standard TT"/>
              <a:sym typeface="Old Standard T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a:t>
            </a:r>
            <a:r>
              <a:rPr lang="en" u="sng">
                <a:solidFill>
                  <a:schemeClr val="hlink"/>
                </a:solidFill>
                <a:hlinkClick r:id="rId3"/>
              </a:rPr>
              <a:t>Graphing</a:t>
            </a:r>
            <a:r>
              <a:rPr lang="en" baseline="30000"/>
              <a:t>29</a:t>
            </a:r>
            <a:endParaRPr baseline="30000"/>
          </a:p>
        </p:txBody>
      </p:sp>
      <p:sp>
        <p:nvSpPr>
          <p:cNvPr id="393" name="Google Shape;393;p4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graph a </a:t>
            </a:r>
            <a:r>
              <a:rPr lang="en" u="sng">
                <a:solidFill>
                  <a:schemeClr val="accent6"/>
                </a:solidFill>
                <a:hlinkClick r:id="rId4" action="ppaction://hlinksldjump">
                  <a:extLst>
                    <a:ext uri="{A12FA001-AC4F-418D-AE19-62706E023703}">
                      <ahyp:hlinkClr xmlns:ahyp="http://schemas.microsoft.com/office/drawing/2018/hyperlinkcolor" val="tx"/>
                    </a:ext>
                  </a:extLst>
                </a:hlinkClick>
              </a:rPr>
              <a:t>linear equation</a:t>
            </a:r>
            <a:r>
              <a:rPr lang="en"/>
              <a:t> in slope-intercept form (</a:t>
            </a:r>
            <a:r>
              <a:rPr lang="en" i="1"/>
              <a:t>y</a:t>
            </a:r>
            <a:r>
              <a:rPr lang="en"/>
              <a:t> = </a:t>
            </a:r>
            <a:r>
              <a:rPr lang="en" i="1"/>
              <a:t>mx</a:t>
            </a:r>
            <a:r>
              <a:rPr lang="en"/>
              <a:t> + </a:t>
            </a:r>
            <a:r>
              <a:rPr lang="en" i="1"/>
              <a:t>b</a:t>
            </a:r>
            <a:r>
              <a:rPr lang="en"/>
              <a:t>):</a:t>
            </a:r>
            <a:endParaRPr/>
          </a:p>
          <a:p>
            <a:pPr marL="457200" lvl="0" indent="-342900" algn="l" rtl="0">
              <a:spcBef>
                <a:spcPts val="0"/>
              </a:spcBef>
              <a:spcAft>
                <a:spcPts val="0"/>
              </a:spcAft>
              <a:buSzPts val="1800"/>
              <a:buAutoNum type="arabicPeriod"/>
            </a:pPr>
            <a:r>
              <a:rPr lang="en"/>
              <a:t>Identify and graph the </a:t>
            </a:r>
            <a:r>
              <a:rPr lang="en" i="1"/>
              <a:t>y</a:t>
            </a:r>
            <a:r>
              <a:rPr lang="en"/>
              <a:t>-intercept (0, </a:t>
            </a:r>
            <a:r>
              <a:rPr lang="en" i="1"/>
              <a:t>b</a:t>
            </a:r>
            <a:r>
              <a:rPr lang="en"/>
              <a:t>).</a:t>
            </a:r>
            <a:endParaRPr/>
          </a:p>
          <a:p>
            <a:pPr marL="457200" lvl="0" indent="-342900" algn="l" rtl="0">
              <a:spcBef>
                <a:spcPts val="0"/>
              </a:spcBef>
              <a:spcAft>
                <a:spcPts val="0"/>
              </a:spcAft>
              <a:buSzPts val="1800"/>
              <a:buAutoNum type="arabicPeriod"/>
            </a:pPr>
            <a:r>
              <a:rPr lang="en"/>
              <a:t>Use the slope (</a:t>
            </a:r>
            <a:r>
              <a:rPr lang="en" i="1"/>
              <a:t>m</a:t>
            </a:r>
            <a:r>
              <a:rPr lang="en"/>
              <a:t>) to find another point on the line.</a:t>
            </a:r>
            <a:endParaRPr/>
          </a:p>
          <a:p>
            <a:pPr marL="914400" lvl="1" indent="-342900" algn="l" rtl="0">
              <a:spcBef>
                <a:spcPts val="0"/>
              </a:spcBef>
              <a:spcAft>
                <a:spcPts val="0"/>
              </a:spcAft>
              <a:buSzPts val="1800"/>
              <a:buAutoNum type="alphaLcPeriod"/>
            </a:pPr>
            <a:r>
              <a:rPr lang="en" sz="1800"/>
              <a:t>If the slope is a whole number, make it a fraction by putting 1 underneath it (in the denominator).</a:t>
            </a:r>
            <a:endParaRPr sz="1800"/>
          </a:p>
          <a:p>
            <a:pPr marL="914400" lvl="1" indent="-342900" algn="l" rtl="0">
              <a:spcBef>
                <a:spcPts val="0"/>
              </a:spcBef>
              <a:spcAft>
                <a:spcPts val="0"/>
              </a:spcAft>
              <a:buSzPts val="1800"/>
              <a:buAutoNum type="alphaLcPeriod"/>
            </a:pPr>
            <a:r>
              <a:rPr lang="en" sz="1800"/>
              <a:t>Then remember: rise over run. Go up (for positive) or down (for negative) the number of places in the numerator, then go to the right the number of places in the denominator.</a:t>
            </a:r>
            <a:endParaRPr sz="1800"/>
          </a:p>
          <a:p>
            <a:pPr marL="457200" lvl="0" indent="-342900" algn="l" rtl="0">
              <a:spcBef>
                <a:spcPts val="0"/>
              </a:spcBef>
              <a:spcAft>
                <a:spcPts val="0"/>
              </a:spcAft>
              <a:buSzPts val="1800"/>
              <a:buAutoNum type="arabicPeriod"/>
            </a:pPr>
            <a:r>
              <a:rPr lang="en"/>
              <a:t>Connect those 2 points! You only need 2 points to determine a line, so you’re done.</a:t>
            </a:r>
            <a:endParaRPr/>
          </a:p>
        </p:txBody>
      </p:sp>
      <p:sp>
        <p:nvSpPr>
          <p:cNvPr id="394" name="Google Shape;39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Graphing</a:t>
            </a:r>
            <a:endParaRPr/>
          </a:p>
        </p:txBody>
      </p:sp>
      <p:sp>
        <p:nvSpPr>
          <p:cNvPr id="400" name="Google Shape;400;p50"/>
          <p:cNvSpPr txBox="1">
            <a:spLocks noGrp="1"/>
          </p:cNvSpPr>
          <p:nvPr>
            <p:ph type="body" idx="1"/>
          </p:nvPr>
        </p:nvSpPr>
        <p:spPr>
          <a:xfrm>
            <a:off x="311700" y="1171600"/>
            <a:ext cx="4842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Practice</a:t>
            </a:r>
            <a:r>
              <a:rPr lang="en" baseline="30000"/>
              <a:t>30</a:t>
            </a:r>
            <a:r>
              <a:rPr lang="en"/>
              <a:t> for graphing linear equations.</a:t>
            </a:r>
            <a:endParaRPr/>
          </a:p>
        </p:txBody>
      </p:sp>
      <p:sp>
        <p:nvSpPr>
          <p:cNvPr id="401" name="Google Shape;401;p50"/>
          <p:cNvSpPr txBox="1"/>
          <p:nvPr/>
        </p:nvSpPr>
        <p:spPr>
          <a:xfrm>
            <a:off x="5271900" y="1447000"/>
            <a:ext cx="3560400" cy="2846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Think “begin, move” to remember that </a:t>
            </a:r>
            <a:r>
              <a:rPr lang="en" sz="1800" b="1" i="1">
                <a:latin typeface="Old Standard TT"/>
                <a:ea typeface="Old Standard TT"/>
                <a:cs typeface="Old Standard TT"/>
                <a:sym typeface="Old Standard TT"/>
              </a:rPr>
              <a:t>b</a:t>
            </a:r>
            <a:r>
              <a:rPr lang="en" sz="1800">
                <a:latin typeface="Old Standard TT"/>
                <a:ea typeface="Old Standard TT"/>
                <a:cs typeface="Old Standard TT"/>
                <a:sym typeface="Old Standard TT"/>
              </a:rPr>
              <a:t> is the </a:t>
            </a:r>
            <a:r>
              <a:rPr lang="en" sz="1800" i="1">
                <a:latin typeface="Old Standard TT"/>
                <a:ea typeface="Old Standard TT"/>
                <a:cs typeface="Old Standard TT"/>
                <a:sym typeface="Old Standard TT"/>
              </a:rPr>
              <a:t>y</a:t>
            </a:r>
            <a:r>
              <a:rPr lang="en" sz="1800">
                <a:latin typeface="Old Standard TT"/>
                <a:ea typeface="Old Standard TT"/>
                <a:cs typeface="Old Standard TT"/>
                <a:sym typeface="Old Standard TT"/>
              </a:rPr>
              <a:t>-intercept (where to </a:t>
            </a:r>
            <a:r>
              <a:rPr lang="en" sz="1800" b="1" i="1">
                <a:latin typeface="Old Standard TT"/>
                <a:ea typeface="Old Standard TT"/>
                <a:cs typeface="Old Standard TT"/>
                <a:sym typeface="Old Standard TT"/>
              </a:rPr>
              <a:t>b</a:t>
            </a:r>
            <a:r>
              <a:rPr lang="en" sz="1800">
                <a:latin typeface="Old Standard TT"/>
                <a:ea typeface="Old Standard TT"/>
                <a:cs typeface="Old Standard TT"/>
                <a:sym typeface="Old Standard TT"/>
              </a:rPr>
              <a:t>egin) and </a:t>
            </a:r>
            <a:r>
              <a:rPr lang="en" sz="1800" b="1" i="1">
                <a:latin typeface="Old Standard TT"/>
                <a:ea typeface="Old Standard TT"/>
                <a:cs typeface="Old Standard TT"/>
                <a:sym typeface="Old Standard TT"/>
              </a:rPr>
              <a:t>m</a:t>
            </a:r>
            <a:r>
              <a:rPr lang="en" sz="1800">
                <a:latin typeface="Old Standard TT"/>
                <a:ea typeface="Old Standard TT"/>
                <a:cs typeface="Old Standard TT"/>
                <a:sym typeface="Old Standard TT"/>
              </a:rPr>
              <a:t> is the slope (how the line </a:t>
            </a:r>
            <a:r>
              <a:rPr lang="en" sz="1800" b="1" i="1">
                <a:latin typeface="Old Standard TT"/>
                <a:ea typeface="Old Standard TT"/>
                <a:cs typeface="Old Standard TT"/>
                <a:sym typeface="Old Standard TT"/>
              </a:rPr>
              <a:t>m</a:t>
            </a:r>
            <a:r>
              <a:rPr lang="en" sz="1800">
                <a:latin typeface="Old Standard TT"/>
                <a:ea typeface="Old Standard TT"/>
                <a:cs typeface="Old Standard TT"/>
                <a:sym typeface="Old Standard TT"/>
              </a:rPr>
              <a:t>oves).</a:t>
            </a: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r>
              <a:rPr lang="en" sz="1800">
                <a:latin typeface="Old Standard TT"/>
                <a:ea typeface="Old Standard TT"/>
                <a:cs typeface="Old Standard TT"/>
                <a:sym typeface="Old Standard TT"/>
              </a:rPr>
              <a:t>Always start plotting your graph at the </a:t>
            </a:r>
            <a:r>
              <a:rPr lang="en" sz="1800" b="1">
                <a:latin typeface="Old Standard TT"/>
                <a:ea typeface="Old Standard TT"/>
                <a:cs typeface="Old Standard TT"/>
                <a:sym typeface="Old Standard TT"/>
              </a:rPr>
              <a:t>origin</a:t>
            </a:r>
            <a:r>
              <a:rPr lang="en" sz="1800">
                <a:latin typeface="Old Standard TT"/>
                <a:ea typeface="Old Standard TT"/>
                <a:cs typeface="Old Standard TT"/>
                <a:sym typeface="Old Standard TT"/>
              </a:rPr>
              <a:t>, where the </a:t>
            </a:r>
            <a:r>
              <a:rPr lang="en" sz="1800" i="1">
                <a:latin typeface="Old Standard TT"/>
                <a:ea typeface="Old Standard TT"/>
                <a:cs typeface="Old Standard TT"/>
                <a:sym typeface="Old Standard TT"/>
              </a:rPr>
              <a:t>x</a:t>
            </a:r>
            <a:r>
              <a:rPr lang="en" sz="1800">
                <a:latin typeface="Old Standard TT"/>
                <a:ea typeface="Old Standard TT"/>
                <a:cs typeface="Old Standard TT"/>
                <a:sym typeface="Old Standard TT"/>
              </a:rPr>
              <a:t>- and </a:t>
            </a:r>
            <a:r>
              <a:rPr lang="en" sz="1800" i="1">
                <a:latin typeface="Old Standard TT"/>
                <a:ea typeface="Old Standard TT"/>
                <a:cs typeface="Old Standard TT"/>
                <a:sym typeface="Old Standard TT"/>
              </a:rPr>
              <a:t>y</a:t>
            </a:r>
            <a:r>
              <a:rPr lang="en" sz="1800">
                <a:latin typeface="Old Standard TT"/>
                <a:ea typeface="Old Standard TT"/>
                <a:cs typeface="Old Standard TT"/>
                <a:sym typeface="Old Standard TT"/>
              </a:rPr>
              <a:t>-axes intersect.</a:t>
            </a:r>
            <a:endParaRPr sz="1800">
              <a:latin typeface="Old Standard TT"/>
              <a:ea typeface="Old Standard TT"/>
              <a:cs typeface="Old Standard TT"/>
              <a:sym typeface="Old Standard TT"/>
            </a:endParaRPr>
          </a:p>
        </p:txBody>
      </p:sp>
      <p:sp>
        <p:nvSpPr>
          <p:cNvPr id="402" name="Google Shape;40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pic>
        <p:nvPicPr>
          <p:cNvPr id="403" name="Google Shape;403;p50" title="image.png"/>
          <p:cNvPicPr preferRelativeResize="0"/>
          <p:nvPr/>
        </p:nvPicPr>
        <p:blipFill>
          <a:blip r:embed="rId4">
            <a:alphaModFix/>
          </a:blip>
          <a:stretch>
            <a:fillRect/>
          </a:stretch>
        </p:blipFill>
        <p:spPr>
          <a:xfrm>
            <a:off x="311702" y="1993102"/>
            <a:ext cx="3057925" cy="2575700"/>
          </a:xfrm>
          <a:prstGeom prst="rect">
            <a:avLst/>
          </a:prstGeom>
          <a:noFill/>
          <a:ln w="9525" cap="flat" cmpd="sng">
            <a:solidFill>
              <a:srgbClr val="999999"/>
            </a:solidFill>
            <a:prstDash val="solid"/>
            <a:round/>
            <a:headEnd type="none" w="sm" len="sm"/>
            <a:tailEnd type="none" w="sm" len="sm"/>
          </a:ln>
        </p:spPr>
      </p:pic>
      <p:sp>
        <p:nvSpPr>
          <p:cNvPr id="404" name="Google Shape;404;p50"/>
          <p:cNvSpPr txBox="1"/>
          <p:nvPr/>
        </p:nvSpPr>
        <p:spPr>
          <a:xfrm>
            <a:off x="3369625" y="2903925"/>
            <a:ext cx="1709700" cy="1665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18</a:t>
            </a:r>
            <a:r>
              <a:rPr lang="en" sz="1000">
                <a:latin typeface="Old Standard TT"/>
                <a:ea typeface="Old Standard TT"/>
                <a:cs typeface="Old Standard TT"/>
                <a:sym typeface="Old Standard TT"/>
              </a:rPr>
              <a:t>. Origin on a graph. Adapted from </a:t>
            </a:r>
            <a:r>
              <a:rPr lang="en" sz="1000" i="1">
                <a:latin typeface="Old Standard TT"/>
                <a:ea typeface="Old Standard TT"/>
                <a:cs typeface="Old Standard TT"/>
                <a:sym typeface="Old Standard TT"/>
              </a:rPr>
              <a:t>What is the origin in math? Definition and illustration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https://www.math-dictionary.com/origin.html#google_vignette</a:t>
            </a:r>
            <a:r>
              <a:rPr lang="en" sz="1000">
                <a:latin typeface="Old Standard TT"/>
                <a:ea typeface="Old Standard TT"/>
                <a:cs typeface="Old Standard TT"/>
                <a:sym typeface="Old Standard TT"/>
              </a:rPr>
              <a:t>. Copyright 2018 by </a:t>
            </a:r>
            <a:r>
              <a:rPr lang="en" sz="1000" u="sng">
                <a:solidFill>
                  <a:schemeClr val="hlink"/>
                </a:solidFill>
                <a:latin typeface="Old Standard TT"/>
                <a:ea typeface="Old Standard TT"/>
                <a:cs typeface="Old Standard TT"/>
                <a:sym typeface="Old Standard TT"/>
                <a:hlinkClick r:id="rId6"/>
              </a:rPr>
              <a:t>Math-dictionary.com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405" name="Google Shape;405;p50"/>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Equations: Reminder</a:t>
            </a:r>
            <a:endParaRPr/>
          </a:p>
        </p:txBody>
      </p:sp>
      <p:sp>
        <p:nvSpPr>
          <p:cNvPr id="411" name="Google Shape;411;p5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know that was a lot! Remember to take breaks when studying.</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412" name="Google Shape;41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85" name="Google Shape;85;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you prefer to work with a tutor or if you want to review a math topic in more depth after completing the workshop, feel free to </a:t>
            </a:r>
            <a:r>
              <a:rPr lang="en" u="sng">
                <a:solidFill>
                  <a:schemeClr val="hlink"/>
                </a:solidFill>
                <a:hlinkClick r:id="rId3"/>
              </a:rPr>
              <a:t>schedule an appointment</a:t>
            </a:r>
            <a:r>
              <a:rPr lang="en"/>
              <a:t> with a math tutor! Please come prepared to the appointment with examples to review.</a:t>
            </a:r>
            <a:endParaRPr/>
          </a:p>
          <a:p>
            <a:pPr marL="0" lvl="0" indent="0" algn="l" rtl="0">
              <a:spcBef>
                <a:spcPts val="1600"/>
              </a:spcBef>
              <a:spcAft>
                <a:spcPts val="0"/>
              </a:spcAft>
              <a:buClr>
                <a:schemeClr val="dk1"/>
              </a:buClr>
              <a:buSzPts val="1100"/>
              <a:buFont typeface="Arial"/>
              <a:buNone/>
            </a:pPr>
            <a:r>
              <a:rPr lang="en"/>
              <a:t>There are also English and science tutors available if you would like to review those subjects. You </a:t>
            </a:r>
            <a:r>
              <a:rPr lang="en" b="1"/>
              <a:t>do not</a:t>
            </a:r>
            <a:r>
              <a:rPr lang="en"/>
              <a:t> need to be currently enrolled in a math, English, or science course to sign up for TEAS tutoring; you just need to be a current Goodwin student.</a:t>
            </a:r>
            <a:endParaRPr/>
          </a:p>
          <a:p>
            <a:pPr marL="0" lvl="0" indent="0" algn="l" rtl="0">
              <a:spcBef>
                <a:spcPts val="1600"/>
              </a:spcBef>
              <a:spcAft>
                <a:spcPts val="1600"/>
              </a:spcAft>
              <a:buClr>
                <a:schemeClr val="dk1"/>
              </a:buClr>
              <a:buSzPts val="1100"/>
              <a:buFont typeface="Arial"/>
              <a:buNone/>
            </a:pPr>
            <a:r>
              <a:rPr lang="en"/>
              <a:t>Appointments can be on-ground or virtual, but please ensure you read each tutor’s availability carefully so you know if they are on-ground or virtual.</a:t>
            </a:r>
            <a:endParaRPr/>
          </a:p>
        </p:txBody>
      </p:sp>
      <p:sp>
        <p:nvSpPr>
          <p:cNvPr id="86" name="Google Shape;8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7" name="Google Shape;87;p16"/>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a:t>
            </a:r>
            <a:endParaRPr/>
          </a:p>
        </p:txBody>
      </p:sp>
      <p:sp>
        <p:nvSpPr>
          <p:cNvPr id="418" name="Google Shape;418;p52"/>
          <p:cNvSpPr txBox="1">
            <a:spLocks noGrp="1"/>
          </p:cNvSpPr>
          <p:nvPr>
            <p:ph type="body" idx="1"/>
          </p:nvPr>
        </p:nvSpPr>
        <p:spPr>
          <a:xfrm>
            <a:off x="311700" y="1171600"/>
            <a:ext cx="8520600" cy="36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Inequality</a:t>
            </a:r>
            <a:r>
              <a:rPr lang="en"/>
              <a:t>: a relation which makes a non-equal comparison between two expressions or numbers</a:t>
            </a:r>
            <a:endParaRPr/>
          </a:p>
          <a:p>
            <a:pPr marL="0" lvl="0" indent="0" algn="l" rtl="0">
              <a:spcBef>
                <a:spcPts val="1600"/>
              </a:spcBef>
              <a:spcAft>
                <a:spcPts val="0"/>
              </a:spcAft>
              <a:buNone/>
            </a:pPr>
            <a:r>
              <a:rPr lang="en"/>
              <a:t>Examples:</a:t>
            </a:r>
            <a:endParaRPr/>
          </a:p>
          <a:p>
            <a:pPr marL="457200" lvl="0" indent="-342900" algn="l" rtl="0">
              <a:spcBef>
                <a:spcPts val="1600"/>
              </a:spcBef>
              <a:spcAft>
                <a:spcPts val="0"/>
              </a:spcAft>
              <a:buSzPts val="1800"/>
              <a:buChar char="●"/>
            </a:pPr>
            <a:r>
              <a:rPr lang="en" i="1"/>
              <a:t>y</a:t>
            </a:r>
            <a:r>
              <a:rPr lang="en"/>
              <a:t> &lt; 2</a:t>
            </a:r>
            <a:r>
              <a:rPr lang="en" i="1"/>
              <a:t>x </a:t>
            </a:r>
            <a:r>
              <a:rPr lang="en"/>
              <a:t>+ 3</a:t>
            </a:r>
            <a:endParaRPr/>
          </a:p>
          <a:p>
            <a:pPr marL="457200" lvl="0" indent="-342900" algn="l" rtl="0">
              <a:spcBef>
                <a:spcPts val="0"/>
              </a:spcBef>
              <a:spcAft>
                <a:spcPts val="0"/>
              </a:spcAft>
              <a:buSzPts val="1800"/>
              <a:buChar char="●"/>
            </a:pPr>
            <a:r>
              <a:rPr lang="en" i="1"/>
              <a:t>a</a:t>
            </a:r>
            <a:r>
              <a:rPr lang="en"/>
              <a:t> &gt; 5</a:t>
            </a:r>
            <a:r>
              <a:rPr lang="en" i="1"/>
              <a:t>b</a:t>
            </a:r>
            <a:endParaRPr i="1"/>
          </a:p>
          <a:p>
            <a:pPr marL="457200" lvl="0" indent="-342900" algn="l" rtl="0">
              <a:spcBef>
                <a:spcPts val="0"/>
              </a:spcBef>
              <a:spcAft>
                <a:spcPts val="0"/>
              </a:spcAft>
              <a:buSzPts val="1800"/>
              <a:buChar char="●"/>
            </a:pPr>
            <a:r>
              <a:rPr lang="en" i="1"/>
              <a:t>y</a:t>
            </a:r>
            <a:r>
              <a:rPr lang="en"/>
              <a:t> ≤ ½</a:t>
            </a:r>
            <a:r>
              <a:rPr lang="en" i="1"/>
              <a:t>x </a:t>
            </a:r>
            <a:r>
              <a:rPr lang="en"/>
              <a:t>− 3</a:t>
            </a:r>
            <a:endParaRPr/>
          </a:p>
          <a:p>
            <a:pPr marL="457200" lvl="0" indent="-342900" algn="l" rtl="0">
              <a:spcBef>
                <a:spcPts val="0"/>
              </a:spcBef>
              <a:spcAft>
                <a:spcPts val="0"/>
              </a:spcAft>
              <a:buSzPts val="1800"/>
              <a:buChar char="●"/>
            </a:pPr>
            <a:r>
              <a:rPr lang="en" i="1"/>
              <a:t>x </a:t>
            </a:r>
            <a:r>
              <a:rPr lang="en"/>
              <a:t>≥</a:t>
            </a:r>
            <a:r>
              <a:rPr lang="en" i="1"/>
              <a:t> </a:t>
            </a:r>
            <a:r>
              <a:rPr lang="en"/>
              <a:t>7</a:t>
            </a:r>
            <a:endParaRPr/>
          </a:p>
        </p:txBody>
      </p:sp>
      <p:sp>
        <p:nvSpPr>
          <p:cNvPr id="419" name="Google Shape;419;p52"/>
          <p:cNvSpPr txBox="1"/>
          <p:nvPr/>
        </p:nvSpPr>
        <p:spPr>
          <a:xfrm>
            <a:off x="3333950" y="1957900"/>
            <a:ext cx="5498400" cy="2117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The examples to the left can also be written like this:</a:t>
            </a:r>
            <a:endParaRPr sz="1800">
              <a:latin typeface="Old Standard TT"/>
              <a:ea typeface="Old Standard TT"/>
              <a:cs typeface="Old Standard TT"/>
              <a:sym typeface="Old Standard TT"/>
            </a:endParaRPr>
          </a:p>
          <a:p>
            <a:pPr marL="457200" lvl="0" indent="-342900" algn="l" rtl="0">
              <a:lnSpc>
                <a:spcPct val="115000"/>
              </a:lnSpc>
              <a:spcBef>
                <a:spcPts val="0"/>
              </a:spcBef>
              <a:spcAft>
                <a:spcPts val="0"/>
              </a:spcAft>
              <a:buSzPts val="1800"/>
              <a:buFont typeface="Old Standard TT"/>
              <a:buChar char="●"/>
            </a:pPr>
            <a:r>
              <a:rPr lang="en" sz="1800">
                <a:latin typeface="Old Standard TT"/>
                <a:ea typeface="Old Standard TT"/>
                <a:cs typeface="Old Standard TT"/>
                <a:sym typeface="Old Standard TT"/>
              </a:rPr>
              <a:t>2</a:t>
            </a:r>
            <a:r>
              <a:rPr lang="en" sz="1800" i="1">
                <a:latin typeface="Old Standard TT"/>
                <a:ea typeface="Old Standard TT"/>
                <a:cs typeface="Old Standard TT"/>
                <a:sym typeface="Old Standard TT"/>
              </a:rPr>
              <a:t>x</a:t>
            </a:r>
            <a:r>
              <a:rPr lang="en" sz="1800">
                <a:latin typeface="Old Standard TT"/>
                <a:ea typeface="Old Standard TT"/>
                <a:cs typeface="Old Standard TT"/>
                <a:sym typeface="Old Standard TT"/>
              </a:rPr>
              <a:t> + 3 &gt; </a:t>
            </a:r>
            <a:r>
              <a:rPr lang="en" sz="1800" i="1">
                <a:latin typeface="Old Standard TT"/>
                <a:ea typeface="Old Standard TT"/>
                <a:cs typeface="Old Standard TT"/>
                <a:sym typeface="Old Standard TT"/>
              </a:rPr>
              <a:t>y</a:t>
            </a:r>
            <a:endParaRPr sz="1800" i="1">
              <a:latin typeface="Old Standard TT"/>
              <a:ea typeface="Old Standard TT"/>
              <a:cs typeface="Old Standard TT"/>
              <a:sym typeface="Old Standard TT"/>
            </a:endParaRPr>
          </a:p>
          <a:p>
            <a:pPr marL="457200" lvl="0" indent="-342900" algn="l" rtl="0">
              <a:lnSpc>
                <a:spcPct val="115000"/>
              </a:lnSpc>
              <a:spcBef>
                <a:spcPts val="0"/>
              </a:spcBef>
              <a:spcAft>
                <a:spcPts val="0"/>
              </a:spcAft>
              <a:buSzPts val="1800"/>
              <a:buFont typeface="Old Standard TT"/>
              <a:buChar char="●"/>
            </a:pPr>
            <a:r>
              <a:rPr lang="en" sz="1800">
                <a:latin typeface="Old Standard TT"/>
                <a:ea typeface="Old Standard TT"/>
                <a:cs typeface="Old Standard TT"/>
                <a:sym typeface="Old Standard TT"/>
              </a:rPr>
              <a:t>5</a:t>
            </a:r>
            <a:r>
              <a:rPr lang="en" sz="1800" i="1">
                <a:latin typeface="Old Standard TT"/>
                <a:ea typeface="Old Standard TT"/>
                <a:cs typeface="Old Standard TT"/>
                <a:sym typeface="Old Standard TT"/>
              </a:rPr>
              <a:t>b</a:t>
            </a:r>
            <a:r>
              <a:rPr lang="en" sz="1800">
                <a:latin typeface="Old Standard TT"/>
                <a:ea typeface="Old Standard TT"/>
                <a:cs typeface="Old Standard TT"/>
                <a:sym typeface="Old Standard TT"/>
              </a:rPr>
              <a:t> &lt; </a:t>
            </a:r>
            <a:r>
              <a:rPr lang="en" sz="1800" i="1">
                <a:latin typeface="Old Standard TT"/>
                <a:ea typeface="Old Standard TT"/>
                <a:cs typeface="Old Standard TT"/>
                <a:sym typeface="Old Standard TT"/>
              </a:rPr>
              <a:t>a</a:t>
            </a:r>
            <a:endParaRPr sz="1800" i="1">
              <a:latin typeface="Old Standard TT"/>
              <a:ea typeface="Old Standard TT"/>
              <a:cs typeface="Old Standard TT"/>
              <a:sym typeface="Old Standard TT"/>
            </a:endParaRPr>
          </a:p>
          <a:p>
            <a:pPr marL="457200" lvl="0" indent="-342900" algn="l" rtl="0">
              <a:lnSpc>
                <a:spcPct val="115000"/>
              </a:lnSpc>
              <a:spcBef>
                <a:spcPts val="0"/>
              </a:spcBef>
              <a:spcAft>
                <a:spcPts val="0"/>
              </a:spcAft>
              <a:buSzPts val="1800"/>
              <a:buFont typeface="Old Standard TT"/>
              <a:buChar char="●"/>
            </a:pPr>
            <a:r>
              <a:rPr lang="en" sz="1800">
                <a:latin typeface="Old Standard TT"/>
                <a:ea typeface="Old Standard TT"/>
                <a:cs typeface="Old Standard TT"/>
                <a:sym typeface="Old Standard TT"/>
              </a:rPr>
              <a:t>½</a:t>
            </a:r>
            <a:r>
              <a:rPr lang="en" sz="1800" i="1">
                <a:latin typeface="Old Standard TT"/>
                <a:ea typeface="Old Standard TT"/>
                <a:cs typeface="Old Standard TT"/>
                <a:sym typeface="Old Standard TT"/>
              </a:rPr>
              <a:t>x</a:t>
            </a:r>
            <a:r>
              <a:rPr lang="en" sz="1800">
                <a:latin typeface="Old Standard TT"/>
                <a:ea typeface="Old Standard TT"/>
                <a:cs typeface="Old Standard TT"/>
                <a:sym typeface="Old Standard TT"/>
              </a:rPr>
              <a:t> </a:t>
            </a:r>
            <a:r>
              <a:rPr lang="en" sz="1800">
                <a:solidFill>
                  <a:schemeClr val="dk1"/>
                </a:solidFill>
                <a:latin typeface="Old Standard TT"/>
                <a:ea typeface="Old Standard TT"/>
                <a:cs typeface="Old Standard TT"/>
                <a:sym typeface="Old Standard TT"/>
              </a:rPr>
              <a:t>−</a:t>
            </a:r>
            <a:r>
              <a:rPr lang="en" sz="1800">
                <a:latin typeface="Old Standard TT"/>
                <a:ea typeface="Old Standard TT"/>
                <a:cs typeface="Old Standard TT"/>
                <a:sym typeface="Old Standard TT"/>
              </a:rPr>
              <a:t> 3 </a:t>
            </a:r>
            <a:r>
              <a:rPr lang="en" sz="1800">
                <a:solidFill>
                  <a:schemeClr val="dk1"/>
                </a:solidFill>
                <a:latin typeface="Old Standard TT"/>
                <a:ea typeface="Old Standard TT"/>
                <a:cs typeface="Old Standard TT"/>
                <a:sym typeface="Old Standard TT"/>
              </a:rPr>
              <a:t>≥ </a:t>
            </a:r>
            <a:r>
              <a:rPr lang="en" sz="1800" i="1">
                <a:solidFill>
                  <a:schemeClr val="dk1"/>
                </a:solidFill>
                <a:latin typeface="Old Standard TT"/>
                <a:ea typeface="Old Standard TT"/>
                <a:cs typeface="Old Standard TT"/>
                <a:sym typeface="Old Standard TT"/>
              </a:rPr>
              <a:t>y</a:t>
            </a:r>
            <a:endParaRPr sz="1800" i="1">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7 ≤ </a:t>
            </a:r>
            <a:r>
              <a:rPr lang="en" sz="1800" i="1">
                <a:solidFill>
                  <a:schemeClr val="dk1"/>
                </a:solidFill>
                <a:latin typeface="Old Standard TT"/>
                <a:ea typeface="Old Standard TT"/>
                <a:cs typeface="Old Standard TT"/>
                <a:sym typeface="Old Standard TT"/>
              </a:rPr>
              <a:t>x</a:t>
            </a:r>
            <a:endParaRPr sz="1800" i="1">
              <a:solidFill>
                <a:schemeClr val="dk1"/>
              </a:solidFill>
              <a:latin typeface="Old Standard TT"/>
              <a:ea typeface="Old Standard TT"/>
              <a:cs typeface="Old Standard TT"/>
              <a:sym typeface="Old Standard TT"/>
            </a:endParaRPr>
          </a:p>
        </p:txBody>
      </p:sp>
      <p:sp>
        <p:nvSpPr>
          <p:cNvPr id="420" name="Google Shape;42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 Symbols</a:t>
            </a:r>
            <a:endParaRPr/>
          </a:p>
        </p:txBody>
      </p:sp>
      <p:sp>
        <p:nvSpPr>
          <p:cNvPr id="426" name="Google Shape;426;p53"/>
          <p:cNvSpPr txBox="1">
            <a:spLocks noGrp="1"/>
          </p:cNvSpPr>
          <p:nvPr>
            <p:ph type="body" idx="1"/>
          </p:nvPr>
        </p:nvSpPr>
        <p:spPr>
          <a:xfrm>
            <a:off x="311700" y="1171600"/>
            <a:ext cx="51060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5 inequality symbols you may see:</a:t>
            </a:r>
            <a:endParaRPr/>
          </a:p>
          <a:p>
            <a:pPr marL="457200" lvl="0" indent="-342900" algn="l" rtl="0">
              <a:spcBef>
                <a:spcPts val="1600"/>
              </a:spcBef>
              <a:spcAft>
                <a:spcPts val="0"/>
              </a:spcAft>
              <a:buSzPts val="1800"/>
              <a:buChar char="●"/>
            </a:pPr>
            <a:r>
              <a:rPr lang="en"/>
              <a:t>Less than: &lt;</a:t>
            </a:r>
            <a:endParaRPr/>
          </a:p>
          <a:p>
            <a:pPr marL="457200" lvl="0" indent="-342900" algn="l" rtl="0">
              <a:spcBef>
                <a:spcPts val="0"/>
              </a:spcBef>
              <a:spcAft>
                <a:spcPts val="0"/>
              </a:spcAft>
              <a:buSzPts val="1800"/>
              <a:buChar char="●"/>
            </a:pPr>
            <a:r>
              <a:rPr lang="en"/>
              <a:t>Greater than: &gt;</a:t>
            </a:r>
            <a:endParaRPr/>
          </a:p>
          <a:p>
            <a:pPr marL="457200" lvl="0" indent="-342900" algn="l" rtl="0">
              <a:spcBef>
                <a:spcPts val="0"/>
              </a:spcBef>
              <a:spcAft>
                <a:spcPts val="0"/>
              </a:spcAft>
              <a:buSzPts val="1800"/>
              <a:buChar char="●"/>
            </a:pPr>
            <a:r>
              <a:rPr lang="en"/>
              <a:t>Less than or equal to: ≤</a:t>
            </a:r>
            <a:endParaRPr/>
          </a:p>
          <a:p>
            <a:pPr marL="457200" lvl="0" indent="-342900" algn="l" rtl="0">
              <a:spcBef>
                <a:spcPts val="0"/>
              </a:spcBef>
              <a:spcAft>
                <a:spcPts val="0"/>
              </a:spcAft>
              <a:buSzPts val="1800"/>
              <a:buChar char="●"/>
            </a:pPr>
            <a:r>
              <a:rPr lang="en"/>
              <a:t>Greater than or equal to: ≥</a:t>
            </a:r>
            <a:endParaRPr/>
          </a:p>
          <a:p>
            <a:pPr marL="457200" lvl="0" indent="-342900" algn="l" rtl="0">
              <a:spcBef>
                <a:spcPts val="0"/>
              </a:spcBef>
              <a:spcAft>
                <a:spcPts val="0"/>
              </a:spcAft>
              <a:buSzPts val="1800"/>
              <a:buChar char="●"/>
            </a:pPr>
            <a:r>
              <a:rPr lang="en"/>
              <a:t>Does not equal: ≠</a:t>
            </a:r>
            <a:endParaRPr/>
          </a:p>
          <a:p>
            <a:pPr marL="914400" lvl="1" indent="-336550" algn="l" rtl="0">
              <a:spcBef>
                <a:spcPts val="0"/>
              </a:spcBef>
              <a:spcAft>
                <a:spcPts val="0"/>
              </a:spcAft>
              <a:buSzPts val="1700"/>
              <a:buChar char="○"/>
            </a:pPr>
            <a:r>
              <a:rPr lang="en" sz="1700"/>
              <a:t>This is also a strict inequality. You may see this symbol, but you won’t asked to solve anything with it!</a:t>
            </a:r>
            <a:endParaRPr sz="1700"/>
          </a:p>
        </p:txBody>
      </p:sp>
      <p:sp>
        <p:nvSpPr>
          <p:cNvPr id="427" name="Google Shape;42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28" name="Google Shape;428;p53"/>
          <p:cNvSpPr txBox="1"/>
          <p:nvPr/>
        </p:nvSpPr>
        <p:spPr>
          <a:xfrm>
            <a:off x="5823450" y="1459800"/>
            <a:ext cx="3009000" cy="2776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“Less than” and “greater than” are called </a:t>
            </a:r>
            <a:r>
              <a:rPr lang="en" sz="1800" i="1">
                <a:latin typeface="Old Standard TT"/>
                <a:ea typeface="Old Standard TT"/>
                <a:cs typeface="Old Standard TT"/>
                <a:sym typeface="Old Standard TT"/>
              </a:rPr>
              <a:t>strict inequalities</a:t>
            </a:r>
            <a:r>
              <a:rPr lang="en" sz="1800">
                <a:latin typeface="Old Standard TT"/>
                <a:ea typeface="Old Standard TT"/>
                <a:cs typeface="Old Standard TT"/>
                <a:sym typeface="Old Standard TT"/>
              </a:rPr>
              <a:t> because they do not contain an equal sign, whereas “less than or equal to” and “greater than or equal to” do!</a:t>
            </a:r>
            <a:endParaRPr sz="1800" i="1">
              <a:solidFill>
                <a:schemeClr val="dk1"/>
              </a:solidFill>
              <a:latin typeface="Old Standard TT"/>
              <a:ea typeface="Old Standard TT"/>
              <a:cs typeface="Old Standard TT"/>
              <a:sym typeface="Old Standard T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 </a:t>
            </a:r>
            <a:r>
              <a:rPr lang="en" u="sng">
                <a:solidFill>
                  <a:schemeClr val="hlink"/>
                </a:solidFill>
                <a:hlinkClick r:id="rId3"/>
              </a:rPr>
              <a:t>Solving</a:t>
            </a:r>
            <a:r>
              <a:rPr lang="en" baseline="30000"/>
              <a:t>31</a:t>
            </a:r>
            <a:endParaRPr baseline="30000"/>
          </a:p>
        </p:txBody>
      </p:sp>
      <p:sp>
        <p:nvSpPr>
          <p:cNvPr id="434" name="Google Shape;434;p54"/>
          <p:cNvSpPr txBox="1">
            <a:spLocks noGrp="1"/>
          </p:cNvSpPr>
          <p:nvPr>
            <p:ph type="body" idx="1"/>
          </p:nvPr>
        </p:nvSpPr>
        <p:spPr>
          <a:xfrm>
            <a:off x="311700" y="1171600"/>
            <a:ext cx="4842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Solving inequalities is very similar to solving equations.</a:t>
            </a:r>
            <a:endParaRPr/>
          </a:p>
          <a:p>
            <a:pPr marL="0" lvl="0" indent="0" algn="l" rtl="0">
              <a:spcBef>
                <a:spcPts val="1600"/>
              </a:spcBef>
              <a:spcAft>
                <a:spcPts val="0"/>
              </a:spcAft>
              <a:buNone/>
            </a:pPr>
            <a:r>
              <a:rPr lang="en"/>
              <a:t>HOWEVER, if you multiply or divide each side of an inequality by a negative number, you MUST switch the direction of the inequality.</a:t>
            </a:r>
            <a:endParaRPr/>
          </a:p>
          <a:p>
            <a:pPr marL="0" lvl="0" indent="0" algn="l" rtl="0">
              <a:spcBef>
                <a:spcPts val="1600"/>
              </a:spcBef>
              <a:spcAft>
                <a:spcPts val="0"/>
              </a:spcAft>
              <a:buNone/>
            </a:pPr>
            <a:r>
              <a:rPr lang="en" u="sng">
                <a:solidFill>
                  <a:schemeClr val="hlink"/>
                </a:solidFill>
                <a:hlinkClick r:id="rId4"/>
              </a:rPr>
              <a:t>Practice</a:t>
            </a:r>
            <a:r>
              <a:rPr lang="en" baseline="30000"/>
              <a:t>32</a:t>
            </a:r>
            <a:r>
              <a:rPr lang="en"/>
              <a:t> for solving inequalities.</a:t>
            </a:r>
            <a:endParaRPr/>
          </a:p>
          <a:p>
            <a:pPr marL="0" lvl="0" indent="0" algn="l" rtl="0">
              <a:spcBef>
                <a:spcPts val="1600"/>
              </a:spcBef>
              <a:spcAft>
                <a:spcPts val="1600"/>
              </a:spcAft>
              <a:buNone/>
            </a:pPr>
            <a:endParaRPr/>
          </a:p>
        </p:txBody>
      </p:sp>
      <p:sp>
        <p:nvSpPr>
          <p:cNvPr id="435" name="Google Shape;43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36" name="Google Shape;436;p54"/>
          <p:cNvSpPr txBox="1"/>
          <p:nvPr/>
        </p:nvSpPr>
        <p:spPr>
          <a:xfrm>
            <a:off x="1060850" y="3801300"/>
            <a:ext cx="4128000" cy="751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19</a:t>
            </a:r>
            <a:r>
              <a:rPr lang="en" sz="1000">
                <a:latin typeface="Old Standard TT"/>
                <a:ea typeface="Old Standard TT"/>
                <a:cs typeface="Old Standard TT"/>
                <a:sym typeface="Old Standard TT"/>
              </a:rPr>
              <a:t>. Solve an inequality. Adapted from </a:t>
            </a:r>
            <a:r>
              <a:rPr lang="en" sz="1000" i="1">
                <a:latin typeface="Old Standard TT"/>
                <a:ea typeface="Old Standard TT"/>
                <a:cs typeface="Old Standard TT"/>
                <a:sym typeface="Old Standard TT"/>
              </a:rPr>
              <a:t>How to Solve Inequalities – Step-by-Step Examples and Tutorial</a:t>
            </a:r>
            <a:r>
              <a:rPr lang="en" sz="1000">
                <a:latin typeface="Old Standard TT"/>
                <a:ea typeface="Old Standard TT"/>
                <a:cs typeface="Old Standard TT"/>
                <a:sym typeface="Old Standard TT"/>
              </a:rPr>
              <a:t>, 2023, retrieved from </a:t>
            </a:r>
            <a:r>
              <a:rPr lang="en" sz="1000" u="sng">
                <a:solidFill>
                  <a:schemeClr val="hlink"/>
                </a:solidFill>
                <a:latin typeface="Old Standard TT"/>
                <a:ea typeface="Old Standard TT"/>
                <a:cs typeface="Old Standard TT"/>
                <a:sym typeface="Old Standard TT"/>
                <a:hlinkClick r:id="rId5"/>
              </a:rPr>
              <a:t>https://www.mashupmath.com/blog/how-to-solve-inequalities#google_vignette</a:t>
            </a:r>
            <a:r>
              <a:rPr lang="en" sz="1000">
                <a:latin typeface="Old Standard TT"/>
                <a:ea typeface="Old Standard TT"/>
                <a:cs typeface="Old Standard TT"/>
                <a:sym typeface="Old Standard TT"/>
              </a:rPr>
              <a:t>. Copyright 2025 by Mashup Math LLC.</a:t>
            </a:r>
            <a:endParaRPr sz="1000">
              <a:latin typeface="Old Standard TT"/>
              <a:ea typeface="Old Standard TT"/>
              <a:cs typeface="Old Standard TT"/>
              <a:sym typeface="Old Standard TT"/>
            </a:endParaRPr>
          </a:p>
        </p:txBody>
      </p:sp>
      <p:pic>
        <p:nvPicPr>
          <p:cNvPr id="437" name="Google Shape;437;p54" title="image.jpeg"/>
          <p:cNvPicPr preferRelativeResize="0"/>
          <p:nvPr/>
        </p:nvPicPr>
        <p:blipFill rotWithShape="1">
          <a:blip r:embed="rId6">
            <a:alphaModFix/>
          </a:blip>
          <a:srcRect t="13538" b="3556"/>
          <a:stretch/>
        </p:blipFill>
        <p:spPr>
          <a:xfrm>
            <a:off x="5188825" y="1155600"/>
            <a:ext cx="3643475" cy="3397202"/>
          </a:xfrm>
          <a:prstGeom prst="rect">
            <a:avLst/>
          </a:prstGeom>
          <a:noFill/>
          <a:ln w="9525" cap="flat" cmpd="sng">
            <a:solidFill>
              <a:srgbClr val="999999"/>
            </a:solidFill>
            <a:prstDash val="solid"/>
            <a:round/>
            <a:headEnd type="none" w="sm" len="sm"/>
            <a:tailEnd type="none" w="sm" len="sm"/>
          </a:ln>
        </p:spPr>
      </p:pic>
      <p:sp>
        <p:nvSpPr>
          <p:cNvPr id="438" name="Google Shape;438;p54"/>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body" idx="1"/>
          </p:nvPr>
        </p:nvSpPr>
        <p:spPr>
          <a:xfrm>
            <a:off x="311700" y="1171600"/>
            <a:ext cx="35595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Look at the graphs to the right. Notice that:</a:t>
            </a:r>
            <a:endParaRPr sz="1700"/>
          </a:p>
          <a:p>
            <a:pPr marL="457200" lvl="0" indent="-336550" algn="l" rtl="0">
              <a:spcBef>
                <a:spcPts val="0"/>
              </a:spcBef>
              <a:spcAft>
                <a:spcPts val="0"/>
              </a:spcAft>
              <a:buSzPts val="1700"/>
              <a:buChar char="●"/>
            </a:pPr>
            <a:r>
              <a:rPr lang="en" sz="1700"/>
              <a:t>In the graphs for the strict inequalities </a:t>
            </a:r>
            <a:r>
              <a:rPr lang="en" sz="1700" i="1"/>
              <a:t>x</a:t>
            </a:r>
            <a:r>
              <a:rPr lang="en" sz="1700"/>
              <a:t> &gt; 2 and </a:t>
            </a:r>
            <a:r>
              <a:rPr lang="en" sz="1700" i="1"/>
              <a:t>x</a:t>
            </a:r>
            <a:r>
              <a:rPr lang="en" sz="1700"/>
              <a:t> &lt; 3, the circles are not filled in; we call these </a:t>
            </a:r>
            <a:r>
              <a:rPr lang="en" sz="1700" i="1"/>
              <a:t>open circles</a:t>
            </a:r>
            <a:r>
              <a:rPr lang="en" sz="1700"/>
              <a:t>.</a:t>
            </a:r>
            <a:endParaRPr sz="1700"/>
          </a:p>
          <a:p>
            <a:pPr marL="457200" lvl="0" indent="-336550" algn="l" rtl="0">
              <a:spcBef>
                <a:spcPts val="0"/>
              </a:spcBef>
              <a:spcAft>
                <a:spcPts val="0"/>
              </a:spcAft>
              <a:buSzPts val="1700"/>
              <a:buChar char="●"/>
            </a:pPr>
            <a:r>
              <a:rPr lang="en" sz="1700"/>
              <a:t>In the graphs for </a:t>
            </a:r>
            <a:r>
              <a:rPr lang="en" sz="1700" i="1"/>
              <a:t>x</a:t>
            </a:r>
            <a:r>
              <a:rPr lang="en" sz="1700"/>
              <a:t> ≤ 10 and</a:t>
            </a:r>
            <a:endParaRPr sz="1700"/>
          </a:p>
          <a:p>
            <a:pPr marL="457200" lvl="0" indent="0" algn="l" rtl="0">
              <a:spcBef>
                <a:spcPts val="0"/>
              </a:spcBef>
              <a:spcAft>
                <a:spcPts val="0"/>
              </a:spcAft>
              <a:buClr>
                <a:schemeClr val="dk1"/>
              </a:buClr>
              <a:buSzPts val="1100"/>
              <a:buFont typeface="Arial"/>
              <a:buNone/>
            </a:pPr>
            <a:r>
              <a:rPr lang="en" sz="1700"/>
              <a:t> </a:t>
            </a:r>
            <a:r>
              <a:rPr lang="en" sz="1700" i="1"/>
              <a:t>x</a:t>
            </a:r>
            <a:r>
              <a:rPr lang="en" sz="1700"/>
              <a:t> ≥ 7, the circles are filled in; we call these </a:t>
            </a:r>
            <a:r>
              <a:rPr lang="en" sz="1700" i="1"/>
              <a:t>closed circles</a:t>
            </a:r>
            <a:r>
              <a:rPr lang="en" sz="1700"/>
              <a:t>.</a:t>
            </a:r>
            <a:endParaRPr sz="1700"/>
          </a:p>
          <a:p>
            <a:pPr marL="0" lvl="0" indent="0" algn="l" rtl="0">
              <a:spcBef>
                <a:spcPts val="1000"/>
              </a:spcBef>
              <a:spcAft>
                <a:spcPts val="0"/>
              </a:spcAft>
              <a:buClr>
                <a:schemeClr val="dk1"/>
              </a:buClr>
              <a:buSzPts val="1100"/>
              <a:buFont typeface="Arial"/>
              <a:buNone/>
            </a:pPr>
            <a:r>
              <a:rPr lang="en" sz="1700" u="sng">
                <a:solidFill>
                  <a:schemeClr val="accent5"/>
                </a:solidFill>
                <a:hlinkClick r:id="rId3">
                  <a:extLst>
                    <a:ext uri="{A12FA001-AC4F-418D-AE19-62706E023703}">
                      <ahyp:hlinkClr xmlns:ahyp="http://schemas.microsoft.com/office/drawing/2018/hyperlinkcolor" val="tx"/>
                    </a:ext>
                  </a:extLst>
                </a:hlinkClick>
              </a:rPr>
              <a:t>Practice</a:t>
            </a:r>
            <a:r>
              <a:rPr lang="en" sz="1700" baseline="30000"/>
              <a:t>34</a:t>
            </a:r>
            <a:r>
              <a:rPr lang="en" sz="1700"/>
              <a:t> for graphing inequalities.</a:t>
            </a:r>
            <a:endParaRPr sz="1700"/>
          </a:p>
          <a:p>
            <a:pPr marL="0" lvl="0" indent="0" algn="l" rtl="0">
              <a:spcBef>
                <a:spcPts val="0"/>
              </a:spcBef>
              <a:spcAft>
                <a:spcPts val="1600"/>
              </a:spcAft>
              <a:buNone/>
            </a:pPr>
            <a:endParaRPr/>
          </a:p>
        </p:txBody>
      </p:sp>
      <p:sp>
        <p:nvSpPr>
          <p:cNvPr id="444" name="Google Shape;44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45" name="Google Shape;445;p55"/>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446" name="Google Shape;446;p5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 </a:t>
            </a:r>
            <a:r>
              <a:rPr lang="en" u="sng">
                <a:solidFill>
                  <a:schemeClr val="hlink"/>
                </a:solidFill>
                <a:hlinkClick r:id="rId4"/>
              </a:rPr>
              <a:t>Graphing</a:t>
            </a:r>
            <a:r>
              <a:rPr lang="en" baseline="30000"/>
              <a:t>33</a:t>
            </a:r>
            <a:endParaRPr baseline="30000"/>
          </a:p>
        </p:txBody>
      </p:sp>
      <p:pic>
        <p:nvPicPr>
          <p:cNvPr id="447" name="Google Shape;447;p55" title="image.png"/>
          <p:cNvPicPr preferRelativeResize="0"/>
          <p:nvPr/>
        </p:nvPicPr>
        <p:blipFill rotWithShape="1">
          <a:blip r:embed="rId5">
            <a:alphaModFix/>
          </a:blip>
          <a:srcRect l="4296" r="5246"/>
          <a:stretch/>
        </p:blipFill>
        <p:spPr>
          <a:xfrm>
            <a:off x="4412625" y="1171600"/>
            <a:ext cx="4419676" cy="2748275"/>
          </a:xfrm>
          <a:prstGeom prst="rect">
            <a:avLst/>
          </a:prstGeom>
          <a:noFill/>
          <a:ln w="9525" cap="flat" cmpd="sng">
            <a:solidFill>
              <a:srgbClr val="999999"/>
            </a:solidFill>
            <a:prstDash val="solid"/>
            <a:round/>
            <a:headEnd type="none" w="sm" len="sm"/>
            <a:tailEnd type="none" w="sm" len="sm"/>
          </a:ln>
        </p:spPr>
      </p:pic>
      <p:sp>
        <p:nvSpPr>
          <p:cNvPr id="448" name="Google Shape;448;p55"/>
          <p:cNvSpPr txBox="1"/>
          <p:nvPr/>
        </p:nvSpPr>
        <p:spPr>
          <a:xfrm>
            <a:off x="5121575" y="3919875"/>
            <a:ext cx="3710700" cy="743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20</a:t>
            </a:r>
            <a:r>
              <a:rPr lang="en" sz="1000">
                <a:latin typeface="Old Standard TT"/>
                <a:ea typeface="Old Standard TT"/>
                <a:cs typeface="Old Standard TT"/>
                <a:sym typeface="Old Standard TT"/>
              </a:rPr>
              <a:t>. Graphing inequalities. Adapted from </a:t>
            </a:r>
            <a:r>
              <a:rPr lang="en" sz="1000" i="1">
                <a:latin typeface="Old Standard TT"/>
                <a:ea typeface="Old Standard TT"/>
                <a:cs typeface="Old Standard TT"/>
                <a:sym typeface="Old Standard TT"/>
              </a:rPr>
              <a:t>How to Solve Compound Inequalities (in 3 Easy Steps)</a:t>
            </a:r>
            <a:r>
              <a:rPr lang="en" sz="1000">
                <a:latin typeface="Old Standard TT"/>
                <a:ea typeface="Old Standard TT"/>
                <a:cs typeface="Old Standard TT"/>
                <a:sym typeface="Old Standard TT"/>
              </a:rPr>
              <a:t>, 2022, retrieved from </a:t>
            </a:r>
            <a:r>
              <a:rPr lang="en" sz="1000" u="sng">
                <a:solidFill>
                  <a:schemeClr val="hlink"/>
                </a:solidFill>
                <a:latin typeface="Old Standard TT"/>
                <a:ea typeface="Old Standard TT"/>
                <a:cs typeface="Old Standard TT"/>
                <a:sym typeface="Old Standard TT"/>
                <a:hlinkClick r:id="rId6"/>
              </a:rPr>
              <a:t>https://www.mashupmath.com/blog/solving-compound-inequality-graphs-explained</a:t>
            </a:r>
            <a:r>
              <a:rPr lang="en" sz="1000">
                <a:latin typeface="Old Standard TT"/>
                <a:ea typeface="Old Standard TT"/>
                <a:cs typeface="Old Standard TT"/>
                <a:sym typeface="Old Standard TT"/>
              </a:rPr>
              <a:t>. Copyright 2025 by Mashup Math LLC.</a:t>
            </a:r>
            <a:endParaRPr sz="1000">
              <a:latin typeface="Old Standard TT"/>
              <a:ea typeface="Old Standard TT"/>
              <a:cs typeface="Old Standard TT"/>
              <a:sym typeface="Old Standard T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Inequalities: Reminder</a:t>
            </a:r>
            <a:endParaRPr/>
          </a:p>
        </p:txBody>
      </p:sp>
      <p:sp>
        <p:nvSpPr>
          <p:cNvPr id="454" name="Google Shape;454;p5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one short section left, and then you are done with this part of the workshop!</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455" name="Google Shape;45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Solving Strategies</a:t>
            </a:r>
            <a:endParaRPr/>
          </a:p>
        </p:txBody>
      </p:sp>
      <p:sp>
        <p:nvSpPr>
          <p:cNvPr id="461" name="Google Shape;461;p57"/>
          <p:cNvSpPr txBox="1">
            <a:spLocks noGrp="1"/>
          </p:cNvSpPr>
          <p:nvPr>
            <p:ph type="body" idx="1"/>
          </p:nvPr>
        </p:nvSpPr>
        <p:spPr>
          <a:xfrm>
            <a:off x="311700" y="1171600"/>
            <a:ext cx="51525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If you come across a word problem, don’t panic!</a:t>
            </a:r>
            <a:endParaRPr/>
          </a:p>
          <a:p>
            <a:pPr marL="0" lvl="0" indent="0" algn="l" rtl="0">
              <a:spcBef>
                <a:spcPts val="1600"/>
              </a:spcBef>
              <a:spcAft>
                <a:spcPts val="0"/>
              </a:spcAft>
              <a:buNone/>
            </a:pPr>
            <a:r>
              <a:rPr lang="en"/>
              <a:t>Use a problem solving strategy, like “STAR”:</a:t>
            </a:r>
            <a:endParaRPr/>
          </a:p>
          <a:p>
            <a:pPr marL="457200" lvl="0" indent="-342900" algn="l" rtl="0">
              <a:spcBef>
                <a:spcPts val="0"/>
              </a:spcBef>
              <a:spcAft>
                <a:spcPts val="0"/>
              </a:spcAft>
              <a:buSzPts val="1800"/>
              <a:buAutoNum type="arabicPeriod"/>
            </a:pPr>
            <a:r>
              <a:rPr lang="en" b="1"/>
              <a:t>S</a:t>
            </a:r>
            <a:r>
              <a:rPr lang="en"/>
              <a:t>earch the problem.</a:t>
            </a:r>
            <a:endParaRPr/>
          </a:p>
          <a:p>
            <a:pPr marL="914400" lvl="1" indent="-342900" algn="l" rtl="0">
              <a:spcBef>
                <a:spcPts val="0"/>
              </a:spcBef>
              <a:spcAft>
                <a:spcPts val="0"/>
              </a:spcAft>
              <a:buSzPts val="1800"/>
              <a:buAutoNum type="alphaLcPeriod"/>
            </a:pPr>
            <a:r>
              <a:rPr lang="en" sz="1800"/>
              <a:t>Identify the known and unknown quantities in the problem.</a:t>
            </a:r>
            <a:endParaRPr sz="1800"/>
          </a:p>
          <a:p>
            <a:pPr marL="457200" lvl="0" indent="-342900" algn="l" rtl="0">
              <a:spcBef>
                <a:spcPts val="0"/>
              </a:spcBef>
              <a:spcAft>
                <a:spcPts val="0"/>
              </a:spcAft>
              <a:buSzPts val="1800"/>
              <a:buAutoNum type="arabicPeriod"/>
            </a:pPr>
            <a:r>
              <a:rPr lang="en" b="1"/>
              <a:t>T</a:t>
            </a:r>
            <a:r>
              <a:rPr lang="en"/>
              <a:t>ranslate into an expression or equation.</a:t>
            </a:r>
            <a:endParaRPr/>
          </a:p>
          <a:p>
            <a:pPr marL="457200" lvl="0" indent="-342900" algn="l" rtl="0">
              <a:spcBef>
                <a:spcPts val="0"/>
              </a:spcBef>
              <a:spcAft>
                <a:spcPts val="0"/>
              </a:spcAft>
              <a:buSzPts val="1800"/>
              <a:buAutoNum type="arabicPeriod"/>
            </a:pPr>
            <a:r>
              <a:rPr lang="en" b="1"/>
              <a:t>A</a:t>
            </a:r>
            <a:r>
              <a:rPr lang="en"/>
              <a:t>nswer the question.</a:t>
            </a:r>
            <a:endParaRPr/>
          </a:p>
          <a:p>
            <a:pPr marL="457200" lvl="0" indent="-342900" algn="l" rtl="0">
              <a:spcBef>
                <a:spcPts val="0"/>
              </a:spcBef>
              <a:spcAft>
                <a:spcPts val="0"/>
              </a:spcAft>
              <a:buSzPts val="1800"/>
              <a:buAutoNum type="arabicPeriod"/>
            </a:pPr>
            <a:r>
              <a:rPr lang="en" b="1"/>
              <a:t>R</a:t>
            </a:r>
            <a:r>
              <a:rPr lang="en"/>
              <a:t>eview your answer.</a:t>
            </a:r>
            <a:endParaRPr/>
          </a:p>
          <a:p>
            <a:pPr marL="914400" lvl="1" indent="-342900" algn="l" rtl="0">
              <a:spcBef>
                <a:spcPts val="0"/>
              </a:spcBef>
              <a:spcAft>
                <a:spcPts val="0"/>
              </a:spcAft>
              <a:buSzPts val="1800"/>
              <a:buAutoNum type="alphaLcPeriod"/>
            </a:pPr>
            <a:r>
              <a:rPr lang="en" sz="1800"/>
              <a:t>Does it make sense?</a:t>
            </a:r>
            <a:endParaRPr sz="1800"/>
          </a:p>
        </p:txBody>
      </p:sp>
      <p:sp>
        <p:nvSpPr>
          <p:cNvPr id="462" name="Google Shape;462;p57"/>
          <p:cNvSpPr txBox="1"/>
          <p:nvPr/>
        </p:nvSpPr>
        <p:spPr>
          <a:xfrm>
            <a:off x="5761475" y="1171600"/>
            <a:ext cx="3070800" cy="33972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Gloria Hallelujah"/>
                <a:ea typeface="Gloria Hallelujah"/>
                <a:cs typeface="Gloria Hallelujah"/>
                <a:sym typeface="Gloria Hallelujah"/>
              </a:rPr>
              <a:t>☆ Pro Tip ☆</a:t>
            </a:r>
            <a:endParaRPr sz="1800" b="1">
              <a:solidFill>
                <a:schemeClr val="dk1"/>
              </a:solidFill>
              <a:latin typeface="Gloria Hallelujah"/>
              <a:ea typeface="Gloria Hallelujah"/>
              <a:cs typeface="Gloria Hallelujah"/>
              <a:sym typeface="Gloria Hallelujah"/>
            </a:endParaRPr>
          </a:p>
          <a:p>
            <a:pPr marL="0" lvl="0" indent="0" algn="l" rtl="0">
              <a:lnSpc>
                <a:spcPct val="115000"/>
              </a:lnSpc>
              <a:spcBef>
                <a:spcPts val="160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Use whatever problem solving strategy works best for you. My favorite problem solving strategy is making a list! You can also try working backwards, finding patterns, making a table, or drawing a picture.</a:t>
            </a:r>
            <a:endParaRPr sz="1800">
              <a:solidFill>
                <a:schemeClr val="dk1"/>
              </a:solidFill>
              <a:latin typeface="Old Standard TT"/>
              <a:ea typeface="Old Standard TT"/>
              <a:cs typeface="Old Standard TT"/>
              <a:sym typeface="Old Standard TT"/>
            </a:endParaRPr>
          </a:p>
        </p:txBody>
      </p:sp>
      <p:sp>
        <p:nvSpPr>
          <p:cNvPr id="463" name="Google Shape;46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Solving Strategies</a:t>
            </a:r>
            <a:endParaRPr/>
          </a:p>
        </p:txBody>
      </p:sp>
      <p:sp>
        <p:nvSpPr>
          <p:cNvPr id="469" name="Google Shape;469;p58"/>
          <p:cNvSpPr txBox="1">
            <a:spLocks noGrp="1"/>
          </p:cNvSpPr>
          <p:nvPr>
            <p:ph type="body" idx="1"/>
          </p:nvPr>
        </p:nvSpPr>
        <p:spPr>
          <a:xfrm>
            <a:off x="311700" y="1171600"/>
            <a:ext cx="40419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Jenna’s advice for taking any test:</a:t>
            </a:r>
            <a:endParaRPr/>
          </a:p>
          <a:p>
            <a:pPr marL="457200" lvl="0" indent="-342900" algn="l" rtl="0">
              <a:spcBef>
                <a:spcPts val="1600"/>
              </a:spcBef>
              <a:spcAft>
                <a:spcPts val="0"/>
              </a:spcAft>
              <a:buSzPts val="1800"/>
              <a:buAutoNum type="arabicPeriod"/>
            </a:pPr>
            <a:r>
              <a:rPr lang="en"/>
              <a:t>Don’t panic!</a:t>
            </a:r>
            <a:endParaRPr/>
          </a:p>
          <a:p>
            <a:pPr marL="457200" lvl="0" indent="-342900" algn="l" rtl="0">
              <a:spcBef>
                <a:spcPts val="0"/>
              </a:spcBef>
              <a:spcAft>
                <a:spcPts val="0"/>
              </a:spcAft>
              <a:buSzPts val="1800"/>
              <a:buAutoNum type="arabicPeriod"/>
            </a:pPr>
            <a:r>
              <a:rPr lang="en" b="1"/>
              <a:t>Read carefully.</a:t>
            </a:r>
            <a:endParaRPr b="1"/>
          </a:p>
          <a:p>
            <a:pPr marL="457200" lvl="0" indent="-342900" algn="l" rtl="0">
              <a:spcBef>
                <a:spcPts val="0"/>
              </a:spcBef>
              <a:spcAft>
                <a:spcPts val="0"/>
              </a:spcAft>
              <a:buSzPts val="1800"/>
              <a:buAutoNum type="arabicPeriod"/>
            </a:pPr>
            <a:r>
              <a:rPr lang="en"/>
              <a:t>Watch your signs.</a:t>
            </a:r>
            <a:endParaRPr/>
          </a:p>
          <a:p>
            <a:pPr marL="914400" lvl="1" indent="-317500" algn="l" rtl="0">
              <a:spcBef>
                <a:spcPts val="0"/>
              </a:spcBef>
              <a:spcAft>
                <a:spcPts val="0"/>
              </a:spcAft>
              <a:buSzPts val="1400"/>
              <a:buAutoNum type="alphaLcPeriod"/>
            </a:pPr>
            <a:r>
              <a:rPr lang="en"/>
              <a:t>This is kind of specific to math...</a:t>
            </a:r>
            <a:endParaRPr/>
          </a:p>
          <a:p>
            <a:pPr marL="457200" lvl="0" indent="-342900" algn="l" rtl="0">
              <a:spcBef>
                <a:spcPts val="0"/>
              </a:spcBef>
              <a:spcAft>
                <a:spcPts val="0"/>
              </a:spcAft>
              <a:buSzPts val="1800"/>
              <a:buAutoNum type="arabicPeriod"/>
            </a:pPr>
            <a:r>
              <a:rPr lang="en"/>
              <a:t>Check your answers!</a:t>
            </a:r>
            <a:endParaRPr/>
          </a:p>
          <a:p>
            <a:pPr marL="0" lvl="0" indent="0" algn="l" rtl="0">
              <a:spcBef>
                <a:spcPts val="1600"/>
              </a:spcBef>
              <a:spcAft>
                <a:spcPts val="1600"/>
              </a:spcAft>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pic>
        <p:nvPicPr>
          <p:cNvPr id="470" name="Google Shape;470;p58"/>
          <p:cNvPicPr preferRelativeResize="0"/>
          <p:nvPr/>
        </p:nvPicPr>
        <p:blipFill>
          <a:blip r:embed="rId4">
            <a:alphaModFix/>
          </a:blip>
          <a:stretch>
            <a:fillRect/>
          </a:stretch>
        </p:blipFill>
        <p:spPr>
          <a:xfrm>
            <a:off x="4879100" y="1171600"/>
            <a:ext cx="4041900" cy="2874340"/>
          </a:xfrm>
          <a:prstGeom prst="rect">
            <a:avLst/>
          </a:prstGeom>
          <a:noFill/>
          <a:ln w="9525" cap="flat" cmpd="sng">
            <a:solidFill>
              <a:srgbClr val="999999"/>
            </a:solidFill>
            <a:prstDash val="solid"/>
            <a:round/>
            <a:headEnd type="none" w="sm" len="sm"/>
            <a:tailEnd type="none" w="sm" len="sm"/>
          </a:ln>
        </p:spPr>
      </p:pic>
      <p:sp>
        <p:nvSpPr>
          <p:cNvPr id="471" name="Google Shape;471;p58"/>
          <p:cNvSpPr txBox="1"/>
          <p:nvPr/>
        </p:nvSpPr>
        <p:spPr>
          <a:xfrm>
            <a:off x="4353600" y="4045950"/>
            <a:ext cx="4567200" cy="84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21</a:t>
            </a:r>
            <a:r>
              <a:rPr lang="en" sz="1000">
                <a:latin typeface="Old Standard TT"/>
                <a:ea typeface="Old Standard TT"/>
                <a:cs typeface="Old Standard TT"/>
                <a:sym typeface="Old Standard TT"/>
              </a:rPr>
              <a:t>. Expert advice. Adapted from </a:t>
            </a:r>
            <a:r>
              <a:rPr lang="en" sz="1000" i="1">
                <a:latin typeface="Old Standard TT"/>
                <a:ea typeface="Old Standard TT"/>
                <a:cs typeface="Old Standard TT"/>
                <a:sym typeface="Old Standard TT"/>
              </a:rPr>
              <a:t>What’s Your Number One Piece of Advice for People with Diabetes?</a:t>
            </a:r>
            <a:r>
              <a:rPr lang="en" sz="1000">
                <a:latin typeface="Old Standard TT"/>
                <a:ea typeface="Old Standard TT"/>
                <a:cs typeface="Old Standard TT"/>
                <a:sym typeface="Old Standard TT"/>
              </a:rPr>
              <a:t> by J. Kwon and K. Close, 2021, retrieved from </a:t>
            </a:r>
            <a:r>
              <a:rPr lang="en" sz="1000" u="sng">
                <a:solidFill>
                  <a:schemeClr val="hlink"/>
                </a:solidFill>
                <a:latin typeface="Old Standard TT"/>
                <a:ea typeface="Old Standard TT"/>
                <a:cs typeface="Old Standard TT"/>
                <a:sym typeface="Old Standard TT"/>
                <a:hlinkClick r:id="rId5"/>
              </a:rPr>
              <a:t>https://diatribe.org/whats-your-number-one-piece-advice-people-diabetes</a:t>
            </a:r>
            <a:r>
              <a:rPr lang="en" sz="1000">
                <a:latin typeface="Old Standard TT"/>
                <a:ea typeface="Old Standard TT"/>
                <a:cs typeface="Old Standard TT"/>
                <a:sym typeface="Old Standard TT"/>
              </a:rPr>
              <a:t>. Copyright 2025 by the diaTribe Foundation.</a:t>
            </a:r>
            <a:endParaRPr sz="1000">
              <a:latin typeface="Old Standard TT"/>
              <a:ea typeface="Old Standard TT"/>
              <a:cs typeface="Old Standard TT"/>
              <a:sym typeface="Old Standard TT"/>
            </a:endParaRPr>
          </a:p>
        </p:txBody>
      </p:sp>
      <p:sp>
        <p:nvSpPr>
          <p:cNvPr id="472" name="Google Shape;472;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9"/>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END!</a:t>
            </a:r>
            <a:endParaRPr/>
          </a:p>
          <a:p>
            <a:pPr marL="0" lvl="0" indent="0" algn="l" rtl="0">
              <a:spcBef>
                <a:spcPts val="0"/>
              </a:spcBef>
              <a:spcAft>
                <a:spcPts val="0"/>
              </a:spcAft>
              <a:buNone/>
            </a:pPr>
            <a:r>
              <a:rPr lang="en"/>
              <a:t>(of Part 2)</a:t>
            </a:r>
            <a:endParaRPr/>
          </a:p>
        </p:txBody>
      </p:sp>
      <p:sp>
        <p:nvSpPr>
          <p:cNvPr id="478" name="Google Shape;478;p59"/>
          <p:cNvSpPr txBox="1">
            <a:spLocks noGrp="1"/>
          </p:cNvSpPr>
          <p:nvPr>
            <p:ph type="subTitle" idx="1"/>
          </p:nvPr>
        </p:nvSpPr>
        <p:spPr>
          <a:xfrm>
            <a:off x="512700" y="3840650"/>
            <a:ext cx="4116600" cy="8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Make sure you check out Part 3: Geometry &amp; Measurement!</a:t>
            </a:r>
            <a:endParaRPr sz="2200"/>
          </a:p>
        </p:txBody>
      </p:sp>
      <p:pic>
        <p:nvPicPr>
          <p:cNvPr id="479" name="Google Shape;479;p59"/>
          <p:cNvPicPr preferRelativeResize="0"/>
          <p:nvPr/>
        </p:nvPicPr>
        <p:blipFill>
          <a:blip r:embed="rId3">
            <a:alphaModFix/>
          </a:blip>
          <a:stretch>
            <a:fillRect/>
          </a:stretch>
        </p:blipFill>
        <p:spPr>
          <a:xfrm>
            <a:off x="4982025" y="474075"/>
            <a:ext cx="3591000" cy="3366575"/>
          </a:xfrm>
          <a:prstGeom prst="rect">
            <a:avLst/>
          </a:prstGeom>
          <a:noFill/>
          <a:ln w="9525" cap="flat" cmpd="sng">
            <a:solidFill>
              <a:srgbClr val="FFFFFF"/>
            </a:solidFill>
            <a:prstDash val="solid"/>
            <a:round/>
            <a:headEnd type="none" w="sm" len="sm"/>
            <a:tailEnd type="none" w="sm" len="sm"/>
          </a:ln>
        </p:spPr>
      </p:pic>
      <p:sp>
        <p:nvSpPr>
          <p:cNvPr id="480" name="Google Shape;480;p59"/>
          <p:cNvSpPr txBox="1"/>
          <p:nvPr/>
        </p:nvSpPr>
        <p:spPr>
          <a:xfrm>
            <a:off x="4982025" y="3840650"/>
            <a:ext cx="3591000" cy="669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rgbClr val="FFFFFF"/>
                </a:solidFill>
                <a:latin typeface="Old Standard TT"/>
                <a:ea typeface="Old Standard TT"/>
                <a:cs typeface="Old Standard TT"/>
                <a:sym typeface="Old Standard TT"/>
              </a:rPr>
              <a:t>Figure 22</a:t>
            </a:r>
            <a:r>
              <a:rPr lang="en" sz="1000">
                <a:solidFill>
                  <a:srgbClr val="FFFFFF"/>
                </a:solidFill>
                <a:latin typeface="Old Standard TT"/>
                <a:ea typeface="Old Standard TT"/>
                <a:cs typeface="Old Standard TT"/>
                <a:sym typeface="Old Standard TT"/>
              </a:rPr>
              <a:t>. Good Luck Captain America GIF. Retrieved from </a:t>
            </a:r>
            <a:r>
              <a:rPr lang="en" sz="1000" u="sng">
                <a:solidFill>
                  <a:srgbClr val="AF4345"/>
                </a:solidFill>
                <a:latin typeface="Old Standard TT"/>
                <a:ea typeface="Old Standard TT"/>
                <a:cs typeface="Old Standard TT"/>
                <a:sym typeface="Old Standard TT"/>
                <a:hlinkClick r:id="rId4">
                  <a:extLst>
                    <a:ext uri="{A12FA001-AC4F-418D-AE19-62706E023703}">
                      <ahyp:hlinkClr xmlns:ahyp="http://schemas.microsoft.com/office/drawing/2018/hyperlinkcolor" val="tx"/>
                    </a:ext>
                  </a:extLst>
                </a:hlinkClick>
              </a:rPr>
              <a:t>https://tenor.com/view/good-luck-captain-america-salute-gif-12849404</a:t>
            </a:r>
            <a:r>
              <a:rPr lang="en" sz="1000">
                <a:solidFill>
                  <a:srgbClr val="FFFFFF"/>
                </a:solidFill>
                <a:latin typeface="Old Standard TT"/>
                <a:ea typeface="Old Standard TT"/>
                <a:cs typeface="Old Standard TT"/>
                <a:sym typeface="Old Standard TT"/>
              </a:rPr>
              <a:t>.</a:t>
            </a:r>
            <a:endParaRPr sz="1000">
              <a:solidFill>
                <a:srgbClr val="FFFFFF"/>
              </a:solidFill>
              <a:latin typeface="Old Standard TT"/>
              <a:ea typeface="Old Standard TT"/>
              <a:cs typeface="Old Standard TT"/>
              <a:sym typeface="Old Standard TT"/>
            </a:endParaRPr>
          </a:p>
        </p:txBody>
      </p:sp>
      <p:sp>
        <p:nvSpPr>
          <p:cNvPr id="481" name="Google Shape;48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a:t>
            </a:r>
            <a:endParaRPr/>
          </a:p>
        </p:txBody>
      </p:sp>
      <p:sp>
        <p:nvSpPr>
          <p:cNvPr id="487" name="Google Shape;487;p6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a:t>Math with Mr. J. (2024, February 21). What Are Numerical and Algebraic Expressions? | Algebra | Math with Mr. J [Video]. YouTube. </a:t>
            </a:r>
            <a:r>
              <a:rPr lang="en" sz="1200" u="sng">
                <a:solidFill>
                  <a:schemeClr val="hlink"/>
                </a:solidFill>
                <a:hlinkClick r:id="rId3"/>
              </a:rPr>
              <a:t>https://www.youtube.com/watch?v=94CH4wB1iDc</a:t>
            </a:r>
            <a:endParaRPr sz="1200"/>
          </a:p>
          <a:p>
            <a:pPr marL="457200" lvl="0" indent="-304800" algn="l" rtl="0">
              <a:spcBef>
                <a:spcPts val="0"/>
              </a:spcBef>
              <a:spcAft>
                <a:spcPts val="0"/>
              </a:spcAft>
              <a:buSzPts val="1200"/>
              <a:buAutoNum type="arabicPeriod"/>
            </a:pPr>
            <a:r>
              <a:rPr lang="en" sz="1200"/>
              <a:t>MooMooMath and Science. (2021, September 17). Combining Like Terms Algebra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https://www.youtube.com/watch?v=55ReuTDfPKE</a:t>
            </a:r>
            <a:endParaRPr sz="1200"/>
          </a:p>
          <a:p>
            <a:pPr marL="457200" lvl="0" indent="-304800" algn="l" rtl="0">
              <a:spcBef>
                <a:spcPts val="0"/>
              </a:spcBef>
              <a:spcAft>
                <a:spcPts val="0"/>
              </a:spcAft>
              <a:buSzPts val="1200"/>
              <a:buAutoNum type="arabicPeriod"/>
            </a:pPr>
            <a:r>
              <a:rPr lang="en" sz="1200"/>
              <a:t>Simplifying expressions. (2025). K5 Learning.</a:t>
            </a:r>
            <a:r>
              <a:rPr lang="en" sz="1200">
                <a:solidFill>
                  <a:schemeClr val="accent5"/>
                </a:solidFill>
              </a:rPr>
              <a:t> </a:t>
            </a:r>
            <a:r>
              <a:rPr lang="en" sz="1200" u="sng">
                <a:solidFill>
                  <a:schemeClr val="hlink"/>
                </a:solidFill>
                <a:hlinkClick r:id="rId5"/>
              </a:rPr>
              <a:t>https://www.k5learning.com/worksheets/math/algebra/grade-5-simplifying-expressions-combining-like-terms-a.pdf</a:t>
            </a:r>
            <a:endParaRPr sz="1200"/>
          </a:p>
          <a:p>
            <a:pPr marL="457200" lvl="0" indent="-304800" algn="l" rtl="0">
              <a:spcBef>
                <a:spcPts val="0"/>
              </a:spcBef>
              <a:spcAft>
                <a:spcPts val="0"/>
              </a:spcAft>
              <a:buSzPts val="1200"/>
              <a:buAutoNum type="arabicPeriod"/>
            </a:pPr>
            <a:r>
              <a:rPr lang="en" sz="1200"/>
              <a:t>Math Antics. (2016, April 29). Algebra Basics: The Distributive Property - Math Antics [Video]. YouTube. </a:t>
            </a:r>
            <a:r>
              <a:rPr lang="en" sz="1200" u="sng">
                <a:solidFill>
                  <a:schemeClr val="hlink"/>
                </a:solidFill>
                <a:hlinkClick r:id="rId6"/>
              </a:rPr>
              <a:t>https://www.youtube.com/watch?v=v-6MShC82ow</a:t>
            </a:r>
            <a:endParaRPr sz="1200"/>
          </a:p>
          <a:p>
            <a:pPr marL="457200" lvl="0" indent="-304800" algn="l" rtl="0">
              <a:spcBef>
                <a:spcPts val="0"/>
              </a:spcBef>
              <a:spcAft>
                <a:spcPts val="0"/>
              </a:spcAft>
              <a:buSzPts val="1200"/>
              <a:buAutoNum type="arabicPeriod"/>
            </a:pPr>
            <a:r>
              <a:rPr lang="en" sz="1200"/>
              <a:t>Distributive Property (A). (2025). </a:t>
            </a:r>
            <a:r>
              <a:rPr lang="en" sz="1200" u="sng">
                <a:solidFill>
                  <a:schemeClr val="accent5"/>
                </a:solidFill>
                <a:hlinkClick r:id="rId7">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8"/>
              </a:rPr>
              <a:t>https://math-drills.com/algebra/algebra_distributive_2terms_no_exponents_001.1415574873.pdf</a:t>
            </a:r>
            <a:endParaRPr sz="1200"/>
          </a:p>
          <a:p>
            <a:pPr marL="457200" lvl="0" indent="-304800" algn="l" rtl="0">
              <a:spcBef>
                <a:spcPts val="0"/>
              </a:spcBef>
              <a:spcAft>
                <a:spcPts val="0"/>
              </a:spcAft>
              <a:buSzPts val="1200"/>
              <a:buAutoNum type="arabicPeriod"/>
            </a:pPr>
            <a:r>
              <a:rPr lang="en" sz="1200"/>
              <a:t>Math with Mr. J. (2023, February 21). Simplifying Algebraic Expressions | Distributive Property &amp; Combining Like Terms | Math with Mr. J [Video]. YouTube. </a:t>
            </a:r>
            <a:r>
              <a:rPr lang="en" sz="1200" u="sng">
                <a:solidFill>
                  <a:schemeClr val="hlink"/>
                </a:solidFill>
                <a:hlinkClick r:id="rId9"/>
              </a:rPr>
              <a:t>https://www.youtube.com/watch?v=1MmhAq-XVN0</a:t>
            </a:r>
            <a:endParaRPr sz="1200"/>
          </a:p>
          <a:p>
            <a:pPr marL="457200" lvl="0" indent="-304800" algn="l" rtl="0">
              <a:spcBef>
                <a:spcPts val="0"/>
              </a:spcBef>
              <a:spcAft>
                <a:spcPts val="0"/>
              </a:spcAft>
              <a:buSzPts val="1200"/>
              <a:buAutoNum type="arabicPeriod"/>
            </a:pPr>
            <a:r>
              <a:rPr lang="en" sz="1200"/>
              <a:t>Simplifying Expressions (A). (2025). </a:t>
            </a:r>
            <a:r>
              <a:rPr lang="en" sz="1200" u="sng">
                <a:solidFill>
                  <a:schemeClr val="accent5"/>
                </a:solidFill>
                <a:hlinkClick r:id="rId7">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10"/>
              </a:rPr>
              <a:t>https://math-drills.com/algebra/algebra_expressions_simplifying_as_2v_6t_001.1360936722.pdf</a:t>
            </a:r>
            <a:endParaRPr sz="1200"/>
          </a:p>
        </p:txBody>
      </p:sp>
      <p:sp>
        <p:nvSpPr>
          <p:cNvPr id="488" name="Google Shape;48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2</a:t>
            </a:r>
            <a:endParaRPr/>
          </a:p>
        </p:txBody>
      </p:sp>
      <p:sp>
        <p:nvSpPr>
          <p:cNvPr id="494" name="Google Shape;494;p6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8"/>
            </a:pPr>
            <a:r>
              <a:rPr lang="en" sz="1200"/>
              <a:t>Math with Mr. J. (2022, October 12). Intro to Evaluating Algebraic Expressions | How to Evaluate Algebraic Expressions | Math with Mr. J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https://www.youtube.com/watch?v=k-KiWkV81fQ</a:t>
            </a:r>
            <a:endParaRPr sz="1200"/>
          </a:p>
          <a:p>
            <a:pPr marL="457200" lvl="0" indent="-304800" algn="l" rtl="0">
              <a:spcBef>
                <a:spcPts val="0"/>
              </a:spcBef>
              <a:spcAft>
                <a:spcPts val="0"/>
              </a:spcAft>
              <a:buSzPts val="1200"/>
              <a:buAutoNum type="arabicPeriod" startAt="8"/>
            </a:pPr>
            <a:r>
              <a:rPr lang="en" sz="1200"/>
              <a:t>Evaluate Expressions. (2025). Super Teacher Worksheets. </a:t>
            </a:r>
            <a:r>
              <a:rPr lang="en" sz="1200" u="sng">
                <a:solidFill>
                  <a:schemeClr val="accent5"/>
                </a:solidFill>
                <a:hlinkClick r:id="rId4">
                  <a:extLst>
                    <a:ext uri="{A12FA001-AC4F-418D-AE19-62706E023703}">
                      <ahyp:hlinkClr xmlns:ahyp="http://schemas.microsoft.com/office/drawing/2018/hyperlinkcolor" val="tx"/>
                    </a:ext>
                  </a:extLst>
                </a:hlinkClick>
              </a:rPr>
              <a:t>https://www.superteacherworksheets.com/expressions-evaluate/evaluate-expressions-basic_EVBSC.pdf</a:t>
            </a:r>
            <a:endParaRPr sz="1200"/>
          </a:p>
          <a:p>
            <a:pPr marL="457200" lvl="0" indent="-304800" algn="l" rtl="0">
              <a:spcBef>
                <a:spcPts val="0"/>
              </a:spcBef>
              <a:spcAft>
                <a:spcPts val="0"/>
              </a:spcAft>
              <a:buSzPts val="1200"/>
              <a:buAutoNum type="arabicPeriod" startAt="8"/>
            </a:pPr>
            <a:r>
              <a:rPr lang="en" sz="1200"/>
              <a:t>MooMooMath and Science. (2021, September 26). Adding and Subtracting Expressions-Algebra-Math [Video]. YouTube. </a:t>
            </a:r>
            <a:r>
              <a:rPr lang="en" sz="1200" u="sng">
                <a:solidFill>
                  <a:schemeClr val="hlink"/>
                </a:solidFill>
                <a:hlinkClick r:id="rId5"/>
              </a:rPr>
              <a:t>https://www.youtube.com/watch?v=l69_GdggfCo</a:t>
            </a:r>
            <a:endParaRPr sz="1200"/>
          </a:p>
          <a:p>
            <a:pPr marL="457200" lvl="0" indent="-304800" algn="l" rtl="0">
              <a:spcBef>
                <a:spcPts val="0"/>
              </a:spcBef>
              <a:spcAft>
                <a:spcPts val="0"/>
              </a:spcAft>
              <a:buSzPts val="1200"/>
              <a:buAutoNum type="arabicPeriod" startAt="8"/>
            </a:pPr>
            <a:r>
              <a:rPr lang="en" sz="1200"/>
              <a:t>Adding and Subtracting Linear Expressions (A). (2025). </a:t>
            </a:r>
            <a:r>
              <a:rPr lang="en" sz="1200" u="sng">
                <a:solidFill>
                  <a:schemeClr val="accent5"/>
                </a:solidFill>
                <a:hlinkClick r:id="rId6">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7"/>
              </a:rPr>
              <a:t>https://math-drills.com/algebra/algebra_linear_addsub_nomultiplier_001.1425581322.pdf</a:t>
            </a:r>
            <a:endParaRPr sz="1200"/>
          </a:p>
          <a:p>
            <a:pPr marL="457200" lvl="0" indent="-304800" algn="l" rtl="0">
              <a:spcBef>
                <a:spcPts val="0"/>
              </a:spcBef>
              <a:spcAft>
                <a:spcPts val="0"/>
              </a:spcAft>
              <a:buSzPts val="1200"/>
              <a:buAutoNum type="arabicPeriod" startAt="8"/>
            </a:pPr>
            <a:r>
              <a:rPr lang="en" sz="1200"/>
              <a:t>Nerdstudy. (2017, February 11). How to Multiply Polynomials Properly - Nerdstudy [Video]. YouTube. </a:t>
            </a:r>
            <a:r>
              <a:rPr lang="en" sz="1200" u="sng">
                <a:solidFill>
                  <a:schemeClr val="hlink"/>
                </a:solidFill>
                <a:hlinkClick r:id="rId8"/>
              </a:rPr>
              <a:t>https://www.youtube.com/watch?v=oemqCExRIC0</a:t>
            </a:r>
            <a:endParaRPr sz="1200"/>
          </a:p>
          <a:p>
            <a:pPr marL="457200" lvl="0" indent="-304800" algn="l" rtl="0">
              <a:spcBef>
                <a:spcPts val="0"/>
              </a:spcBef>
              <a:spcAft>
                <a:spcPts val="0"/>
              </a:spcAft>
              <a:buSzPts val="1200"/>
              <a:buAutoNum type="arabicPeriod" startAt="8"/>
            </a:pPr>
            <a:r>
              <a:rPr lang="en" sz="1200"/>
              <a:t>Multiplying Monomials and Polynomials (A). (2025). </a:t>
            </a:r>
            <a:r>
              <a:rPr lang="en" sz="1200" u="sng">
                <a:solidFill>
                  <a:schemeClr val="hlink"/>
                </a:solidFill>
                <a:hlinkClick r:id="rId6"/>
              </a:rPr>
              <a:t>Math-Drills.com</a:t>
            </a:r>
            <a:r>
              <a:rPr lang="en" sz="1200"/>
              <a:t>. </a:t>
            </a:r>
            <a:r>
              <a:rPr lang="en" sz="1200" u="sng">
                <a:solidFill>
                  <a:schemeClr val="hlink"/>
                </a:solidFill>
                <a:hlinkClick r:id="rId9"/>
              </a:rPr>
              <a:t>https://math-drills.com/algebra/polynomials_multiplying_mixed_mixed_nothirdfactor_001.1675735222.pdf</a:t>
            </a:r>
            <a:endParaRPr sz="1200"/>
          </a:p>
          <a:p>
            <a:pPr marL="457200" lvl="0" indent="-304800" algn="l" rtl="0">
              <a:spcBef>
                <a:spcPts val="0"/>
              </a:spcBef>
              <a:spcAft>
                <a:spcPts val="0"/>
              </a:spcAft>
              <a:buSzPts val="1200"/>
              <a:buAutoNum type="arabicPeriod" startAt="8"/>
            </a:pPr>
            <a:r>
              <a:rPr lang="en" sz="1200"/>
              <a:t>Bro and Sis Math Club. (2015, September 23). Factoring Out a Monomial - Algebra I [Video]. YouTube. </a:t>
            </a:r>
            <a:r>
              <a:rPr lang="en" sz="1200" u="sng">
                <a:solidFill>
                  <a:schemeClr val="hlink"/>
                </a:solidFill>
                <a:hlinkClick r:id="rId10"/>
              </a:rPr>
              <a:t>https://www.youtube.com/watch?v=05QwPhUjanE</a:t>
            </a:r>
            <a:endParaRPr sz="1200"/>
          </a:p>
        </p:txBody>
      </p:sp>
      <p:sp>
        <p:nvSpPr>
          <p:cNvPr id="495" name="Google Shape;49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93" name="Google Shape;93;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know that was a ton of information, and I’m sorry. I just want you to feel as prepared as possible. Some of the videos I linked are pretty long; please don’t feel obligated to watch the whole thing if you don’t need to! I hope you find this workshop helpful.</a:t>
            </a:r>
            <a:endParaRPr/>
          </a:p>
          <a:p>
            <a:pPr marL="0" lvl="0" indent="0" algn="l" rtl="0">
              <a:spcBef>
                <a:spcPts val="1600"/>
              </a:spcBef>
              <a:spcAft>
                <a:spcPts val="0"/>
              </a:spcAft>
              <a:buClr>
                <a:schemeClr val="dk1"/>
              </a:buClr>
              <a:buSzPts val="1100"/>
              <a:buFont typeface="Arial"/>
              <a:buNone/>
            </a:pPr>
            <a:r>
              <a:rPr lang="en"/>
              <a:t>There is a lot of math to review in here. Remember to take breaks! (I remind you of that a few times throughout the slideshows.)</a:t>
            </a:r>
            <a:endParaRPr/>
          </a:p>
          <a:p>
            <a:pPr marL="0" lvl="0" indent="0" algn="ctr" rtl="0">
              <a:spcBef>
                <a:spcPts val="1600"/>
              </a:spcBef>
              <a:spcAft>
                <a:spcPts val="0"/>
              </a:spcAft>
              <a:buClr>
                <a:schemeClr val="dk1"/>
              </a:buClr>
              <a:buSzPts val="1100"/>
              <a:buFont typeface="Arial"/>
              <a:buNone/>
            </a:pPr>
            <a:r>
              <a:rPr lang="en">
                <a:latin typeface="Gloria Hallelujah"/>
                <a:ea typeface="Gloria Hallelujah"/>
                <a:cs typeface="Gloria Hallelujah"/>
                <a:sym typeface="Gloria Hallelujah"/>
              </a:rPr>
              <a:t>Now let’s get to the math!</a:t>
            </a:r>
            <a:endParaRPr>
              <a:latin typeface="Gloria Hallelujah"/>
              <a:ea typeface="Gloria Hallelujah"/>
              <a:cs typeface="Gloria Hallelujah"/>
              <a:sym typeface="Gloria Hallelujah"/>
            </a:endParaRPr>
          </a:p>
          <a:p>
            <a:pPr marL="457200" lvl="0" indent="-342900" algn="l" rtl="0">
              <a:spcBef>
                <a:spcPts val="1600"/>
              </a:spcBef>
              <a:spcAft>
                <a:spcPts val="0"/>
              </a:spcAft>
              <a:buSzPts val="1800"/>
              <a:buChar char="-"/>
            </a:pPr>
            <a:r>
              <a:rPr lang="en"/>
              <a:t>Jenna Carter, Professional Math Tutor</a:t>
            </a:r>
            <a:endParaRPr/>
          </a:p>
        </p:txBody>
      </p:sp>
      <p:sp>
        <p:nvSpPr>
          <p:cNvPr id="94" name="Google Shape;9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5" name="Google Shape;95;p17"/>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3</a:t>
            </a:r>
            <a:endParaRPr/>
          </a:p>
        </p:txBody>
      </p:sp>
      <p:sp>
        <p:nvSpPr>
          <p:cNvPr id="501" name="Google Shape;501;p6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15"/>
            </a:pPr>
            <a:r>
              <a:rPr lang="en" sz="1200"/>
              <a:t>Factoring out the GCF. (2025). </a:t>
            </a:r>
            <a:r>
              <a:rPr lang="en" sz="1200" u="sng">
                <a:solidFill>
                  <a:schemeClr val="hlink"/>
                </a:solidFill>
                <a:hlinkClick r:id="rId3"/>
              </a:rPr>
              <a:t>MathMonks.com</a:t>
            </a:r>
            <a:r>
              <a:rPr lang="en" sz="1200"/>
              <a:t>. </a:t>
            </a:r>
            <a:r>
              <a:rPr lang="en" sz="1200" u="sng">
                <a:solidFill>
                  <a:schemeClr val="hlink"/>
                </a:solidFill>
                <a:hlinkClick r:id="rId4"/>
              </a:rPr>
              <a:t>https://mathmonks.com/wp-content/uploads/2022/02/Factoring-Out-GCF-of-Polynomials-Worksheet.pdf</a:t>
            </a:r>
            <a:endParaRPr sz="1200"/>
          </a:p>
          <a:p>
            <a:pPr marL="457200" lvl="0" indent="-304800" algn="l" rtl="0">
              <a:spcBef>
                <a:spcPts val="0"/>
              </a:spcBef>
              <a:spcAft>
                <a:spcPts val="0"/>
              </a:spcAft>
              <a:buSzPts val="1200"/>
              <a:buAutoNum type="arabicPeriod" startAt="15"/>
            </a:pPr>
            <a:r>
              <a:rPr lang="en" sz="1200"/>
              <a:t>The Organic Chemistry Tutor. (2016, July 17). Factoring Trinomials the Easy Fast Way [Video]. YouTube. </a:t>
            </a:r>
            <a:r>
              <a:rPr lang="en" sz="1200" u="sng">
                <a:solidFill>
                  <a:schemeClr val="hlink"/>
                </a:solidFill>
                <a:hlinkClick r:id="rId5"/>
              </a:rPr>
              <a:t>https://www.youtube.com/watch?v=-4jANGlJRSY</a:t>
            </a:r>
            <a:endParaRPr sz="1200"/>
          </a:p>
          <a:p>
            <a:pPr marL="457200" lvl="0" indent="-304800" algn="l" rtl="0">
              <a:spcBef>
                <a:spcPts val="0"/>
              </a:spcBef>
              <a:spcAft>
                <a:spcPts val="0"/>
              </a:spcAft>
              <a:buSzPts val="1200"/>
              <a:buAutoNum type="arabicPeriod" startAt="15"/>
            </a:pPr>
            <a:r>
              <a:rPr lang="en" sz="1200"/>
              <a:t>The Organic Chemistry Tutor. (2021, February 8). How to Solve Linear Equations In Algebra [Video]. YouTube. </a:t>
            </a:r>
            <a:r>
              <a:rPr lang="en" sz="1200" u="sng">
                <a:solidFill>
                  <a:schemeClr val="hlink"/>
                </a:solidFill>
                <a:hlinkClick r:id="rId6"/>
              </a:rPr>
              <a:t>https://www.youtube.com/watch?v=7DPWeBszNSM</a:t>
            </a:r>
            <a:endParaRPr sz="1200"/>
          </a:p>
          <a:p>
            <a:pPr marL="457200" lvl="0" indent="-304800" algn="l" rtl="0">
              <a:spcBef>
                <a:spcPts val="0"/>
              </a:spcBef>
              <a:spcAft>
                <a:spcPts val="0"/>
              </a:spcAft>
              <a:buSzPts val="1200"/>
              <a:buAutoNum type="arabicPeriod" startAt="15"/>
            </a:pPr>
            <a:r>
              <a:rPr lang="en" sz="1200"/>
              <a:t>Math with Mr. J. (2024, February 28). An Intro to Solving Two-Step Equations | Math with Mr. J [Video]. YouTube. </a:t>
            </a:r>
            <a:r>
              <a:rPr lang="en" sz="1200" u="sng">
                <a:solidFill>
                  <a:schemeClr val="hlink"/>
                </a:solidFill>
                <a:hlinkClick r:id="rId7"/>
              </a:rPr>
              <a:t>https://www.youtube.com/watch?v=0ackz7dJSYY</a:t>
            </a:r>
            <a:endParaRPr sz="1200"/>
          </a:p>
          <a:p>
            <a:pPr marL="457200" lvl="0" indent="-304800" algn="l" rtl="0">
              <a:spcBef>
                <a:spcPts val="0"/>
              </a:spcBef>
              <a:spcAft>
                <a:spcPts val="0"/>
              </a:spcAft>
              <a:buSzPts val="1200"/>
              <a:buAutoNum type="arabicPeriod" startAt="15"/>
            </a:pPr>
            <a:r>
              <a:rPr lang="en" sz="1200"/>
              <a:t>Math with Mr. J. (2024, March 27). Solving Multi-Step Equations | Math with Mr. J [Video]. YouTube. </a:t>
            </a:r>
            <a:r>
              <a:rPr lang="en" sz="1200" u="sng">
                <a:solidFill>
                  <a:schemeClr val="accent5"/>
                </a:solidFill>
                <a:hlinkClick r:id="rId8">
                  <a:extLst>
                    <a:ext uri="{A12FA001-AC4F-418D-AE19-62706E023703}">
                      <ahyp:hlinkClr xmlns:ahyp="http://schemas.microsoft.com/office/drawing/2018/hyperlinkcolor" val="tx"/>
                    </a:ext>
                  </a:extLst>
                </a:hlinkClick>
              </a:rPr>
              <a:t>https://www.youtube.com/watch?v=XCWkBAUiBxM</a:t>
            </a:r>
            <a:endParaRPr sz="1200"/>
          </a:p>
          <a:p>
            <a:pPr marL="457200" lvl="0" indent="-304800" algn="l" rtl="0">
              <a:spcBef>
                <a:spcPts val="0"/>
              </a:spcBef>
              <a:spcAft>
                <a:spcPts val="0"/>
              </a:spcAft>
              <a:buSzPts val="1200"/>
              <a:buAutoNum type="arabicPeriod" startAt="15"/>
            </a:pPr>
            <a:r>
              <a:rPr lang="en" sz="1200"/>
              <a:t>Basic algebra. (2025). K5 Learning. </a:t>
            </a:r>
            <a:r>
              <a:rPr lang="en" sz="1200" u="sng">
                <a:solidFill>
                  <a:schemeClr val="accent5"/>
                </a:solidFill>
                <a:hlinkClick r:id="rId9">
                  <a:extLst>
                    <a:ext uri="{A12FA001-AC4F-418D-AE19-62706E023703}">
                      <ahyp:hlinkClr xmlns:ahyp="http://schemas.microsoft.com/office/drawing/2018/hyperlinkcolor" val="tx"/>
                    </a:ext>
                  </a:extLst>
                </a:hlinkClick>
              </a:rPr>
              <a:t>https://www.k5learning.com/worksheets/math/algebra/grade-5-basic-algebra-e.pdf</a:t>
            </a:r>
            <a:endParaRPr sz="1200"/>
          </a:p>
          <a:p>
            <a:pPr marL="457200" lvl="0" indent="-304800" algn="l" rtl="0">
              <a:spcBef>
                <a:spcPts val="0"/>
              </a:spcBef>
              <a:spcAft>
                <a:spcPts val="0"/>
              </a:spcAft>
              <a:buSzPts val="1200"/>
              <a:buAutoNum type="arabicPeriod" startAt="15"/>
            </a:pPr>
            <a:r>
              <a:rPr lang="en" sz="1200"/>
              <a:t>Two-Step Equations. (2025). Super Teacher Worksheets. </a:t>
            </a:r>
            <a:r>
              <a:rPr lang="en" sz="1200" u="sng">
                <a:solidFill>
                  <a:schemeClr val="accent5"/>
                </a:solidFill>
                <a:hlinkClick r:id="rId10">
                  <a:extLst>
                    <a:ext uri="{A12FA001-AC4F-418D-AE19-62706E023703}">
                      <ahyp:hlinkClr xmlns:ahyp="http://schemas.microsoft.com/office/drawing/2018/hyperlinkcolor" val="tx"/>
                    </a:ext>
                  </a:extLst>
                </a:hlinkClick>
              </a:rPr>
              <a:t>https://www.superteacherworksheets.com/equations/two-step-equations-basic_TSEQB.pdf</a:t>
            </a:r>
            <a:endParaRPr sz="1200"/>
          </a:p>
        </p:txBody>
      </p:sp>
      <p:sp>
        <p:nvSpPr>
          <p:cNvPr id="502" name="Google Shape;502;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4</a:t>
            </a:r>
            <a:endParaRPr/>
          </a:p>
        </p:txBody>
      </p:sp>
      <p:sp>
        <p:nvSpPr>
          <p:cNvPr id="508" name="Google Shape;508;p6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22"/>
            </a:pPr>
            <a:r>
              <a:rPr lang="en" sz="1200"/>
              <a:t>Solve Linear Equations. (2025). </a:t>
            </a:r>
            <a:r>
              <a:rPr lang="en" sz="1200" u="sng">
                <a:solidFill>
                  <a:schemeClr val="hlink"/>
                </a:solidFill>
                <a:hlinkClick r:id="rId3"/>
              </a:rPr>
              <a:t>OnlineMathLearning.com</a:t>
            </a:r>
            <a:r>
              <a:rPr lang="en" sz="1200"/>
              <a:t>. </a:t>
            </a:r>
            <a:r>
              <a:rPr lang="en" sz="1200" u="sng">
                <a:solidFill>
                  <a:schemeClr val="hlink"/>
                </a:solidFill>
                <a:hlinkClick r:id="rId4"/>
              </a:rPr>
              <a:t>https://www.interactive.onlinemathlearning.com/share/worksheets/linear-equation-worksheet3.pdf</a:t>
            </a:r>
            <a:endParaRPr sz="1200"/>
          </a:p>
          <a:p>
            <a:pPr marL="457200" lvl="0" indent="-304800" algn="l" rtl="0">
              <a:spcBef>
                <a:spcPts val="0"/>
              </a:spcBef>
              <a:spcAft>
                <a:spcPts val="0"/>
              </a:spcAft>
              <a:buSzPts val="1200"/>
              <a:buAutoNum type="arabicPeriod" startAt="22"/>
            </a:pPr>
            <a:r>
              <a:rPr lang="en" sz="1200"/>
              <a:t>Khan Academy. (2015, April 21). Introduction to slope | Algebra I | Khan Academy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https://www.youtube.com/watch?v=MeU-KzdCBps</a:t>
            </a:r>
            <a:endParaRPr sz="1200"/>
          </a:p>
          <a:p>
            <a:pPr marL="457200" lvl="0" indent="-304800" algn="l" rtl="0">
              <a:spcBef>
                <a:spcPts val="0"/>
              </a:spcBef>
              <a:spcAft>
                <a:spcPts val="0"/>
              </a:spcAft>
              <a:buSzPts val="1200"/>
              <a:buAutoNum type="arabicPeriod" startAt="22"/>
            </a:pPr>
            <a:r>
              <a:rPr lang="en" sz="1200"/>
              <a:t>MooMooMath and Science. (2021, February 9). Slope from a Graph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https://www.youtube.com/watch?v=QaU2opVKZ8U</a:t>
            </a:r>
            <a:endParaRPr sz="1200"/>
          </a:p>
          <a:p>
            <a:pPr marL="457200" lvl="0" indent="-304800" algn="l" rtl="0">
              <a:spcBef>
                <a:spcPts val="0"/>
              </a:spcBef>
              <a:spcAft>
                <a:spcPts val="0"/>
              </a:spcAft>
              <a:buSzPts val="1200"/>
              <a:buAutoNum type="arabicPeriod" startAt="22"/>
            </a:pPr>
            <a:r>
              <a:rPr lang="en" sz="1200"/>
              <a:t>Linear Equation Graphs (A). (2025). </a:t>
            </a:r>
            <a:r>
              <a:rPr lang="en" sz="1200" u="sng">
                <a:solidFill>
                  <a:schemeClr val="hlink"/>
                </a:solidFill>
                <a:hlinkClick r:id="rId7"/>
              </a:rPr>
              <a:t>Math-Drills.com</a:t>
            </a:r>
            <a:r>
              <a:rPr lang="en" sz="1200"/>
              <a:t>. </a:t>
            </a:r>
            <a:r>
              <a:rPr lang="en" sz="1200" u="sng">
                <a:solidFill>
                  <a:schemeClr val="accent5"/>
                </a:solidFill>
                <a:hlinkClick r:id="rId8">
                  <a:extLst>
                    <a:ext uri="{A12FA001-AC4F-418D-AE19-62706E023703}">
                      <ahyp:hlinkClr xmlns:ahyp="http://schemas.microsoft.com/office/drawing/2018/hyperlinkcolor" val="tx"/>
                    </a:ext>
                  </a:extLst>
                </a:hlinkClick>
              </a:rPr>
              <a:t>https://math-drills.com/algebra/algebra_find_slope_y-intercept_from_graph_001.1675735220.pdf</a:t>
            </a:r>
            <a:endParaRPr sz="1200"/>
          </a:p>
          <a:p>
            <a:pPr marL="457200" lvl="0" indent="-304800" algn="l" rtl="0">
              <a:spcBef>
                <a:spcPts val="0"/>
              </a:spcBef>
              <a:spcAft>
                <a:spcPts val="0"/>
              </a:spcAft>
              <a:buSzPts val="1200"/>
              <a:buAutoNum type="arabicPeriod" startAt="22"/>
            </a:pPr>
            <a:r>
              <a:rPr lang="en" sz="1200"/>
              <a:t>The Organic Chemistry Tutor. (2017, April 6). Finding the Slope Given 2 Points - Tons of Examples!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https://www.youtube.com/watch?v=Id_UqMLAXzY</a:t>
            </a:r>
            <a:endParaRPr sz="1200"/>
          </a:p>
          <a:p>
            <a:pPr marL="457200" lvl="0" indent="-304800" algn="l" rtl="0">
              <a:spcBef>
                <a:spcPts val="0"/>
              </a:spcBef>
              <a:spcAft>
                <a:spcPts val="0"/>
              </a:spcAft>
              <a:buSzPts val="1200"/>
              <a:buAutoNum type="arabicPeriod" startAt="22"/>
            </a:pPr>
            <a:r>
              <a:rPr lang="en" sz="1200"/>
              <a:t>Slope Formula Worksheets. (2025). </a:t>
            </a:r>
            <a:r>
              <a:rPr lang="en" sz="1200" u="sng">
                <a:solidFill>
                  <a:schemeClr val="accent5"/>
                </a:solidFill>
                <a:hlinkClick r:id="rId3">
                  <a:extLst>
                    <a:ext uri="{A12FA001-AC4F-418D-AE19-62706E023703}">
                      <ahyp:hlinkClr xmlns:ahyp="http://schemas.microsoft.com/office/drawing/2018/hyperlinkcolor" val="tx"/>
                    </a:ext>
                  </a:extLst>
                </a:hlinkClick>
              </a:rPr>
              <a:t>OnlineMathLearning.com</a:t>
            </a:r>
            <a:r>
              <a:rPr lang="en" sz="1200"/>
              <a:t>. </a:t>
            </a:r>
            <a:r>
              <a:rPr lang="en" sz="1200" u="sng">
                <a:solidFill>
                  <a:schemeClr val="accent5"/>
                </a:solidFill>
                <a:hlinkClick r:id="rId10">
                  <a:extLst>
                    <a:ext uri="{A12FA001-AC4F-418D-AE19-62706E023703}">
                      <ahyp:hlinkClr xmlns:ahyp="http://schemas.microsoft.com/office/drawing/2018/hyperlinkcolor" val="tx"/>
                    </a:ext>
                  </a:extLst>
                </a:hlinkClick>
              </a:rPr>
              <a:t>https://www.interactive.onlinemathlearning.com/share/worksheets/slope-formula-worksheet.pdf</a:t>
            </a:r>
            <a:endParaRPr sz="1200"/>
          </a:p>
          <a:p>
            <a:pPr marL="457200" lvl="0" indent="-304800" algn="l" rtl="0">
              <a:spcBef>
                <a:spcPts val="0"/>
              </a:spcBef>
              <a:spcAft>
                <a:spcPts val="0"/>
              </a:spcAft>
              <a:buSzPts val="1200"/>
              <a:buAutoNum type="arabicPeriod" startAt="22"/>
            </a:pPr>
            <a:r>
              <a:rPr lang="en" sz="1200"/>
              <a:t>“Intro to slope-intercept form” (video). </a:t>
            </a:r>
            <a:r>
              <a:rPr lang="en" sz="1200" i="1"/>
              <a:t>Khan Academy</a:t>
            </a:r>
            <a:r>
              <a:rPr lang="en" sz="1200"/>
              <a:t>. Accessed July 7, 2025.</a:t>
            </a:r>
            <a:r>
              <a:rPr lang="en" sz="1200">
                <a:solidFill>
                  <a:schemeClr val="accent5"/>
                </a:solidFill>
              </a:rPr>
              <a:t> </a:t>
            </a:r>
            <a:r>
              <a:rPr lang="en" sz="1200" u="sng">
                <a:solidFill>
                  <a:schemeClr val="accent5"/>
                </a:solidFill>
                <a:hlinkClick r:id="rId11">
                  <a:extLst>
                    <a:ext uri="{A12FA001-AC4F-418D-AE19-62706E023703}">
                      <ahyp:hlinkClr xmlns:ahyp="http://schemas.microsoft.com/office/drawing/2018/hyperlinkcolor" val="tx"/>
                    </a:ext>
                  </a:extLst>
                </a:hlinkClick>
              </a:rPr>
              <a:t>https://www.khanacademy.org/math/cc-eighth-grade-math/cc-8th-linear-equations-functions/intro-slope-intercept-form/v/slope-intercept-form</a:t>
            </a:r>
            <a:endParaRPr sz="1200"/>
          </a:p>
        </p:txBody>
      </p:sp>
      <p:sp>
        <p:nvSpPr>
          <p:cNvPr id="509" name="Google Shape;509;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5</a:t>
            </a:r>
            <a:endParaRPr/>
          </a:p>
        </p:txBody>
      </p:sp>
      <p:sp>
        <p:nvSpPr>
          <p:cNvPr id="515" name="Google Shape;515;p6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29"/>
            </a:pPr>
            <a:r>
              <a:rPr lang="en" sz="1200"/>
              <a:t>GoTutorMath. (2024, October 13). Graphing Linear Equations using Slope and Y-intercept [Video]. YouTube. </a:t>
            </a:r>
            <a:r>
              <a:rPr lang="en" sz="1200" u="sng">
                <a:solidFill>
                  <a:schemeClr val="hlink"/>
                </a:solidFill>
                <a:hlinkClick r:id="rId3"/>
              </a:rPr>
              <a:t>https://www.youtube.com/watch?v=TGGSvM20gHo</a:t>
            </a:r>
            <a:endParaRPr sz="1200"/>
          </a:p>
          <a:p>
            <a:pPr marL="457200" lvl="0" indent="-304800" algn="l" rtl="0">
              <a:spcBef>
                <a:spcPts val="0"/>
              </a:spcBef>
              <a:spcAft>
                <a:spcPts val="0"/>
              </a:spcAft>
              <a:buSzPts val="1200"/>
              <a:buAutoNum type="arabicPeriod" startAt="29"/>
            </a:pPr>
            <a:r>
              <a:rPr lang="en" sz="1200"/>
              <a:t>Graphing Linear Equations (A). (2025). </a:t>
            </a:r>
            <a:r>
              <a:rPr lang="en" sz="1200" u="sng">
                <a:solidFill>
                  <a:schemeClr val="accent5"/>
                </a:solidFill>
                <a:hlinkClick r:id="rId4">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5">
                  <a:extLst>
                    <a:ext uri="{A12FA001-AC4F-418D-AE19-62706E023703}">
                      <ahyp:hlinkClr xmlns:ahyp="http://schemas.microsoft.com/office/drawing/2018/hyperlinkcolor" val="tx"/>
                    </a:ext>
                  </a:extLst>
                </a:hlinkClick>
              </a:rPr>
              <a:t>https://math-drills.com/algebra/algebra_graph_linear_slope_intercept_001.1675735220.pdf</a:t>
            </a:r>
            <a:endParaRPr sz="1200"/>
          </a:p>
          <a:p>
            <a:pPr marL="457200" lvl="0" indent="-304800" algn="l" rtl="0">
              <a:spcBef>
                <a:spcPts val="0"/>
              </a:spcBef>
              <a:spcAft>
                <a:spcPts val="0"/>
              </a:spcAft>
              <a:buSzPts val="1200"/>
              <a:buAutoNum type="arabicPeriod" startAt="29"/>
            </a:pPr>
            <a:r>
              <a:rPr lang="en" sz="1200"/>
              <a:t>The Organic Chemistry Tutor. (2017, October 8). How To Solve Linear Inequalities, Basic Introduction, Algebra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https://www.youtube.com/watch?v=DrZJKdXlZ3I</a:t>
            </a:r>
            <a:endParaRPr sz="1200"/>
          </a:p>
          <a:p>
            <a:pPr marL="457200" lvl="0" indent="-304800" algn="l" rtl="0">
              <a:spcBef>
                <a:spcPts val="0"/>
              </a:spcBef>
              <a:spcAft>
                <a:spcPts val="0"/>
              </a:spcAft>
              <a:buSzPts val="1200"/>
              <a:buAutoNum type="arabicPeriod" startAt="29"/>
            </a:pPr>
            <a:r>
              <a:rPr lang="en" sz="1200"/>
              <a:t>Solving Linear Inequalities (A). (2025). </a:t>
            </a:r>
            <a:r>
              <a:rPr lang="en" sz="1200" u="sng">
                <a:solidFill>
                  <a:schemeClr val="accent5"/>
                </a:solidFill>
                <a:hlinkClick r:id="rId7">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8">
                  <a:extLst>
                    <a:ext uri="{A12FA001-AC4F-418D-AE19-62706E023703}">
                      <ahyp:hlinkClr xmlns:ahyp="http://schemas.microsoft.com/office/drawing/2018/hyperlinkcolor" val="tx"/>
                    </a:ext>
                  </a:extLst>
                </a:hlinkClick>
              </a:rPr>
              <a:t>https://math-drills.com/algebra/linear_inequality_div2_mult2_add1_side3_ndswitch2_varswitch3_001.1435603648.pdf</a:t>
            </a:r>
            <a:endParaRPr sz="1200"/>
          </a:p>
          <a:p>
            <a:pPr marL="457200" lvl="0" indent="-304800" algn="l" rtl="0">
              <a:spcBef>
                <a:spcPts val="0"/>
              </a:spcBef>
              <a:spcAft>
                <a:spcPts val="0"/>
              </a:spcAft>
              <a:buSzPts val="1200"/>
              <a:buAutoNum type="arabicPeriod" startAt="29"/>
            </a:pPr>
            <a:r>
              <a:rPr lang="en" sz="1200"/>
              <a:t>Math with Mr. J. (2021, February 9). Graphing Inequalities on Number Lines | Math with Mr. J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https://www.youtube.com/watch?v=n02r9ZKAi0I</a:t>
            </a:r>
            <a:endParaRPr sz="1200"/>
          </a:p>
          <a:p>
            <a:pPr marL="457200" lvl="0" indent="-304800" algn="l" rtl="0">
              <a:spcBef>
                <a:spcPts val="0"/>
              </a:spcBef>
              <a:spcAft>
                <a:spcPts val="0"/>
              </a:spcAft>
              <a:buSzPts val="1200"/>
              <a:buAutoNum type="arabicPeriod" startAt="29"/>
            </a:pPr>
            <a:r>
              <a:rPr lang="en" sz="1200"/>
              <a:t>Inequalities on a Number Line 1. (2025). Math Salamanders Limited. </a:t>
            </a:r>
            <a:r>
              <a:rPr lang="en" sz="1200" u="sng">
                <a:solidFill>
                  <a:schemeClr val="accent5"/>
                </a:solidFill>
                <a:hlinkClick r:id="rId10">
                  <a:extLst>
                    <a:ext uri="{A12FA001-AC4F-418D-AE19-62706E023703}">
                      <ahyp:hlinkClr xmlns:ahyp="http://schemas.microsoft.com/office/drawing/2018/hyperlinkcolor" val="tx"/>
                    </a:ext>
                  </a:extLst>
                </a:hlinkClick>
              </a:rPr>
              <a:t>https://math-salamanders.s3.us-west-1.amazonaws.com/Inequalities/Inequalities-on-a-Number-Line/inequalities-on-a-number-line-1.pdf</a:t>
            </a:r>
            <a:endParaRPr sz="1200"/>
          </a:p>
        </p:txBody>
      </p:sp>
      <p:sp>
        <p:nvSpPr>
          <p:cNvPr id="516" name="Google Shape;516;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I’m sure many of you feel</a:t>
            </a:r>
            <a:endParaRPr/>
          </a:p>
        </p:txBody>
      </p:sp>
      <p:sp>
        <p:nvSpPr>
          <p:cNvPr id="101" name="Google Shape;101;p18"/>
          <p:cNvSpPr txBox="1"/>
          <p:nvPr/>
        </p:nvSpPr>
        <p:spPr>
          <a:xfrm>
            <a:off x="305575" y="3793825"/>
            <a:ext cx="46617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000">
                <a:solidFill>
                  <a:schemeClr val="dk1"/>
                </a:solidFill>
                <a:latin typeface="Old Standard TT"/>
                <a:ea typeface="Old Standard TT"/>
                <a:cs typeface="Old Standard TT"/>
                <a:sym typeface="Old Standard TT"/>
              </a:rPr>
              <a:t>[jason701802]. (2010, Aug 19). </a:t>
            </a:r>
            <a:r>
              <a:rPr lang="en" sz="1000" i="1">
                <a:solidFill>
                  <a:schemeClr val="dk1"/>
                </a:solidFill>
                <a:latin typeface="Old Standard TT"/>
                <a:ea typeface="Old Standard TT"/>
                <a:cs typeface="Old Standard TT"/>
                <a:sym typeface="Old Standard TT"/>
              </a:rPr>
              <a:t>I'm afraid we need to use...MATH</a:t>
            </a:r>
            <a:r>
              <a:rPr lang="en" sz="1000">
                <a:solidFill>
                  <a:schemeClr val="dk1"/>
                </a:solidFill>
                <a:latin typeface="Old Standard TT"/>
                <a:ea typeface="Old Standard TT"/>
                <a:cs typeface="Old Standard TT"/>
                <a:sym typeface="Old Standard TT"/>
              </a:rPr>
              <a:t> [Video]. YouTube. </a:t>
            </a:r>
            <a:r>
              <a:rPr lang="en" sz="10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https://www.youtube.com/watch?v=gENVB6tjq_M</a:t>
            </a:r>
            <a:endParaRPr sz="1000">
              <a:latin typeface="Old Standard TT"/>
              <a:ea typeface="Old Standard TT"/>
              <a:cs typeface="Old Standard TT"/>
              <a:sym typeface="Old Standard TT"/>
            </a:endParaRPr>
          </a:p>
        </p:txBody>
      </p:sp>
      <p:pic>
        <p:nvPicPr>
          <p:cNvPr id="102" name="Google Shape;102;p18" descr="dun dun duuun&#10;EDIT: This is from TV season 6 episode﻿ 10 (a.k.a DVD season 5 episode 10), and yes, it is Professor Farnsworth's voice. Watch the episode to understand why." title="I'm afraid we need to use...MATH">
            <a:hlinkClick r:id="rId4"/>
          </p:cNvPr>
          <p:cNvPicPr preferRelativeResize="0"/>
          <p:nvPr/>
        </p:nvPicPr>
        <p:blipFill>
          <a:blip r:embed="rId5">
            <a:alphaModFix/>
          </a:blip>
          <a:stretch>
            <a:fillRect/>
          </a:stretch>
        </p:blipFill>
        <p:spPr>
          <a:xfrm>
            <a:off x="305550" y="1171600"/>
            <a:ext cx="4661750" cy="2622225"/>
          </a:xfrm>
          <a:prstGeom prst="rect">
            <a:avLst/>
          </a:prstGeom>
          <a:noFill/>
          <a:ln>
            <a:noFill/>
          </a:ln>
        </p:spPr>
      </p:pic>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4" name="Google Shape;104;p18"/>
          <p:cNvSpPr txBox="1"/>
          <p:nvPr/>
        </p:nvSpPr>
        <p:spPr>
          <a:xfrm>
            <a:off x="5507825" y="1171600"/>
            <a:ext cx="3324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But please remember: your mindset can have a HUGE effect on your performance.</a:t>
            </a: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Think positively!</a:t>
            </a: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For example, instead of thinking, “This is too hard!” think, “With more practice, I will improve!”</a:t>
            </a:r>
            <a:endParaRPr sz="1800">
              <a:solidFill>
                <a:srgbClr val="000000"/>
              </a:solidFill>
              <a:latin typeface="Old Standard TT"/>
              <a:ea typeface="Old Standard TT"/>
              <a:cs typeface="Old Standard TT"/>
              <a:sym typeface="Old Standard TT"/>
            </a:endParaRPr>
          </a:p>
        </p:txBody>
      </p:sp>
      <p:sp>
        <p:nvSpPr>
          <p:cNvPr id="105" name="Google Shape;105;p18"/>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t>Table of Contents</a:t>
            </a:r>
            <a:endParaRPr/>
          </a:p>
          <a:p>
            <a:pPr marL="457200" lvl="0" indent="-342900" algn="l" rtl="0">
              <a:spcBef>
                <a:spcPts val="0"/>
              </a:spcBef>
              <a:spcAft>
                <a:spcPts val="0"/>
              </a:spcAft>
              <a:buClr>
                <a:srgbClr val="FFFFFF"/>
              </a:buClr>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Algebraic Expressions</a:t>
            </a:r>
            <a:endParaRPr>
              <a:solidFill>
                <a:schemeClr val="accent6"/>
              </a:solidFill>
            </a:endParaRPr>
          </a:p>
          <a:p>
            <a:pPr marL="457200" lvl="0" indent="-342900" algn="l" rtl="0">
              <a:spcBef>
                <a:spcPts val="0"/>
              </a:spcBef>
              <a:spcAft>
                <a:spcPts val="0"/>
              </a:spcAft>
              <a:buClr>
                <a:srgbClr val="FFFFFF"/>
              </a:buClr>
              <a:buSzPts val="1800"/>
              <a:buChar char="●"/>
            </a:pPr>
            <a:r>
              <a:rPr lang="en" u="sng">
                <a:solidFill>
                  <a:schemeClr val="accent6"/>
                </a:solidFill>
                <a:hlinkClick r:id="rId4" action="ppaction://hlinksldjump">
                  <a:extLst>
                    <a:ext uri="{A12FA001-AC4F-418D-AE19-62706E023703}">
                      <ahyp:hlinkClr xmlns:ahyp="http://schemas.microsoft.com/office/drawing/2018/hyperlinkcolor" val="tx"/>
                    </a:ext>
                  </a:extLst>
                </a:hlinkClick>
              </a:rPr>
              <a:t>Operations with Expressions</a:t>
            </a:r>
            <a:endParaRPr>
              <a:solidFill>
                <a:schemeClr val="accent6"/>
              </a:solidFill>
            </a:endParaRPr>
          </a:p>
          <a:p>
            <a:pPr marL="457200" lvl="0" indent="-342900" algn="l" rtl="0">
              <a:spcBef>
                <a:spcPts val="0"/>
              </a:spcBef>
              <a:spcAft>
                <a:spcPts val="0"/>
              </a:spcAft>
              <a:buClr>
                <a:srgbClr val="FFFFFF"/>
              </a:buClr>
              <a:buSzPts val="1800"/>
              <a:buChar char="●"/>
            </a:pPr>
            <a:r>
              <a:rPr lang="en" u="sng">
                <a:solidFill>
                  <a:schemeClr val="accent6"/>
                </a:solidFill>
                <a:hlinkClick r:id="rId5" action="ppaction://hlinksldjump">
                  <a:extLst>
                    <a:ext uri="{A12FA001-AC4F-418D-AE19-62706E023703}">
                      <ahyp:hlinkClr xmlns:ahyp="http://schemas.microsoft.com/office/drawing/2018/hyperlinkcolor" val="tx"/>
                    </a:ext>
                  </a:extLst>
                </a:hlinkClick>
              </a:rPr>
              <a:t>Linear Equations</a:t>
            </a:r>
            <a:endParaRPr>
              <a:solidFill>
                <a:schemeClr val="accent6"/>
              </a:solidFill>
            </a:endParaRPr>
          </a:p>
          <a:p>
            <a:pPr marL="457200" lvl="0" indent="-342900" algn="l" rtl="0">
              <a:spcBef>
                <a:spcPts val="0"/>
              </a:spcBef>
              <a:spcAft>
                <a:spcPts val="0"/>
              </a:spcAft>
              <a:buClr>
                <a:srgbClr val="FFFFFF"/>
              </a:buClr>
              <a:buSzPts val="1800"/>
              <a:buChar char="●"/>
            </a:pPr>
            <a:r>
              <a:rPr lang="en" u="sng">
                <a:solidFill>
                  <a:schemeClr val="accent6"/>
                </a:solidFill>
                <a:hlinkClick r:id="rId6" action="ppaction://hlinksldjump">
                  <a:extLst>
                    <a:ext uri="{A12FA001-AC4F-418D-AE19-62706E023703}">
                      <ahyp:hlinkClr xmlns:ahyp="http://schemas.microsoft.com/office/drawing/2018/hyperlinkcolor" val="tx"/>
                    </a:ext>
                  </a:extLst>
                </a:hlinkClick>
              </a:rPr>
              <a:t>Inequalities</a:t>
            </a:r>
            <a:endParaRPr>
              <a:solidFill>
                <a:schemeClr val="accent6"/>
              </a:solidFill>
            </a:endParaRPr>
          </a:p>
          <a:p>
            <a:pPr marL="457200" lvl="0" indent="-342900" algn="l" rtl="0">
              <a:spcBef>
                <a:spcPts val="0"/>
              </a:spcBef>
              <a:spcAft>
                <a:spcPts val="0"/>
              </a:spcAft>
              <a:buClr>
                <a:srgbClr val="FFFFFF"/>
              </a:buClr>
              <a:buSzPts val="1800"/>
              <a:buChar char="●"/>
            </a:pPr>
            <a:r>
              <a:rPr lang="en" u="sng">
                <a:solidFill>
                  <a:schemeClr val="accent6"/>
                </a:solidFill>
                <a:hlinkClick r:id="rId7" action="ppaction://hlinksldjump">
                  <a:extLst>
                    <a:ext uri="{A12FA001-AC4F-418D-AE19-62706E023703}">
                      <ahyp:hlinkClr xmlns:ahyp="http://schemas.microsoft.com/office/drawing/2018/hyperlinkcolor" val="tx"/>
                    </a:ext>
                  </a:extLst>
                </a:hlinkClick>
              </a:rPr>
              <a:t>Problem Solving Strategies</a:t>
            </a:r>
            <a:endParaRPr>
              <a:solidFill>
                <a:schemeClr val="accent6"/>
              </a:solidFill>
            </a:endParaRPr>
          </a:p>
        </p:txBody>
      </p:sp>
      <p:sp>
        <p:nvSpPr>
          <p:cNvPr id="111" name="Google Shape;111;p19"/>
          <p:cNvSpPr txBox="1">
            <a:spLocks noGrp="1"/>
          </p:cNvSpPr>
          <p:nvPr>
            <p:ph type="title"/>
          </p:nvPr>
        </p:nvSpPr>
        <p:spPr>
          <a:xfrm>
            <a:off x="265500" y="72420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Algebra</a:t>
            </a:r>
            <a:endParaRPr/>
          </a:p>
        </p:txBody>
      </p:sp>
      <p:sp>
        <p:nvSpPr>
          <p:cNvPr id="112" name="Google Shape;112;p19"/>
          <p:cNvSpPr txBox="1">
            <a:spLocks noGrp="1"/>
          </p:cNvSpPr>
          <p:nvPr>
            <p:ph type="subTitle" idx="1"/>
          </p:nvPr>
        </p:nvSpPr>
        <p:spPr>
          <a:xfrm>
            <a:off x="265500" y="2126075"/>
            <a:ext cx="4045200" cy="2537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t>In this part of the workshop, we will review equations and expressions with variables. (This is a short slideshow compared to the other parts.)</a:t>
            </a:r>
            <a:endParaRPr sz="1700"/>
          </a:p>
          <a:p>
            <a:pPr marL="0" lvl="0" indent="0" algn="ctr" rtl="0">
              <a:lnSpc>
                <a:spcPct val="115000"/>
              </a:lnSpc>
              <a:spcBef>
                <a:spcPts val="1000"/>
              </a:spcBef>
              <a:spcAft>
                <a:spcPts val="0"/>
              </a:spcAft>
              <a:buClr>
                <a:schemeClr val="dk1"/>
              </a:buClr>
              <a:buSzPts val="1100"/>
              <a:buFont typeface="Arial"/>
              <a:buNone/>
            </a:pPr>
            <a:r>
              <a:rPr lang="en" sz="1700"/>
              <a:t>Any text in this slideshow in the pink color shown in the box to the right are links to other slides in this presentation.</a:t>
            </a:r>
            <a:endParaRPr sz="1700"/>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Expression</a:t>
            </a:r>
            <a:r>
              <a:rPr lang="en"/>
              <a:t>: a mathematical statement without an equal sign</a:t>
            </a:r>
            <a:endParaRPr/>
          </a:p>
        </p:txBody>
      </p:sp>
      <p:sp>
        <p:nvSpPr>
          <p:cNvPr id="119" name="Google Shape;11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20" name="Google Shape;120;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Algebraic Expressions</a:t>
            </a:r>
            <a:r>
              <a:rPr lang="en" baseline="30000"/>
              <a:t>1</a:t>
            </a:r>
            <a:endParaRPr baseline="30000"/>
          </a:p>
        </p:txBody>
      </p:sp>
      <p:sp>
        <p:nvSpPr>
          <p:cNvPr id="121" name="Google Shape;121;p20"/>
          <p:cNvSpPr/>
          <p:nvPr/>
        </p:nvSpPr>
        <p:spPr>
          <a:xfrm>
            <a:off x="4232675" y="247475"/>
            <a:ext cx="4599900" cy="1008300"/>
          </a:xfrm>
          <a:prstGeom prst="leftArrow">
            <a:avLst>
              <a:gd name="adj1" fmla="val 50000"/>
              <a:gd name="adj2" fmla="val 50000"/>
            </a:avLst>
          </a:prstGeom>
          <a:solidFill>
            <a:srgbClr val="F58F8F"/>
          </a:solidFill>
          <a:ln w="9525" cap="flat" cmpd="sng">
            <a:solidFill>
              <a:srgbClr val="AF43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22" name="Google Shape;122;p20"/>
          <p:cNvSpPr txBox="1"/>
          <p:nvPr/>
        </p:nvSpPr>
        <p:spPr>
          <a:xfrm>
            <a:off x="4364075" y="445025"/>
            <a:ext cx="4468500" cy="61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a:solidFill>
                  <a:srgbClr val="000000"/>
                </a:solidFill>
                <a:latin typeface="Gloria Hallelujah"/>
                <a:ea typeface="Gloria Hallelujah"/>
                <a:cs typeface="Gloria Hallelujah"/>
                <a:sym typeface="Gloria Hallelujah"/>
              </a:rPr>
              <a:t>Any text in that reddish color will take you to videos, sites, or PDFs that will help you as you review!</a:t>
            </a:r>
            <a:endParaRPr sz="1200">
              <a:solidFill>
                <a:srgbClr val="000000"/>
              </a:solidFill>
              <a:latin typeface="Gloria Hallelujah"/>
              <a:ea typeface="Gloria Hallelujah"/>
              <a:cs typeface="Gloria Hallelujah"/>
              <a:sym typeface="Gloria Hallelujah"/>
            </a:endParaRPr>
          </a:p>
        </p:txBody>
      </p:sp>
      <p:sp>
        <p:nvSpPr>
          <p:cNvPr id="123" name="Google Shape;123;p20"/>
          <p:cNvSpPr txBox="1"/>
          <p:nvPr/>
        </p:nvSpPr>
        <p:spPr>
          <a:xfrm>
            <a:off x="5212500" y="3476825"/>
            <a:ext cx="3619800" cy="695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a:t>
            </a:r>
            <a:r>
              <a:rPr lang="en" sz="1000">
                <a:latin typeface="Old Standard TT"/>
                <a:ea typeface="Old Standard TT"/>
                <a:cs typeface="Old Standard TT"/>
                <a:sym typeface="Old Standard TT"/>
              </a:rPr>
              <a:t>. Expressions vs. equations. Adapted from </a:t>
            </a:r>
            <a:r>
              <a:rPr lang="en" sz="1000" i="1">
                <a:latin typeface="Old Standard TT"/>
                <a:ea typeface="Old Standard TT"/>
                <a:cs typeface="Old Standard TT"/>
                <a:sym typeface="Old Standard TT"/>
              </a:rPr>
              <a:t>Expressions in math</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https://www.cuemath.com/algebra/expression-definition/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pic>
        <p:nvPicPr>
          <p:cNvPr id="124" name="Google Shape;124;p20" title="image.png"/>
          <p:cNvPicPr preferRelativeResize="0"/>
          <p:nvPr/>
        </p:nvPicPr>
        <p:blipFill rotWithShape="1">
          <a:blip r:embed="rId5">
            <a:alphaModFix/>
          </a:blip>
          <a:srcRect l="4884" t="31320" r="5001" b="4288"/>
          <a:stretch/>
        </p:blipFill>
        <p:spPr>
          <a:xfrm>
            <a:off x="4572000" y="1666675"/>
            <a:ext cx="4260299" cy="1810149"/>
          </a:xfrm>
          <a:prstGeom prst="rect">
            <a:avLst/>
          </a:prstGeom>
          <a:noFill/>
          <a:ln w="9525" cap="flat" cmpd="sng">
            <a:solidFill>
              <a:srgbClr val="000000"/>
            </a:solidFill>
            <a:prstDash val="solid"/>
            <a:round/>
            <a:headEnd type="none" w="sm" len="sm"/>
            <a:tailEnd type="none" w="sm" len="sm"/>
          </a:ln>
        </p:spPr>
      </p:pic>
      <p:sp>
        <p:nvSpPr>
          <p:cNvPr id="125" name="Google Shape;125;p20"/>
          <p:cNvSpPr txBox="1"/>
          <p:nvPr/>
        </p:nvSpPr>
        <p:spPr>
          <a:xfrm>
            <a:off x="311700" y="1533225"/>
            <a:ext cx="4002900" cy="2930400"/>
          </a:xfrm>
          <a:prstGeom prst="rect">
            <a:avLst/>
          </a:prstGeom>
          <a:noFill/>
          <a:ln>
            <a:noFill/>
          </a:ln>
        </p:spPr>
        <p:txBody>
          <a:bodyPr spcFirstLastPara="1" wrap="square" lIns="91425" tIns="91425" rIns="91425" bIns="91425" anchor="t" anchorCtr="0">
            <a:noAutofit/>
          </a:bodyPr>
          <a:lstStyle/>
          <a:p>
            <a:pPr marL="914400" lvl="1" indent="-336550" algn="l" rtl="0">
              <a:lnSpc>
                <a:spcPct val="115000"/>
              </a:lnSpc>
              <a:spcBef>
                <a:spcPts val="0"/>
              </a:spcBef>
              <a:spcAft>
                <a:spcPts val="0"/>
              </a:spcAft>
              <a:buClr>
                <a:schemeClr val="dk1"/>
              </a:buClr>
              <a:buSzPts val="1700"/>
              <a:buFont typeface="Old Standard TT"/>
              <a:buChar char="○"/>
            </a:pPr>
            <a:r>
              <a:rPr lang="en" sz="1700" u="sng">
                <a:solidFill>
                  <a:schemeClr val="dk1"/>
                </a:solidFill>
                <a:latin typeface="Old Standard TT"/>
                <a:ea typeface="Old Standard TT"/>
                <a:cs typeface="Old Standard TT"/>
                <a:sym typeface="Old Standard TT"/>
              </a:rPr>
              <a:t>Numerical expression</a:t>
            </a:r>
            <a:r>
              <a:rPr lang="en" sz="1700">
                <a:solidFill>
                  <a:schemeClr val="dk1"/>
                </a:solidFill>
                <a:latin typeface="Old Standard TT"/>
                <a:ea typeface="Old Standard TT"/>
                <a:cs typeface="Old Standard TT"/>
                <a:sym typeface="Old Standard TT"/>
              </a:rPr>
              <a:t>: any sum, difference, product, or quotient of constants only</a:t>
            </a:r>
            <a:endParaRPr sz="1700">
              <a:solidFill>
                <a:schemeClr val="dk1"/>
              </a:solidFill>
              <a:latin typeface="Old Standard TT"/>
              <a:ea typeface="Old Standard TT"/>
              <a:cs typeface="Old Standard TT"/>
              <a:sym typeface="Old Standard TT"/>
            </a:endParaRPr>
          </a:p>
          <a:p>
            <a:pPr marL="914400" lvl="1" indent="-336550" algn="l" rtl="0">
              <a:lnSpc>
                <a:spcPct val="115000"/>
              </a:lnSpc>
              <a:spcBef>
                <a:spcPts val="0"/>
              </a:spcBef>
              <a:spcAft>
                <a:spcPts val="0"/>
              </a:spcAft>
              <a:buClr>
                <a:schemeClr val="dk1"/>
              </a:buClr>
              <a:buSzPts val="1700"/>
              <a:buFont typeface="Old Standard TT"/>
              <a:buChar char="○"/>
            </a:pPr>
            <a:r>
              <a:rPr lang="en" sz="1700" u="sng">
                <a:solidFill>
                  <a:schemeClr val="dk1"/>
                </a:solidFill>
                <a:latin typeface="Old Standard TT"/>
                <a:ea typeface="Old Standard TT"/>
                <a:cs typeface="Old Standard TT"/>
                <a:sym typeface="Old Standard TT"/>
              </a:rPr>
              <a:t>Algebraic expression</a:t>
            </a:r>
            <a:r>
              <a:rPr lang="en" sz="1700">
                <a:solidFill>
                  <a:schemeClr val="dk1"/>
                </a:solidFill>
                <a:latin typeface="Old Standard TT"/>
                <a:ea typeface="Old Standard TT"/>
                <a:cs typeface="Old Standard TT"/>
                <a:sym typeface="Old Standard TT"/>
              </a:rPr>
              <a:t>: any sum, difference, product, or quotient of variables and constants</a:t>
            </a:r>
            <a:endParaRPr sz="17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u="sng">
                <a:solidFill>
                  <a:schemeClr val="accent6"/>
                </a:solidFill>
                <a:latin typeface="Old Standard TT"/>
                <a:ea typeface="Old Standard TT"/>
                <a:cs typeface="Old Standard TT"/>
                <a:sym typeface="Old Standard TT"/>
                <a:hlinkClick r:id="rId6" action="ppaction://hlinksldjump">
                  <a:extLst>
                    <a:ext uri="{A12FA001-AC4F-418D-AE19-62706E023703}">
                      <ahyp:hlinkClr xmlns:ahyp="http://schemas.microsoft.com/office/drawing/2018/hyperlinkcolor" val="tx"/>
                    </a:ext>
                  </a:extLst>
                </a:hlinkClick>
              </a:rPr>
              <a:t>Equation</a:t>
            </a:r>
            <a:r>
              <a:rPr lang="en" sz="1800">
                <a:solidFill>
                  <a:schemeClr val="dk1"/>
                </a:solidFill>
                <a:latin typeface="Old Standard TT"/>
                <a:ea typeface="Old Standard TT"/>
                <a:cs typeface="Old Standard TT"/>
                <a:sym typeface="Old Standard TT"/>
              </a:rPr>
              <a:t>: a mathematical statement that two expressions are equal</a:t>
            </a:r>
            <a:endParaRPr sz="1800">
              <a:solidFill>
                <a:schemeClr val="dk1"/>
              </a:solidFill>
              <a:latin typeface="Old Standard TT"/>
              <a:ea typeface="Old Standard TT"/>
              <a:cs typeface="Old Standard TT"/>
              <a:sym typeface="Old Standard TT"/>
            </a:endParaRPr>
          </a:p>
        </p:txBody>
      </p:sp>
      <p:sp>
        <p:nvSpPr>
          <p:cNvPr id="126" name="Google Shape;126;p20"/>
          <p:cNvSpPr/>
          <p:nvPr/>
        </p:nvSpPr>
        <p:spPr>
          <a:xfrm>
            <a:off x="2872600" y="4041400"/>
            <a:ext cx="5888700" cy="906300"/>
          </a:xfrm>
          <a:prstGeom prst="upArrowCallout">
            <a:avLst>
              <a:gd name="adj1" fmla="val 25000"/>
              <a:gd name="adj2" fmla="val 25000"/>
              <a:gd name="adj3" fmla="val 25000"/>
              <a:gd name="adj4" fmla="val 64977"/>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27" name="Google Shape;127;p20"/>
          <p:cNvSpPr txBox="1"/>
          <p:nvPr/>
        </p:nvSpPr>
        <p:spPr>
          <a:xfrm>
            <a:off x="2886400" y="4334500"/>
            <a:ext cx="5861100" cy="61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000000"/>
                </a:solidFill>
                <a:latin typeface="Gloria Hallelujah"/>
                <a:ea typeface="Gloria Hallelujah"/>
                <a:cs typeface="Gloria Hallelujah"/>
                <a:sym typeface="Gloria Hallelujah"/>
              </a:rPr>
              <a:t>Anything in this small writing is a citation for a picture. You can click the links, but they may just be the web address of the picture in the slide.</a:t>
            </a:r>
            <a:endParaRPr sz="12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Algebraic Expressions: Vocabulary	(Slide 1 of 2)</a:t>
            </a:r>
            <a:endParaRPr baseline="30000"/>
          </a:p>
        </p:txBody>
      </p:sp>
      <p:sp>
        <p:nvSpPr>
          <p:cNvPr id="133" name="Google Shape;133;p21"/>
          <p:cNvSpPr txBox="1">
            <a:spLocks noGrp="1"/>
          </p:cNvSpPr>
          <p:nvPr>
            <p:ph type="body" idx="1"/>
          </p:nvPr>
        </p:nvSpPr>
        <p:spPr>
          <a:xfrm>
            <a:off x="311700" y="1171600"/>
            <a:ext cx="4597500" cy="367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Constant</a:t>
            </a:r>
            <a:r>
              <a:rPr lang="en"/>
              <a:t>: a fixed value</a:t>
            </a:r>
            <a:endParaRPr/>
          </a:p>
          <a:p>
            <a:pPr marL="914400" lvl="1" indent="-336550" algn="l" rtl="0">
              <a:spcBef>
                <a:spcPts val="0"/>
              </a:spcBef>
              <a:spcAft>
                <a:spcPts val="0"/>
              </a:spcAft>
              <a:buSzPts val="1700"/>
              <a:buChar char="○"/>
            </a:pPr>
            <a:r>
              <a:rPr lang="en" sz="1700"/>
              <a:t>Examples: -4, 0.7, ½, π</a:t>
            </a:r>
            <a:endParaRPr sz="1700"/>
          </a:p>
          <a:p>
            <a:pPr marL="457200" lvl="0" indent="-342900" algn="l" rtl="0">
              <a:spcBef>
                <a:spcPts val="0"/>
              </a:spcBef>
              <a:spcAft>
                <a:spcPts val="0"/>
              </a:spcAft>
              <a:buSzPts val="1800"/>
              <a:buChar char="●"/>
            </a:pPr>
            <a:r>
              <a:rPr lang="en" u="sng"/>
              <a:t>Variable</a:t>
            </a:r>
            <a:r>
              <a:rPr lang="en"/>
              <a:t>: an unknown number represented by a symbol (commonly </a:t>
            </a:r>
            <a:r>
              <a:rPr lang="en" i="1"/>
              <a:t>x</a:t>
            </a:r>
            <a:r>
              <a:rPr lang="en"/>
              <a:t>)</a:t>
            </a:r>
            <a:endParaRPr/>
          </a:p>
          <a:p>
            <a:pPr marL="457200" lvl="0" indent="-342900" algn="l" rtl="0">
              <a:spcBef>
                <a:spcPts val="0"/>
              </a:spcBef>
              <a:spcAft>
                <a:spcPts val="0"/>
              </a:spcAft>
              <a:buSzPts val="1800"/>
              <a:buChar char="●"/>
            </a:pPr>
            <a:r>
              <a:rPr lang="en" u="sng"/>
              <a:t>Coefficient</a:t>
            </a:r>
            <a:r>
              <a:rPr lang="en"/>
              <a:t>: a number multiplied by a variable</a:t>
            </a:r>
            <a:endParaRPr/>
          </a:p>
          <a:p>
            <a:pPr marL="457200" lvl="0" indent="-342900" algn="l" rtl="0">
              <a:spcBef>
                <a:spcPts val="0"/>
              </a:spcBef>
              <a:spcAft>
                <a:spcPts val="0"/>
              </a:spcAft>
              <a:buSzPts val="1800"/>
              <a:buChar char="●"/>
            </a:pPr>
            <a:r>
              <a:rPr lang="en" u="sng"/>
              <a:t>Term</a:t>
            </a:r>
            <a:r>
              <a:rPr lang="en"/>
              <a:t>: a quantity that is added or subtracted</a:t>
            </a:r>
            <a:endParaRPr/>
          </a:p>
          <a:p>
            <a:pPr marL="457200" lvl="0" indent="-336550" algn="l" rtl="0">
              <a:spcBef>
                <a:spcPts val="0"/>
              </a:spcBef>
              <a:spcAft>
                <a:spcPts val="0"/>
              </a:spcAft>
              <a:buSzPts val="1700"/>
              <a:buChar char="●"/>
            </a:pPr>
            <a:r>
              <a:rPr lang="en" sz="1700" u="sng"/>
              <a:t>Like terms</a:t>
            </a:r>
            <a:r>
              <a:rPr lang="en" sz="1700"/>
              <a:t>: terms that contain the same variable raised to the same exponent</a:t>
            </a:r>
            <a:endParaRPr sz="1700"/>
          </a:p>
        </p:txBody>
      </p:sp>
      <p:sp>
        <p:nvSpPr>
          <p:cNvPr id="134" name="Google Shape;13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35" name="Google Shape;135;p21" title="image.png"/>
          <p:cNvPicPr preferRelativeResize="0"/>
          <p:nvPr/>
        </p:nvPicPr>
        <p:blipFill>
          <a:blip r:embed="rId3">
            <a:alphaModFix/>
          </a:blip>
          <a:stretch>
            <a:fillRect/>
          </a:stretch>
        </p:blipFill>
        <p:spPr>
          <a:xfrm>
            <a:off x="5014850" y="1171600"/>
            <a:ext cx="3817449" cy="2546200"/>
          </a:xfrm>
          <a:prstGeom prst="rect">
            <a:avLst/>
          </a:prstGeom>
          <a:noFill/>
          <a:ln w="9525" cap="flat" cmpd="sng">
            <a:solidFill>
              <a:srgbClr val="999999"/>
            </a:solidFill>
            <a:prstDash val="solid"/>
            <a:round/>
            <a:headEnd type="none" w="sm" len="sm"/>
            <a:tailEnd type="none" w="sm" len="sm"/>
          </a:ln>
        </p:spPr>
      </p:pic>
      <p:sp>
        <p:nvSpPr>
          <p:cNvPr id="136" name="Google Shape;136;p21"/>
          <p:cNvSpPr txBox="1"/>
          <p:nvPr/>
        </p:nvSpPr>
        <p:spPr>
          <a:xfrm>
            <a:off x="5014850" y="3717800"/>
            <a:ext cx="3817500" cy="844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a:t>
            </a:r>
            <a:r>
              <a:rPr lang="en" sz="1000">
                <a:latin typeface="Old Standard TT"/>
                <a:ea typeface="Old Standard TT"/>
                <a:cs typeface="Old Standard TT"/>
                <a:sym typeface="Old Standard TT"/>
              </a:rPr>
              <a:t>. Parts of expressions. Adapted from </a:t>
            </a:r>
            <a:r>
              <a:rPr lang="en" sz="1000" i="1">
                <a:latin typeface="Old Standard TT"/>
                <a:ea typeface="Old Standard TT"/>
                <a:cs typeface="Old Standard TT"/>
                <a:sym typeface="Old Standard TT"/>
              </a:rPr>
              <a:t>Expression in Math (Definition with Examples)</a:t>
            </a:r>
            <a:r>
              <a:rPr lang="en" sz="1000">
                <a:latin typeface="Old Standard TT"/>
                <a:ea typeface="Old Standard TT"/>
                <a:cs typeface="Old Standard TT"/>
                <a:sym typeface="Old Standard TT"/>
              </a:rPr>
              <a:t> by Camille Ira B. Mendoza, 2024, retrieved from </a:t>
            </a:r>
            <a:r>
              <a:rPr lang="en" sz="1000" u="sng">
                <a:solidFill>
                  <a:schemeClr val="hlink"/>
                </a:solidFill>
                <a:latin typeface="Old Standard TT"/>
                <a:ea typeface="Old Standard TT"/>
                <a:cs typeface="Old Standard TT"/>
                <a:sym typeface="Old Standard TT"/>
                <a:hlinkClick r:id="rId4"/>
              </a:rPr>
              <a:t>https://brighterly.com/math/expression/</a:t>
            </a:r>
            <a:r>
              <a:rPr lang="en" sz="1000">
                <a:latin typeface="Old Standard TT"/>
                <a:ea typeface="Old Standard TT"/>
                <a:cs typeface="Old Standard TT"/>
                <a:sym typeface="Old Standard TT"/>
              </a:rPr>
              <a:t>. Copyright 2025 by Brighterly.</a:t>
            </a:r>
            <a:endParaRPr sz="1000">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5892</Words>
  <Application>Microsoft Office PowerPoint</Application>
  <PresentationFormat>On-screen Show (16:9)</PresentationFormat>
  <Paragraphs>399</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Gloria Hallelujah</vt:lpstr>
      <vt:lpstr>Old Standard TT</vt:lpstr>
      <vt:lpstr>Arial</vt:lpstr>
      <vt:lpstr>Paperback</vt:lpstr>
      <vt:lpstr>TEAS Math Workshop</vt:lpstr>
      <vt:lpstr>Some introductory notes</vt:lpstr>
      <vt:lpstr>Some introductory notes</vt:lpstr>
      <vt:lpstr>Some introductory notes</vt:lpstr>
      <vt:lpstr>Some introductory notes</vt:lpstr>
      <vt:lpstr>How I’m sure many of you feel</vt:lpstr>
      <vt:lpstr>Algebra</vt:lpstr>
      <vt:lpstr>Algebraic Expressions1</vt:lpstr>
      <vt:lpstr>Algebraic Expressions: Vocabulary (Slide 1 of 2)</vt:lpstr>
      <vt:lpstr>Algebraic Expressions: Vocabulary (Slide 2 of 2) </vt:lpstr>
      <vt:lpstr>Algebraic Expressions: Simplifying</vt:lpstr>
      <vt:lpstr>Algebraic Expressions: Simplifying</vt:lpstr>
      <vt:lpstr>Algebraic Expressions: Simplifying</vt:lpstr>
      <vt:lpstr>Algebraic Expressions: Simplifying</vt:lpstr>
      <vt:lpstr>Algebraic Expressions: Simplifying</vt:lpstr>
      <vt:lpstr>Algebraic Expressions: Evaluating</vt:lpstr>
      <vt:lpstr>Algebraic Expressions: Reminder</vt:lpstr>
      <vt:lpstr>Operations with Expressions: Addition</vt:lpstr>
      <vt:lpstr>Operations with Expressions: Subtraction</vt:lpstr>
      <vt:lpstr>Operations with Expressions: Distribution</vt:lpstr>
      <vt:lpstr>Operations with Expressions: Distribution</vt:lpstr>
      <vt:lpstr>Operations with Expressions: Factoring14</vt:lpstr>
      <vt:lpstr>Operations with Expressions: Factoring</vt:lpstr>
      <vt:lpstr>Operations with Expressions: Reminder</vt:lpstr>
      <vt:lpstr>Linear Equations</vt:lpstr>
      <vt:lpstr>Linear Equations: Vocabulary   (Slide 1 of 2)</vt:lpstr>
      <vt:lpstr>Linear Equations: Vocabulary   (Slide 2 of 2)</vt:lpstr>
      <vt:lpstr>Linear Equations: Solving</vt:lpstr>
      <vt:lpstr>Linear Equations: Solving</vt:lpstr>
      <vt:lpstr>Linear Equations: Solving</vt:lpstr>
      <vt:lpstr>Linear Equations: Slope23</vt:lpstr>
      <vt:lpstr>Linear Equations: Finding Slope</vt:lpstr>
      <vt:lpstr>Linear Equations: Finding Slope</vt:lpstr>
      <vt:lpstr>Linear Equations: Finding Slope</vt:lpstr>
      <vt:lpstr>Linear Equations: Finding Slope</vt:lpstr>
      <vt:lpstr>Linear Equations: Slope-Intercept Form</vt:lpstr>
      <vt:lpstr>Linear Equations: Graphing29</vt:lpstr>
      <vt:lpstr>Linear Equations: Graphing</vt:lpstr>
      <vt:lpstr>Linear Equations: Reminder</vt:lpstr>
      <vt:lpstr>Inequalities</vt:lpstr>
      <vt:lpstr>Inequalities: Symbols</vt:lpstr>
      <vt:lpstr>Inequalities: Solving31</vt:lpstr>
      <vt:lpstr>Inequalities: Graphing33</vt:lpstr>
      <vt:lpstr>Inequalities: Reminder</vt:lpstr>
      <vt:lpstr>Problem Solving Strategies</vt:lpstr>
      <vt:lpstr>Problem Solving Strategies</vt:lpstr>
      <vt:lpstr>THE END! (of Part 2)</vt:lpstr>
      <vt:lpstr>References           Page 1</vt:lpstr>
      <vt:lpstr>References           Page 2</vt:lpstr>
      <vt:lpstr>References           Page 3</vt:lpstr>
      <vt:lpstr>References           Page 4</vt:lpstr>
      <vt:lpstr>References           Page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TEAS Math Workshop</dc:title>
  <dc:creator>Tori Hicks</dc:creator>
  <cp:lastModifiedBy>Tori Hicks</cp:lastModifiedBy>
  <cp:revision>2</cp:revision>
  <dcterms:modified xsi:type="dcterms:W3CDTF">2025-08-19T13:56:22Z</dcterms:modified>
</cp:coreProperties>
</file>