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Lst>
  <p:sldSz cx="9144000" cy="5143500" type="screen16x9"/>
  <p:notesSz cx="6858000" cy="9144000"/>
  <p:embeddedFontLst>
    <p:embeddedFont>
      <p:font typeface="Gloria Hallelujah" panose="020B0604020202020204" charset="0"/>
      <p:regular r:id="rId102"/>
    </p:embeddedFont>
    <p:embeddedFont>
      <p:font typeface="Old Standard TT" panose="020B0604020202020204" charset="0"/>
      <p:regular r:id="rId103"/>
      <p:bold r:id="rId104"/>
      <p:italic r:id="rId10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7BF2E6A-C7BB-460A-A7F3-6540320C9C8D}">
  <a:tblStyle styleId="{17BF2E6A-C7BB-460A-A7F3-6540320C9C8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8" d="100"/>
          <a:sy n="118" d="100"/>
        </p:scale>
        <p:origin x="442" y="7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font" Target="fonts/font1.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font" Target="fonts/font2.fntdata"/><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font" Target="fonts/font3.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7019f4b02b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7019f4b02b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6d162d7d36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6d162d7d36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6baa3dfe0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6baa3dfe0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451d6b1432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451d6b1432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451d6b143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3451d6b1432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763c5a1496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763c5a1496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6d162d7d36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6d162d7d36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6d162d7d36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6d162d7d36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6d9b472391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6d9b472391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6d0351f2b0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6d0351f2b0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6d0351f2b0_1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6d0351f2b0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72078df9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72078df91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44a90db70b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344a90db70b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6d0351f2b0_1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6d0351f2b0_1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37027d40318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37027d40318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6baa3dfe04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6baa3dfe04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6d0351f2b0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6d0351f2b0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372e8f7365b_0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372e8f7365b_0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6baa3dfe04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6baa3dfe04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372e8f7365b_0_2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372e8f7365b_0_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372e8f7365b_0_3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372e8f7365b_0_3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3451d6b1432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3451d6b1432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72078df917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72078df917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3451d6b1432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3451d6b1432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763c5a1496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763c5a1496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37027d40318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37027d40318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6baa3dfe04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6baa3dfe04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344a90db70b_1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344a90db70b_1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6baa3dfe04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6baa3dfe04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372e8f7365b_0_3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372e8f7365b_0_3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372e8f7365b_0_3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372e8f7365b_0_3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372e8f7365b_0_3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372e8f7365b_0_3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372e8f7365b_0_4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372e8f7365b_0_4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72078df917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72078df917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372e8f7365b_0_4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372e8f7365b_0_4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6baa3dfe04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6baa3dfe04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6baa3dfe04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6baa3dfe04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344a90db70b_1_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344a90db70b_1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37268923ea7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37268923ea7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372e8f7365b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372e8f7365b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37268923ea7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37268923ea7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6baa3dfe04_0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 name="Google Shape;498;g6baa3dfe04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344a90db70b_1_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344a90db70b_1_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3631d3013c7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3631d3013c7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72e548660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72e548660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372e8f7365b_0_3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372e8f7365b_0_3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6baa3dfe04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6baa3dfe04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372e8f7365b_0_4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 name="Google Shape;541;g372e8f7365b_0_4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6baa3dfe04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0" name="Google Shape;550;g6baa3dfe04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37027d40318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37027d40318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6baa3dfe04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4" name="Google Shape;574;g6baa3dfe04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3735226fd0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6" name="Google Shape;596;g3735226fd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3732125a008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5" name="Google Shape;615;g3732125a008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g3735226fd03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3" name="Google Shape;633;g3735226fd03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3735226fd03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3" name="Google Shape;643;g3735226fd03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44a9000687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44a9000687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6baa3dfe04_0_2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3" name="Google Shape;653;g6baa3dfe04_0_2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3732125a008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3732125a008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g3735226fd03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 name="Google Shape;678;g3735226fd03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g3735226fd03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7" name="Google Shape;687;g3735226fd03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g3732125a008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7" name="Google Shape;697;g3732125a008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344a90db70b_1_2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 name="Google Shape;705;g344a90db70b_1_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g3631d3013c7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3" name="Google Shape;713;g3631d3013c7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g6baa3dfe04_0_3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0" name="Google Shape;720;g6baa3dfe04_0_3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g6baa3dfe04_0_3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0" name="Google Shape;730;g6baa3dfe04_0_3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g344a90db70b_1_3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9" name="Google Shape;739;g344a90db70b_1_3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6b26ea7396_1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6b26ea7396_1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6baa3dfe04_0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8" name="Google Shape;748;g6baa3dfe04_0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g344a90db70b_1_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7" name="Google Shape;757;g344a90db70b_1_3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g6d0351f2b0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7" name="Google Shape;767;g6d0351f2b0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Google Shape;775;g73325e012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6" name="Google Shape;776;g73325e012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g344a90db70b_1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5" name="Google Shape;785;g344a90db70b_1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g6baa3dfe04_0_3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5" name="Google Shape;795;g6baa3dfe04_0_3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g6d0351f2b0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5" name="Google Shape;805;g6d0351f2b0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Google Shape;814;g37027d40318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5" name="Google Shape;815;g37027d40318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g6d162d7d36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2" name="Google Shape;822;g6d162d7d36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g6d162d7d36_0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1" name="Google Shape;831;g6d162d7d36_0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6b26ea7396_1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6b26ea7396_1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Google Shape;843;g6d162d7d36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4" name="Google Shape;844;g6d162d7d36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g6baa3dfe04_0_3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4" name="Google Shape;854;g6baa3dfe04_0_3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g6baa3dfe04_0_3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1" name="Google Shape;861;g6baa3dfe04_0_3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g6baa3dfe04_0_3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8" name="Google Shape;868;g6baa3dfe04_0_3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g3735226fd03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7" name="Google Shape;877;g3735226fd03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g3735226fd03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6" name="Google Shape;886;g3735226fd03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g37268923ea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3" name="Google Shape;893;g37268923ea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0"/>
        <p:cNvGrpSpPr/>
        <p:nvPr/>
      </p:nvGrpSpPr>
      <p:grpSpPr>
        <a:xfrm>
          <a:off x="0" y="0"/>
          <a:ext cx="0" cy="0"/>
          <a:chOff x="0" y="0"/>
          <a:chExt cx="0" cy="0"/>
        </a:xfrm>
      </p:grpSpPr>
      <p:sp>
        <p:nvSpPr>
          <p:cNvPr id="901" name="Google Shape;901;g37268923ea7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2" name="Google Shape;902;g37268923ea7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37268923ea7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2" name="Google Shape;912;g37268923ea7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3"/>
        <p:cNvGrpSpPr/>
        <p:nvPr/>
      </p:nvGrpSpPr>
      <p:grpSpPr>
        <a:xfrm>
          <a:off x="0" y="0"/>
          <a:ext cx="0" cy="0"/>
          <a:chOff x="0" y="0"/>
          <a:chExt cx="0" cy="0"/>
        </a:xfrm>
      </p:grpSpPr>
      <p:sp>
        <p:nvSpPr>
          <p:cNvPr id="924" name="Google Shape;924;g37268923ea7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5" name="Google Shape;925;g37268923ea7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44a9000687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344a9000687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4"/>
        <p:cNvGrpSpPr/>
        <p:nvPr/>
      </p:nvGrpSpPr>
      <p:grpSpPr>
        <a:xfrm>
          <a:off x="0" y="0"/>
          <a:ext cx="0" cy="0"/>
          <a:chOff x="0" y="0"/>
          <a:chExt cx="0" cy="0"/>
        </a:xfrm>
      </p:grpSpPr>
      <p:sp>
        <p:nvSpPr>
          <p:cNvPr id="935" name="Google Shape;935;g37027d40318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6" name="Google Shape;936;g37027d40318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1"/>
        <p:cNvGrpSpPr/>
        <p:nvPr/>
      </p:nvGrpSpPr>
      <p:grpSpPr>
        <a:xfrm>
          <a:off x="0" y="0"/>
          <a:ext cx="0" cy="0"/>
          <a:chOff x="0" y="0"/>
          <a:chExt cx="0" cy="0"/>
        </a:xfrm>
      </p:grpSpPr>
      <p:sp>
        <p:nvSpPr>
          <p:cNvPr id="942" name="Google Shape;942;g7019f4b0c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3" name="Google Shape;943;g7019f4b0c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0"/>
        <p:cNvGrpSpPr/>
        <p:nvPr/>
      </p:nvGrpSpPr>
      <p:grpSpPr>
        <a:xfrm>
          <a:off x="0" y="0"/>
          <a:ext cx="0" cy="0"/>
          <a:chOff x="0" y="0"/>
          <a:chExt cx="0" cy="0"/>
        </a:xfrm>
      </p:grpSpPr>
      <p:sp>
        <p:nvSpPr>
          <p:cNvPr id="951" name="Google Shape;951;g6f2f6eafc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2" name="Google Shape;952;g6f2f6eafc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g344a90db70b_1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9" name="Google Shape;959;g344a90db70b_1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Google Shape;965;g344a90db70b_1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6" name="Google Shape;966;g344a90db70b_1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1"/>
        <p:cNvGrpSpPr/>
        <p:nvPr/>
      </p:nvGrpSpPr>
      <p:grpSpPr>
        <a:xfrm>
          <a:off x="0" y="0"/>
          <a:ext cx="0" cy="0"/>
          <a:chOff x="0" y="0"/>
          <a:chExt cx="0" cy="0"/>
        </a:xfrm>
      </p:grpSpPr>
      <p:sp>
        <p:nvSpPr>
          <p:cNvPr id="972" name="Google Shape;972;g344a90db70b_1_3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3" name="Google Shape;973;g344a90db70b_1_3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8"/>
        <p:cNvGrpSpPr/>
        <p:nvPr/>
      </p:nvGrpSpPr>
      <p:grpSpPr>
        <a:xfrm>
          <a:off x="0" y="0"/>
          <a:ext cx="0" cy="0"/>
          <a:chOff x="0" y="0"/>
          <a:chExt cx="0" cy="0"/>
        </a:xfrm>
      </p:grpSpPr>
      <p:sp>
        <p:nvSpPr>
          <p:cNvPr id="979" name="Google Shape;979;g3631d3013c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0" name="Google Shape;980;g3631d3013c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Google Shape;986;g3631d3013c7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7" name="Google Shape;987;g3631d3013c7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2"/>
        <p:cNvGrpSpPr/>
        <p:nvPr/>
      </p:nvGrpSpPr>
      <p:grpSpPr>
        <a:xfrm>
          <a:off x="0" y="0"/>
          <a:ext cx="0" cy="0"/>
          <a:chOff x="0" y="0"/>
          <a:chExt cx="0" cy="0"/>
        </a:xfrm>
      </p:grpSpPr>
      <p:sp>
        <p:nvSpPr>
          <p:cNvPr id="993" name="Google Shape;993;g3631d3013c7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4" name="Google Shape;994;g3631d3013c7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9"/>
        <p:cNvGrpSpPr/>
        <p:nvPr/>
      </p:nvGrpSpPr>
      <p:grpSpPr>
        <a:xfrm>
          <a:off x="0" y="0"/>
          <a:ext cx="0" cy="0"/>
          <a:chOff x="0" y="0"/>
          <a:chExt cx="0" cy="0"/>
        </a:xfrm>
      </p:grpSpPr>
      <p:sp>
        <p:nvSpPr>
          <p:cNvPr id="1000" name="Google Shape;1000;g3631d3013c7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1" name="Google Shape;1001;g3631d3013c7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10"/>
        <p:cNvGrpSpPr/>
        <p:nvPr/>
      </p:nvGrpSpPr>
      <p:grpSpPr>
        <a:xfrm>
          <a:off x="0" y="0"/>
          <a:ext cx="0" cy="0"/>
          <a:chOff x="0" y="0"/>
          <a:chExt cx="0" cy="0"/>
        </a:xfrm>
      </p:grpSpPr>
      <p:sp>
        <p:nvSpPr>
          <p:cNvPr id="11" name="Google Shape;11;p2"/>
          <p:cNvSpPr/>
          <p:nvPr/>
        </p:nvSpPr>
        <p:spPr>
          <a:xfrm>
            <a:off x="0" y="100"/>
            <a:ext cx="9144000" cy="1711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 name="Google Shape;12;p2"/>
          <p:cNvCxnSpPr/>
          <p:nvPr/>
        </p:nvCxnSpPr>
        <p:spPr>
          <a:xfrm>
            <a:off x="641934" y="3597500"/>
            <a:ext cx="390300" cy="0"/>
          </a:xfrm>
          <a:prstGeom prst="straightConnector1">
            <a:avLst/>
          </a:prstGeom>
          <a:noFill/>
          <a:ln w="28575" cap="flat" cmpd="sng">
            <a:solidFill>
              <a:schemeClr val="accent1"/>
            </a:solidFill>
            <a:prstDash val="solid"/>
            <a:round/>
            <a:headEnd type="none" w="sm" len="sm"/>
            <a:tailEnd type="none" w="sm" len="sm"/>
          </a:ln>
        </p:spPr>
      </p:cxnSp>
      <p:sp>
        <p:nvSpPr>
          <p:cNvPr id="13" name="Google Shape;13;p2"/>
          <p:cNvSpPr txBox="1">
            <a:spLocks noGrp="1"/>
          </p:cNvSpPr>
          <p:nvPr>
            <p:ph type="ctrTitle"/>
          </p:nvPr>
        </p:nvSpPr>
        <p:spPr>
          <a:xfrm>
            <a:off x="512700" y="1893300"/>
            <a:ext cx="8118600" cy="15228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a:endParaRPr/>
          </a:p>
        </p:txBody>
      </p:sp>
      <p:sp>
        <p:nvSpPr>
          <p:cNvPr id="14" name="Google Shape;14;p2"/>
          <p:cNvSpPr txBox="1">
            <a:spLocks noGrp="1"/>
          </p:cNvSpPr>
          <p:nvPr>
            <p:ph type="subTitle" idx="1"/>
          </p:nvPr>
        </p:nvSpPr>
        <p:spPr>
          <a:xfrm>
            <a:off x="512700" y="3840639"/>
            <a:ext cx="8118600" cy="787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0"/>
        <p:cNvGrpSpPr/>
        <p:nvPr/>
      </p:nvGrpSpPr>
      <p:grpSpPr>
        <a:xfrm>
          <a:off x="0" y="0"/>
          <a:ext cx="0" cy="0"/>
          <a:chOff x="0" y="0"/>
          <a:chExt cx="0" cy="0"/>
        </a:xfrm>
      </p:grpSpPr>
      <p:sp>
        <p:nvSpPr>
          <p:cNvPr id="51" name="Google Shape;51;p11"/>
          <p:cNvSpPr txBox="1">
            <a:spLocks noGrp="1"/>
          </p:cNvSpPr>
          <p:nvPr>
            <p:ph type="title" hasCustomPrompt="1"/>
          </p:nvPr>
        </p:nvSpPr>
        <p:spPr>
          <a:xfrm>
            <a:off x="311700" y="1039650"/>
            <a:ext cx="8520600" cy="2106300"/>
          </a:xfrm>
          <a:prstGeom prst="rect">
            <a:avLst/>
          </a:prstGeom>
        </p:spPr>
        <p:txBody>
          <a:bodyPr spcFirstLastPara="1" wrap="square" lIns="91425" tIns="91425" rIns="91425" bIns="91425" anchor="b" anchorCtr="0">
            <a:noAutofit/>
          </a:bodyPr>
          <a:lstStyle>
            <a:lvl1pPr lvl="0" algn="ctr">
              <a:spcBef>
                <a:spcPts val="0"/>
              </a:spcBef>
              <a:spcAft>
                <a:spcPts val="0"/>
              </a:spcAft>
              <a:buSzPts val="14000"/>
              <a:buNone/>
              <a:defRPr sz="14000" b="1"/>
            </a:lvl1pPr>
            <a:lvl2pPr lvl="1" algn="ctr">
              <a:spcBef>
                <a:spcPts val="0"/>
              </a:spcBef>
              <a:spcAft>
                <a:spcPts val="0"/>
              </a:spcAft>
              <a:buSzPts val="14000"/>
              <a:buNone/>
              <a:defRPr sz="14000" b="1"/>
            </a:lvl2pPr>
            <a:lvl3pPr lvl="2" algn="ctr">
              <a:spcBef>
                <a:spcPts val="0"/>
              </a:spcBef>
              <a:spcAft>
                <a:spcPts val="0"/>
              </a:spcAft>
              <a:buSzPts val="14000"/>
              <a:buNone/>
              <a:defRPr sz="14000" b="1"/>
            </a:lvl3pPr>
            <a:lvl4pPr lvl="3" algn="ctr">
              <a:spcBef>
                <a:spcPts val="0"/>
              </a:spcBef>
              <a:spcAft>
                <a:spcPts val="0"/>
              </a:spcAft>
              <a:buSzPts val="14000"/>
              <a:buNone/>
              <a:defRPr sz="14000" b="1"/>
            </a:lvl4pPr>
            <a:lvl5pPr lvl="4" algn="ctr">
              <a:spcBef>
                <a:spcPts val="0"/>
              </a:spcBef>
              <a:spcAft>
                <a:spcPts val="0"/>
              </a:spcAft>
              <a:buSzPts val="14000"/>
              <a:buNone/>
              <a:defRPr sz="14000" b="1"/>
            </a:lvl5pPr>
            <a:lvl6pPr lvl="5" algn="ctr">
              <a:spcBef>
                <a:spcPts val="0"/>
              </a:spcBef>
              <a:spcAft>
                <a:spcPts val="0"/>
              </a:spcAft>
              <a:buSzPts val="14000"/>
              <a:buNone/>
              <a:defRPr sz="14000" b="1"/>
            </a:lvl6pPr>
            <a:lvl7pPr lvl="6" algn="ctr">
              <a:spcBef>
                <a:spcPts val="0"/>
              </a:spcBef>
              <a:spcAft>
                <a:spcPts val="0"/>
              </a:spcAft>
              <a:buSzPts val="14000"/>
              <a:buNone/>
              <a:defRPr sz="14000" b="1"/>
            </a:lvl7pPr>
            <a:lvl8pPr lvl="7" algn="ctr">
              <a:spcBef>
                <a:spcPts val="0"/>
              </a:spcBef>
              <a:spcAft>
                <a:spcPts val="0"/>
              </a:spcAft>
              <a:buSzPts val="14000"/>
              <a:buNone/>
              <a:defRPr sz="14000" b="1"/>
            </a:lvl8pPr>
            <a:lvl9pPr lvl="8" algn="ctr">
              <a:spcBef>
                <a:spcPts val="0"/>
              </a:spcBef>
              <a:spcAft>
                <a:spcPts val="0"/>
              </a:spcAft>
              <a:buSzPts val="14000"/>
              <a:buNone/>
              <a:defRPr sz="14000" b="1"/>
            </a:lvl9pPr>
          </a:lstStyle>
          <a:p>
            <a:r>
              <a:t>xx%</a:t>
            </a:r>
          </a:p>
        </p:txBody>
      </p:sp>
      <p:sp>
        <p:nvSpPr>
          <p:cNvPr id="52" name="Google Shape;52;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3" name="Google Shape;53;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641934" y="3597500"/>
            <a:ext cx="390300" cy="0"/>
          </a:xfrm>
          <a:prstGeom prst="straightConnector1">
            <a:avLst/>
          </a:prstGeom>
          <a:noFill/>
          <a:ln w="28575" cap="flat" cmpd="sng">
            <a:solidFill>
              <a:schemeClr val="lt2"/>
            </a:solidFill>
            <a:prstDash val="solid"/>
            <a:round/>
            <a:headEnd type="none" w="sm" len="sm"/>
            <a:tailEnd type="none" w="sm" len="sm"/>
          </a:ln>
        </p:spPr>
      </p:cxnSp>
      <p:sp>
        <p:nvSpPr>
          <p:cNvPr id="18" name="Google Shape;18;p3"/>
          <p:cNvSpPr txBox="1">
            <a:spLocks noGrp="1"/>
          </p:cNvSpPr>
          <p:nvPr>
            <p:ph type="title"/>
          </p:nvPr>
        </p:nvSpPr>
        <p:spPr>
          <a:xfrm>
            <a:off x="512700" y="1893300"/>
            <a:ext cx="8118600" cy="15228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7" name="Google Shape;27;p5"/>
          <p:cNvSpPr txBox="1">
            <a:spLocks noGrp="1"/>
          </p:cNvSpPr>
          <p:nvPr>
            <p:ph type="body" idx="1"/>
          </p:nvPr>
        </p:nvSpPr>
        <p:spPr>
          <a:xfrm>
            <a:off x="311700" y="1171675"/>
            <a:ext cx="3999900" cy="3397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body" idx="2"/>
          </p:nvPr>
        </p:nvSpPr>
        <p:spPr>
          <a:xfrm>
            <a:off x="4832400" y="1171675"/>
            <a:ext cx="3999900" cy="3397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5" name="Google Shape;35;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6" name="Google Shape;36;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a:endParaRPr/>
          </a:p>
        </p:txBody>
      </p:sp>
      <p:sp>
        <p:nvSpPr>
          <p:cNvPr id="39" name="Google Shape;39;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0"/>
        <p:cNvGrpSpPr/>
        <p:nvPr/>
      </p:nvGrpSpPr>
      <p:grpSpPr>
        <a:xfrm>
          <a:off x="0" y="0"/>
          <a:ext cx="0" cy="0"/>
          <a:chOff x="0" y="0"/>
          <a:chExt cx="0" cy="0"/>
        </a:xfrm>
      </p:grpSpPr>
      <p:sp>
        <p:nvSpPr>
          <p:cNvPr id="41" name="Google Shape;41;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2" name="Google Shape;42;p9"/>
          <p:cNvCxnSpPr/>
          <p:nvPr/>
        </p:nvCxnSpPr>
        <p:spPr>
          <a:xfrm>
            <a:off x="5029675" y="4495500"/>
            <a:ext cx="686400" cy="0"/>
          </a:xfrm>
          <a:prstGeom prst="straightConnector1">
            <a:avLst/>
          </a:prstGeom>
          <a:noFill/>
          <a:ln w="19050" cap="flat" cmpd="sng">
            <a:solidFill>
              <a:schemeClr val="lt2"/>
            </a:solidFill>
            <a:prstDash val="solid"/>
            <a:round/>
            <a:headEnd type="none" w="sm" len="sm"/>
            <a:tailEnd type="none" w="sm" len="sm"/>
          </a:ln>
        </p:spPr>
      </p:cxnSp>
      <p:sp>
        <p:nvSpPr>
          <p:cNvPr id="43" name="Google Shape;43;p9"/>
          <p:cNvSpPr txBox="1">
            <a:spLocks noGrp="1"/>
          </p:cNvSpPr>
          <p:nvPr>
            <p:ph type="title"/>
          </p:nvPr>
        </p:nvSpPr>
        <p:spPr>
          <a:xfrm>
            <a:off x="265500" y="1382350"/>
            <a:ext cx="4045200" cy="13332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a:endParaRPr/>
          </a:p>
        </p:txBody>
      </p:sp>
      <p:sp>
        <p:nvSpPr>
          <p:cNvPr id="44" name="Google Shape;44;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5" name="Google Shape;45;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accent1"/>
              </a:buClr>
              <a:buSzPts val="1800"/>
              <a:buChar char="●"/>
              <a:defRPr>
                <a:solidFill>
                  <a:schemeClr val="accent1"/>
                </a:solidFill>
              </a:defRPr>
            </a:lvl1pPr>
            <a:lvl2pPr marL="914400" lvl="1" indent="-317500">
              <a:spcBef>
                <a:spcPts val="1600"/>
              </a:spcBef>
              <a:spcAft>
                <a:spcPts val="0"/>
              </a:spcAft>
              <a:buClr>
                <a:schemeClr val="accent1"/>
              </a:buClr>
              <a:buSzPts val="1400"/>
              <a:buChar char="○"/>
              <a:defRPr>
                <a:solidFill>
                  <a:schemeClr val="accent1"/>
                </a:solidFill>
              </a:defRPr>
            </a:lvl2pPr>
            <a:lvl3pPr marL="1371600" lvl="2" indent="-317500">
              <a:spcBef>
                <a:spcPts val="1600"/>
              </a:spcBef>
              <a:spcAft>
                <a:spcPts val="0"/>
              </a:spcAft>
              <a:buClr>
                <a:schemeClr val="accent1"/>
              </a:buClr>
              <a:buSzPts val="1400"/>
              <a:buChar char="■"/>
              <a:defRPr>
                <a:solidFill>
                  <a:schemeClr val="accent1"/>
                </a:solidFill>
              </a:defRPr>
            </a:lvl3pPr>
            <a:lvl4pPr marL="1828800" lvl="3" indent="-317500">
              <a:spcBef>
                <a:spcPts val="1600"/>
              </a:spcBef>
              <a:spcAft>
                <a:spcPts val="0"/>
              </a:spcAft>
              <a:buClr>
                <a:schemeClr val="accent1"/>
              </a:buClr>
              <a:buSzPts val="1400"/>
              <a:buChar char="●"/>
              <a:defRPr>
                <a:solidFill>
                  <a:schemeClr val="accent1"/>
                </a:solidFill>
              </a:defRPr>
            </a:lvl4pPr>
            <a:lvl5pPr marL="2286000" lvl="4" indent="-317500">
              <a:spcBef>
                <a:spcPts val="1600"/>
              </a:spcBef>
              <a:spcAft>
                <a:spcPts val="0"/>
              </a:spcAft>
              <a:buClr>
                <a:schemeClr val="accent1"/>
              </a:buClr>
              <a:buSzPts val="1400"/>
              <a:buChar char="○"/>
              <a:defRPr>
                <a:solidFill>
                  <a:schemeClr val="accent1"/>
                </a:solidFill>
              </a:defRPr>
            </a:lvl5pPr>
            <a:lvl6pPr marL="2743200" lvl="5" indent="-317500">
              <a:spcBef>
                <a:spcPts val="1600"/>
              </a:spcBef>
              <a:spcAft>
                <a:spcPts val="0"/>
              </a:spcAft>
              <a:buClr>
                <a:schemeClr val="accent1"/>
              </a:buClr>
              <a:buSzPts val="1400"/>
              <a:buChar char="■"/>
              <a:defRPr>
                <a:solidFill>
                  <a:schemeClr val="accent1"/>
                </a:solidFill>
              </a:defRPr>
            </a:lvl6pPr>
            <a:lvl7pPr marL="3200400" lvl="6" indent="-317500">
              <a:spcBef>
                <a:spcPts val="1600"/>
              </a:spcBef>
              <a:spcAft>
                <a:spcPts val="0"/>
              </a:spcAft>
              <a:buClr>
                <a:schemeClr val="accent1"/>
              </a:buClr>
              <a:buSzPts val="1400"/>
              <a:buChar char="●"/>
              <a:defRPr>
                <a:solidFill>
                  <a:schemeClr val="accent1"/>
                </a:solidFill>
              </a:defRPr>
            </a:lvl7pPr>
            <a:lvl8pPr marL="3657600" lvl="7" indent="-317500">
              <a:spcBef>
                <a:spcPts val="1600"/>
              </a:spcBef>
              <a:spcAft>
                <a:spcPts val="0"/>
              </a:spcAft>
              <a:buClr>
                <a:schemeClr val="accent1"/>
              </a:buClr>
              <a:buSzPts val="1400"/>
              <a:buChar char="○"/>
              <a:defRPr>
                <a:solidFill>
                  <a:schemeClr val="accent1"/>
                </a:solidFill>
              </a:defRPr>
            </a:lvl8pPr>
            <a:lvl9pPr marL="4114800" lvl="8" indent="-317500">
              <a:spcBef>
                <a:spcPts val="1600"/>
              </a:spcBef>
              <a:spcAft>
                <a:spcPts val="1600"/>
              </a:spcAft>
              <a:buClr>
                <a:schemeClr val="accent1"/>
              </a:buClr>
              <a:buSzPts val="1400"/>
              <a:buChar char="■"/>
              <a:defRPr>
                <a:solidFill>
                  <a:schemeClr val="accent1"/>
                </a:solidFill>
              </a:defRPr>
            </a:lvl9pPr>
          </a:lstStyle>
          <a:p>
            <a:endParaRPr/>
          </a:p>
        </p:txBody>
      </p:sp>
      <p:sp>
        <p:nvSpPr>
          <p:cNvPr id="46" name="Google Shape;46;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7"/>
        <p:cNvGrpSpPr/>
        <p:nvPr/>
      </p:nvGrpSpPr>
      <p:grpSpPr>
        <a:xfrm>
          <a:off x="0" y="0"/>
          <a:ext cx="0" cy="0"/>
          <a:chOff x="0" y="0"/>
          <a:chExt cx="0" cy="0"/>
        </a:xfrm>
      </p:grpSpPr>
      <p:sp>
        <p:nvSpPr>
          <p:cNvPr id="48" name="Google Shape;48;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9" name="Google Shape;49;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perback">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13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a:endParaRPr/>
          </a:p>
        </p:txBody>
      </p:sp>
      <p:sp>
        <p:nvSpPr>
          <p:cNvPr id="7" name="Google Shape;7;p1"/>
          <p:cNvSpPr txBox="1">
            <a:spLocks noGrp="1"/>
          </p:cNvSpPr>
          <p:nvPr>
            <p:ph type="body" idx="1"/>
          </p:nvPr>
        </p:nvSpPr>
        <p:spPr>
          <a:xfrm>
            <a:off x="311700" y="1171600"/>
            <a:ext cx="8520600" cy="3397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marL="914400" lvl="1"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marL="1371600" lvl="2"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marL="1828800" lvl="3"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marL="2286000" lvl="4"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marL="2743200" lvl="5"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marL="3200400" lvl="6"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marL="3657600" lvl="7"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marL="4114800" lvl="8" indent="-317500">
              <a:lnSpc>
                <a:spcPct val="115000"/>
              </a:lnSpc>
              <a:spcBef>
                <a:spcPts val="1600"/>
              </a:spcBef>
              <a:spcAft>
                <a:spcPts val="160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marL="0" lvl="0" indent="0" algn="r" rtl="0">
              <a:spcBef>
                <a:spcPts val="0"/>
              </a:spcBef>
              <a:spcAft>
                <a:spcPts val="0"/>
              </a:spcAft>
              <a:buNone/>
            </a:pPr>
            <a:fld id="{00000000-1234-1234-1234-123412341234}" type="slidenum">
              <a:rPr lang="en"/>
              <a:t>‹#›</a:t>
            </a:fld>
            <a:endParaRPr/>
          </a:p>
        </p:txBody>
      </p:sp>
      <p:pic>
        <p:nvPicPr>
          <p:cNvPr id="9" name="Google Shape;9;p1" title="gu-h-logo.png"/>
          <p:cNvPicPr preferRelativeResize="0"/>
          <p:nvPr/>
        </p:nvPicPr>
        <p:blipFill>
          <a:blip r:embed="rId13">
            <a:alphaModFix amt="20000"/>
          </a:blip>
          <a:stretch>
            <a:fillRect/>
          </a:stretch>
        </p:blipFill>
        <p:spPr>
          <a:xfrm>
            <a:off x="311700" y="1310699"/>
            <a:ext cx="8520600" cy="252209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5tHpDzXP-lg"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vWovdihteqs"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hyperlink" Target="https://virtualnerd.com/pre-algebra/ratios-proportions/rates-unit-rates/dimensional-analysis/dimensional-unit-analysis-definition" TargetMode="Externa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hyperlink" Target="http://mathbitsnotebook.com" TargetMode="External"/><Relationship Id="rId4" Type="http://schemas.openxmlformats.org/officeDocument/2006/relationships/hyperlink" Target="https://mathbitsnotebook.com/JuniorMath/Measurement/MDimensionalAnalysis.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hyperlink" Target="http://mathbitsnotebook.com" TargetMode="External"/><Relationship Id="rId4" Type="http://schemas.openxmlformats.org/officeDocument/2006/relationships/hyperlink" Target="https://mathbitsnotebook.com/JuniorMath/Measurement/MDimensionalAnalysis.html"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k5learning.com/worksheets/math/grade-5-converting-volume-units-cups-pints-quarts-gallons-a.pdf" TargetMode="External"/><Relationship Id="rId7" Type="http://schemas.openxmlformats.org/officeDocument/2006/relationships/hyperlink" Target="https://www.youtube.com/watch?v=hnzZKY8SGbE"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s://www.scribd.com/doc/243824961/Dosage-Practice" TargetMode="External"/><Relationship Id="rId5" Type="http://schemas.openxmlformats.org/officeDocument/2006/relationships/hyperlink" Target="https://math-drills.com/measurement/convert_imperial_metric_mass_all_001.1452699435.pdf" TargetMode="External"/><Relationship Id="rId4" Type="http://schemas.openxmlformats.org/officeDocument/2006/relationships/hyperlink" Target="https://www.k5learning.com/worksheets/math/grade-6-conversion-metric-units-mixed-practice-a.pdf" TargetMode="External"/><Relationship Id="rId9" Type="http://schemas.openxmlformats.org/officeDocument/2006/relationships/hyperlink" Target="https://psn.virtualnerd.com/viewtutorial/PreAlg_06_01_0006"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wIPsIgVzLkk"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s://www.cuemath.com/measurement/temperature-converter/" TargetMode="External"/><Relationship Id="rId5" Type="http://schemas.openxmlformats.org/officeDocument/2006/relationships/image" Target="../media/image7.png"/><Relationship Id="rId4" Type="http://schemas.openxmlformats.org/officeDocument/2006/relationships/hyperlink" Target="https://www.k5learning.com/worksheets/math/grade-4-temperature-converting-fahrenheit-celsius-a.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6Ti72WkUDU4"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MOIJxae_7Pk"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hyperlink" Target="https://giphy.com/gifs/foxhomeent-how-i-met-your-mother-patrice-3o7WIrzMSMQxU6oyYg"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jcarter@goodwin.edu"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smartmathz.com/wp-content/uploads/2022/08/grade3_rn1.pdf"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9.gif"/><Relationship Id="rId4" Type="http://schemas.openxmlformats.org/officeDocument/2006/relationships/hyperlink" Target="https://tenor.com/view/done-fed-up-mad-eyeroll-gif-11969998" TargetMode="External"/></Relationships>
</file>

<file path=ppt/slides/_rels/slide22.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slide" Target="slide2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hyperlink" Target="https://theworldmath.weebly.com/lineray-and-segments.html" TargetMode="Externa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UsE1hu-q0Cs"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hyperlink" Target="https://byjus.com/maths/angles/" TargetMode="External"/><Relationship Id="rId4" Type="http://schemas.openxmlformats.org/officeDocument/2006/relationships/image" Target="../media/image11.jpg"/></Relationships>
</file>

<file path=ppt/slides/_rels/slide2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hyperlink" Target="https://beyondtraditionalmath.com/2023/01/28/3-tips-to-help-students-tell-the-difference-between-area-and-perimeter/"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pvMuDPVOm7Y"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hyperlink" Target="https://algorithms.tutorialhorizon.com/find-the-area-of-triangle-using-base-and-height-java-program/" TargetMode="Externa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math-salamanders.s3-us-west-1.amazonaws.com/Measurement/Area-of-Right-Triangle/triangle-area-1.pdf"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hyperlink" Target="https://byjus.com/maths/altitude-of-a-triangle/" TargetMode="External"/><Relationship Id="rId4" Type="http://schemas.openxmlformats.org/officeDocument/2006/relationships/image" Target="../media/image14.jpg"/></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hyperlink" Target="https://byjus.com/maths/altitude-of-a-triangle/"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byjus.com/maths/altitude-of-a-triangle/"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nCD-bAEbB3I"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hyperlink" Target="https://www.mathplanet.com/education/pre-algebra/right-triangles-and-algebra/the-pythagorean-theorem" TargetMode="External"/><Relationship Id="rId4" Type="http://schemas.openxmlformats.org/officeDocument/2006/relationships/image" Target="../media/image16.jpg"/></Relationships>
</file>

<file path=ppt/slides/_rels/slide34.xml.rels><?xml version="1.0" encoding="UTF-8" standalone="yes"?>
<Relationships xmlns="http://schemas.openxmlformats.org/package/2006/relationships"><Relationship Id="rId3" Type="http://schemas.openxmlformats.org/officeDocument/2006/relationships/hyperlink" Target="https://math-drills.com/geometry/pythagorean_theorem_decimal_calculate_hypotenuse_norotation_001.1675735269.pdf"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hyperlink" Target="https://www.mathplanet.com/education/pre-algebra/right-triangles-and-algebra/the-pythagorean-theorem" TargetMode="External"/><Relationship Id="rId5" Type="http://schemas.openxmlformats.org/officeDocument/2006/relationships/image" Target="../media/image16.jpg"/><Relationship Id="rId4" Type="http://schemas.openxmlformats.org/officeDocument/2006/relationships/hyperlink" Target="https://math-drills.com/geometry/pythagorean_theorem_decimal_calculate_side_norotation_001.1495551663.pdf"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hyperlink" Target="https://en.wikipedia.org/wiki/Quadrilateral"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watch?v=WBgRnFFGCuQ"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hyperlink" Target="https://www.ck12.org/geometry/area-and-perimeter-of-trapezoids/lesson/Area-and-Perimeter-of-Trapezoids-GEOM/" TargetMode="External"/><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3" Type="http://schemas.openxmlformats.org/officeDocument/2006/relationships/hyperlink" Target="https://www.youtube.com/watch?v=k7iV42nkXc0"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hyperlink" Target="https://www.varsitytutors.com/ssat_middle_level_math-help/how-to-find-the-area-of-a-parallelogram" TargetMode="External"/><Relationship Id="rId4" Type="http://schemas.openxmlformats.org/officeDocument/2006/relationships/image" Target="../media/image19.gif"/></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watch?v=3Jx9gGpGbrA"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hyperlink" Target="http://onlinemath4all.com" TargetMode="External"/><Relationship Id="rId5" Type="http://schemas.openxmlformats.org/officeDocument/2006/relationships/hyperlink" Target="https://www.onlinemath4all.com/finding-the-area-of-a-rhombus.html" TargetMode="External"/><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3" Type="http://schemas.openxmlformats.org/officeDocument/2006/relationships/hyperlink" Target="https://www.youtube.com/watch?v=vqJmXGIF_1w"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 Id="rId5" Type="http://schemas.openxmlformats.org/officeDocument/2006/relationships/hyperlink" Target="https://www.varsitytutors.com/hotmath/hotmath_help/topics/word-problems-area-and-perimeter-of-a-rectangle" TargetMode="External"/><Relationship Id="rId4" Type="http://schemas.openxmlformats.org/officeDocument/2006/relationships/image" Target="../media/image21.gif"/></Relationships>
</file>

<file path=ppt/slides/_rels/slide4.xml.rels><?xml version="1.0" encoding="UTF-8" standalone="yes"?>
<Relationships xmlns="http://schemas.openxmlformats.org/package/2006/relationships"><Relationship Id="rId3" Type="http://schemas.openxmlformats.org/officeDocument/2006/relationships/hyperlink" Target="https://www.goodwin.edu/academic-success-center/tutors"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www.youtube.com/watch?v=8aYBRmw0VcY"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 Id="rId5" Type="http://schemas.openxmlformats.org/officeDocument/2006/relationships/hyperlink" Target="https://www.quora.com/The-area-of-a-square-is-36-What-is-the-perimeter" TargetMode="External"/><Relationship Id="rId4" Type="http://schemas.openxmlformats.org/officeDocument/2006/relationships/image" Target="../media/image22.jpg"/></Relationships>
</file>

<file path=ppt/slides/_rels/slide41.xml.rels><?xml version="1.0" encoding="UTF-8" standalone="yes"?>
<Relationships xmlns="http://schemas.openxmlformats.org/package/2006/relationships"><Relationship Id="rId8" Type="http://schemas.openxmlformats.org/officeDocument/2006/relationships/slide" Target="slide39.xml"/><Relationship Id="rId13" Type="http://schemas.openxmlformats.org/officeDocument/2006/relationships/image" Target="../media/image23.gif"/><Relationship Id="rId3" Type="http://schemas.openxmlformats.org/officeDocument/2006/relationships/hyperlink" Target="https://www.tutoringhour.com/preview/area/quadrilaterals/customary/integers-level1-1.pdf" TargetMode="External"/><Relationship Id="rId7" Type="http://schemas.openxmlformats.org/officeDocument/2006/relationships/slide" Target="slide38.xml"/><Relationship Id="rId12"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slide" Target="slide37.xml"/><Relationship Id="rId11" Type="http://schemas.openxmlformats.org/officeDocument/2006/relationships/image" Target="../media/image19.gif"/><Relationship Id="rId5" Type="http://schemas.openxmlformats.org/officeDocument/2006/relationships/slide" Target="slide36.xml"/><Relationship Id="rId10" Type="http://schemas.openxmlformats.org/officeDocument/2006/relationships/image" Target="../media/image18.png"/><Relationship Id="rId4" Type="http://schemas.openxmlformats.org/officeDocument/2006/relationships/hyperlink" Target="https://www.tutoringhour.com/preview/area/quadrilaterals/customary/integers-level1-1-key.pdf" TargetMode="External"/><Relationship Id="rId9" Type="http://schemas.openxmlformats.org/officeDocument/2006/relationships/slide" Target="slide40.xml"/><Relationship Id="rId14" Type="http://schemas.openxmlformats.org/officeDocument/2006/relationships/image" Target="../media/image21.gif"/></Relationships>
</file>

<file path=ppt/slides/_rels/slide42.xml.rels><?xml version="1.0" encoding="UTF-8" standalone="yes"?>
<Relationships xmlns="http://schemas.openxmlformats.org/package/2006/relationships"><Relationship Id="rId3" Type="http://schemas.openxmlformats.org/officeDocument/2006/relationships/hyperlink" Target="https://www.youtube.com/watch?v=D4nGkWOPb6M"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 Id="rId5" Type="http://schemas.openxmlformats.org/officeDocument/2006/relationships/hyperlink" Target="https://www.mathsisfun.com/numbers/pi.html" TargetMode="External"/><Relationship Id="rId4" Type="http://schemas.openxmlformats.org/officeDocument/2006/relationships/image" Target="../media/image24.png"/></Relationships>
</file>

<file path=ppt/slides/_rels/slide43.xml.rels><?xml version="1.0" encoding="UTF-8" standalone="yes"?>
<Relationships xmlns="http://schemas.openxmlformats.org/package/2006/relationships"><Relationship Id="rId3" Type="http://schemas.openxmlformats.org/officeDocument/2006/relationships/hyperlink" Target="https://mathmonks.com/wp-content/uploads/2020/12/Circumference-and-Area-of-a-Circle-Worksheet.pdf"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s://www.youtube.com/watch?v=z06Hj4vO9FM"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hyperlink" Target="https://mathsmadeeasy.co.uk/gcse-maths-revision/segment-of-a-circle/" TargetMode="External"/><Relationship Id="rId4" Type="http://schemas.openxmlformats.org/officeDocument/2006/relationships/image" Target="../media/image25.png"/></Relationships>
</file>

<file path=ppt/slides/_rels/slide45.xml.rels><?xml version="1.0" encoding="UTF-8" standalone="yes"?>
<Relationships xmlns="http://schemas.openxmlformats.org/package/2006/relationships"><Relationship Id="rId3" Type="http://schemas.openxmlformats.org/officeDocument/2006/relationships/hyperlink" Target="https://www.mathworksheets4kids.com/circles/arclength-sector/customary/mixed-1.pdf"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hyperlink" Target="https://www.youtube.com/watch?v=BBzP196v4vM" TargetMode="External"/><Relationship Id="rId2" Type="http://schemas.openxmlformats.org/officeDocument/2006/relationships/notesSlide" Target="../notesSlides/notesSlide47.xml"/><Relationship Id="rId1" Type="http://schemas.openxmlformats.org/officeDocument/2006/relationships/slideLayout" Target="../slideLayouts/slideLayout3.xml"/><Relationship Id="rId6" Type="http://schemas.openxmlformats.org/officeDocument/2006/relationships/hyperlink" Target="http://slideplayer.com" TargetMode="External"/><Relationship Id="rId5" Type="http://schemas.openxmlformats.org/officeDocument/2006/relationships/hyperlink" Target="https://slideplayer.com/slide/10811281/" TargetMode="External"/><Relationship Id="rId4" Type="http://schemas.openxmlformats.org/officeDocument/2006/relationships/image" Target="../media/image27.jpg"/></Relationships>
</file>

<file path=ppt/slides/_rels/slide48.xml.rels><?xml version="1.0" encoding="UTF-8" standalone="yes"?>
<Relationships xmlns="http://schemas.openxmlformats.org/package/2006/relationships"><Relationship Id="rId3" Type="http://schemas.openxmlformats.org/officeDocument/2006/relationships/hyperlink" Target="https://mathmonks.com/wp-content/uploads/2020/07/Areas-of-Regular-Polygons-and-Composite-Figures-Worksheet.pdf" TargetMode="External"/><Relationship Id="rId2" Type="http://schemas.openxmlformats.org/officeDocument/2006/relationships/notesSlide" Target="../notesSlides/notesSlide48.xml"/><Relationship Id="rId1" Type="http://schemas.openxmlformats.org/officeDocument/2006/relationships/slideLayout" Target="../slideLayouts/slideLayout3.xml"/><Relationship Id="rId5" Type="http://schemas.openxmlformats.org/officeDocument/2006/relationships/hyperlink" Target="https://www.ck12.org/geometry/area-and-perimeter-of-composite-shapes/lesson/Area-of-Composite-Shapes-GEOM/" TargetMode="External"/><Relationship Id="rId4" Type="http://schemas.openxmlformats.org/officeDocument/2006/relationships/image" Target="../media/image28.png"/></Relationships>
</file>

<file path=ppt/slides/_rels/slide49.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hyperlink" Target="https://www.ck12.org/geometry/solid-figures/lesson/Polyhedrons-BSC-GEOM/"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www.youtube.com/watch?v=bInSaBRKpfQ" TargetMode="External"/><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hyperlink" Target="https://www.youtube.com/watch?v=eBAq_caikJ4" TargetMode="External"/><Relationship Id="rId2" Type="http://schemas.openxmlformats.org/officeDocument/2006/relationships/notesSlide" Target="../notesSlides/notesSlide52.xml"/><Relationship Id="rId1" Type="http://schemas.openxmlformats.org/officeDocument/2006/relationships/slideLayout" Target="../slideLayouts/slideLayout3.xml"/><Relationship Id="rId5" Type="http://schemas.openxmlformats.org/officeDocument/2006/relationships/hyperlink" Target="https://monkeypen.com/products/3d-shapes-poster?srsltid=AfmBOoq0QMz2oZ8ByiGpu4KSWNY_GXWEdDmnkXWOSsRCBz2zhy1vGaM7" TargetMode="Externa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image" Target="../media/image31.jpg"/><Relationship Id="rId7" Type="http://schemas.openxmlformats.org/officeDocument/2006/relationships/hyperlink" Target="https://favpng.com/png_view/tmnt-michelangelo-leonardo-raphael-teenage-mutant-ninja-turtles-clip-art-png/PB1Y81pY" TargetMode="External"/><Relationship Id="rId2" Type="http://schemas.openxmlformats.org/officeDocument/2006/relationships/notesSlide" Target="../notesSlides/notesSlide53.xml"/><Relationship Id="rId1" Type="http://schemas.openxmlformats.org/officeDocument/2006/relationships/slideLayout" Target="../slideLayouts/slideLayout3.xml"/><Relationship Id="rId6" Type="http://schemas.openxmlformats.org/officeDocument/2006/relationships/hyperlink" Target="https://www.bbc.com/news/science-environment-35557727" TargetMode="External"/><Relationship Id="rId5" Type="http://schemas.openxmlformats.org/officeDocument/2006/relationships/hyperlink" Target="https://www.myembdesigns.com/product/joker-smile-embroidery-design/?srsltid=AfmBOooenz18eur6rM_noJe9IkT7vvtjQtPrJXp5_sp5zmlxeeVW9z4k" TargetMode="External"/><Relationship Id="rId4" Type="http://schemas.openxmlformats.org/officeDocument/2006/relationships/image" Target="../media/image32.png"/></Relationships>
</file>

<file path=ppt/slides/_rels/slide5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4.xml"/><Relationship Id="rId1" Type="http://schemas.openxmlformats.org/officeDocument/2006/relationships/slideLayout" Target="../slideLayouts/slideLayout3.xml"/><Relationship Id="rId4" Type="http://schemas.openxmlformats.org/officeDocument/2006/relationships/hyperlink" Target="https://monkeypen.com/products/3d-shapes-poster?srsltid=AfmBOoq0QMz2oZ8ByiGpu4KSWNY_GXWEdDmnkXWOSsRCBz2zhy1vGaM7"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www.youtube.com/watch?v=PhLc6B5WXtc" TargetMode="External"/><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hyperlink" Target="https://www.youtube.com/watch?v=PljECBkHQpg&amp;t=9s" TargetMode="External"/><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hyperlink" Target="https://www.youtube.com/watch?v=aEpkAtf2L54" TargetMode="External"/><Relationship Id="rId2" Type="http://schemas.openxmlformats.org/officeDocument/2006/relationships/notesSlide" Target="../notesSlides/notesSlide57.xml"/><Relationship Id="rId1" Type="http://schemas.openxmlformats.org/officeDocument/2006/relationships/slideLayout" Target="../slideLayouts/slideLayout3.xml"/><Relationship Id="rId6" Type="http://schemas.openxmlformats.org/officeDocument/2006/relationships/hyperlink" Target="http://www.pitt.edu/~jal283/Assignment13.html" TargetMode="External"/><Relationship Id="rId5" Type="http://schemas.openxmlformats.org/officeDocument/2006/relationships/image" Target="../media/image34.jpg"/><Relationship Id="rId4" Type="http://schemas.openxmlformats.org/officeDocument/2006/relationships/hyperlink" Target="https://www.youtube.com/watch?v=EbiwNnyDUoM"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58.xml"/><Relationship Id="rId1" Type="http://schemas.openxmlformats.org/officeDocument/2006/relationships/slideLayout" Target="../slideLayouts/slideLayout3.xml"/><Relationship Id="rId5" Type="http://schemas.openxmlformats.org/officeDocument/2006/relationships/hyperlink" Target="http://mathmonks.com" TargetMode="External"/><Relationship Id="rId4" Type="http://schemas.openxmlformats.org/officeDocument/2006/relationships/hyperlink" Target="https://mathmonks.com/prism/rectangular-prism"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gENVB6tjq_M"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hyperlink" Target="http://www.youtube.com/watch?v=gENVB6tjq_M" TargetMode="External"/></Relationships>
</file>

<file path=ppt/slides/_rels/slide60.xml.rels><?xml version="1.0" encoding="UTF-8" standalone="yes"?>
<Relationships xmlns="http://schemas.openxmlformats.org/package/2006/relationships"><Relationship Id="rId3" Type="http://schemas.openxmlformats.org/officeDocument/2006/relationships/hyperlink" Target="https://www.youtube.com/watch?v=OY2RRlPPT7A" TargetMode="External"/><Relationship Id="rId2" Type="http://schemas.openxmlformats.org/officeDocument/2006/relationships/notesSlide" Target="../notesSlides/notesSlide60.xml"/><Relationship Id="rId1" Type="http://schemas.openxmlformats.org/officeDocument/2006/relationships/slideLayout" Target="../slideLayouts/slideLayout3.xml"/><Relationship Id="rId6" Type="http://schemas.openxmlformats.org/officeDocument/2006/relationships/slide" Target="slide63.xml"/><Relationship Id="rId5" Type="http://schemas.openxmlformats.org/officeDocument/2006/relationships/hyperlink" Target="https://calcworkshop.com/volume-surface-area/pyramid/" TargetMode="External"/><Relationship Id="rId4" Type="http://schemas.openxmlformats.org/officeDocument/2006/relationships/image" Target="../media/image36.png"/></Relationships>
</file>

<file path=ppt/slides/_rels/slide61.xml.rels><?xml version="1.0" encoding="UTF-8" standalone="yes"?>
<Relationships xmlns="http://schemas.openxmlformats.org/package/2006/relationships"><Relationship Id="rId3" Type="http://schemas.openxmlformats.org/officeDocument/2006/relationships/hyperlink" Target="https://www.youtube.com/watch?v=JN3LhO0YXw8" TargetMode="External"/><Relationship Id="rId2" Type="http://schemas.openxmlformats.org/officeDocument/2006/relationships/notesSlide" Target="../notesSlides/notesSlide61.xml"/><Relationship Id="rId1" Type="http://schemas.openxmlformats.org/officeDocument/2006/relationships/slideLayout" Target="../slideLayouts/slideLayout3.xml"/><Relationship Id="rId6" Type="http://schemas.openxmlformats.org/officeDocument/2006/relationships/slide" Target="slide57.xml"/><Relationship Id="rId5" Type="http://schemas.openxmlformats.org/officeDocument/2006/relationships/hyperlink" Target="http://www.clker.com/clipart-cone.html" TargetMode="External"/><Relationship Id="rId4" Type="http://schemas.openxmlformats.org/officeDocument/2006/relationships/image" Target="../media/image37.png"/></Relationships>
</file>

<file path=ppt/slides/_rels/slide62.xml.rels><?xml version="1.0" encoding="UTF-8" standalone="yes"?>
<Relationships xmlns="http://schemas.openxmlformats.org/package/2006/relationships"><Relationship Id="rId3" Type="http://schemas.openxmlformats.org/officeDocument/2006/relationships/hyperlink" Target="https://www.turito.com/learn/math/pyramids-and-cones-surface-area-grade-9" TargetMode="External"/><Relationship Id="rId2" Type="http://schemas.openxmlformats.org/officeDocument/2006/relationships/notesSlide" Target="../notesSlides/notesSlide62.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hyperlink" Target="https://www.mathworksheets4kids.com/surface-area/mixed-shapes/customary/easy-1.pdf" TargetMode="External"/><Relationship Id="rId2" Type="http://schemas.openxmlformats.org/officeDocument/2006/relationships/notesSlide" Target="../notesSlides/notesSlide64.xml"/><Relationship Id="rId1" Type="http://schemas.openxmlformats.org/officeDocument/2006/relationships/slideLayout" Target="../slideLayouts/slideLayout3.xml"/><Relationship Id="rId4" Type="http://schemas.openxmlformats.org/officeDocument/2006/relationships/hyperlink" Target="https://k12mathworksheets.com/wp-content/uploads/2024/01/Volume-of-Various-Shapes-1.pdf" TargetMode="Externa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hyperlink" Target="https://www.youtube.com/watch?v=hcgThf5mv38" TargetMode="External"/><Relationship Id="rId2" Type="http://schemas.openxmlformats.org/officeDocument/2006/relationships/notesSlide" Target="../notesSlides/notesSlide67.xml"/><Relationship Id="rId1" Type="http://schemas.openxmlformats.org/officeDocument/2006/relationships/slideLayout" Target="../slideLayouts/slideLayout3.xml"/><Relationship Id="rId5" Type="http://schemas.openxmlformats.org/officeDocument/2006/relationships/hyperlink" Target="https://www.slideserve.com/karina-morrison/independent-vs-dependent-variable" TargetMode="External"/><Relationship Id="rId4" Type="http://schemas.openxmlformats.org/officeDocument/2006/relationships/image" Target="../media/image39.png"/></Relationships>
</file>

<file path=ppt/slides/_rels/slide68.xml.rels><?xml version="1.0" encoding="UTF-8" standalone="yes"?>
<Relationships xmlns="http://schemas.openxmlformats.org/package/2006/relationships"><Relationship Id="rId3" Type="http://schemas.openxmlformats.org/officeDocument/2006/relationships/hyperlink" Target="https://www.youtube.com/watch?v=qg8PMqJV3t0" TargetMode="External"/><Relationship Id="rId2" Type="http://schemas.openxmlformats.org/officeDocument/2006/relationships/notesSlide" Target="../notesSlides/notesSlide68.xml"/><Relationship Id="rId1" Type="http://schemas.openxmlformats.org/officeDocument/2006/relationships/slideLayout" Target="../slideLayouts/slideLayout3.xml"/><Relationship Id="rId6" Type="http://schemas.openxmlformats.org/officeDocument/2006/relationships/hyperlink" Target="https://www.cuemath.com/data/dot-plot/" TargetMode="External"/><Relationship Id="rId5" Type="http://schemas.openxmlformats.org/officeDocument/2006/relationships/image" Target="../media/image40.png"/><Relationship Id="rId4" Type="http://schemas.openxmlformats.org/officeDocument/2006/relationships/slide" Target="slide87.xml"/></Relationships>
</file>

<file path=ppt/slides/_rels/slide69.xml.rels><?xml version="1.0" encoding="UTF-8" standalone="yes"?>
<Relationships xmlns="http://schemas.openxmlformats.org/package/2006/relationships"><Relationship Id="rId3" Type="http://schemas.openxmlformats.org/officeDocument/2006/relationships/hyperlink" Target="https://www.youtube.com/watch?v=NcgRa0uotXs" TargetMode="External"/><Relationship Id="rId2" Type="http://schemas.openxmlformats.org/officeDocument/2006/relationships/notesSlide" Target="../notesSlides/notesSlide69.xml"/><Relationship Id="rId1" Type="http://schemas.openxmlformats.org/officeDocument/2006/relationships/slideLayout" Target="../slideLayouts/slideLayout3.xml"/><Relationship Id="rId5" Type="http://schemas.openxmlformats.org/officeDocument/2006/relationships/hyperlink" Target="https://support.minitab.com/en-us/minitab-express/1/help-and-how-to/graphs/scatterplot/before-you-start/overview/" TargetMode="External"/><Relationship Id="rId4" Type="http://schemas.openxmlformats.org/officeDocument/2006/relationships/image" Target="../media/image41.png"/></Relationships>
</file>

<file path=ppt/slides/_rels/slide7.xml.rels><?xml version="1.0" encoding="UTF-8" standalone="yes"?>
<Relationships xmlns="http://schemas.openxmlformats.org/package/2006/relationships"><Relationship Id="rId8" Type="http://schemas.openxmlformats.org/officeDocument/2006/relationships/slide" Target="slide50.xml"/><Relationship Id="rId3" Type="http://schemas.openxmlformats.org/officeDocument/2006/relationships/slide" Target="slide8.xml"/><Relationship Id="rId7" Type="http://schemas.openxmlformats.org/officeDocument/2006/relationships/slide" Target="slide26.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slide" Target="slide23.xml"/><Relationship Id="rId11" Type="http://schemas.openxmlformats.org/officeDocument/2006/relationships/slide" Target="slide81.xml"/><Relationship Id="rId5" Type="http://schemas.openxmlformats.org/officeDocument/2006/relationships/slide" Target="slide18.xml"/><Relationship Id="rId10" Type="http://schemas.openxmlformats.org/officeDocument/2006/relationships/slide" Target="slide78.xml"/><Relationship Id="rId4" Type="http://schemas.openxmlformats.org/officeDocument/2006/relationships/slide" Target="slide11.xml"/><Relationship Id="rId9" Type="http://schemas.openxmlformats.org/officeDocument/2006/relationships/slide" Target="slide67.xml"/></Relationships>
</file>

<file path=ppt/slides/_rels/slide70.xml.rels><?xml version="1.0" encoding="UTF-8" standalone="yes"?>
<Relationships xmlns="http://schemas.openxmlformats.org/package/2006/relationships"><Relationship Id="rId3" Type="http://schemas.openxmlformats.org/officeDocument/2006/relationships/hyperlink" Target="https://www.youtube.com/watch?v=36v2EXZRzUE" TargetMode="External"/><Relationship Id="rId2" Type="http://schemas.openxmlformats.org/officeDocument/2006/relationships/notesSlide" Target="../notesSlides/notesSlide70.xml"/><Relationship Id="rId1" Type="http://schemas.openxmlformats.org/officeDocument/2006/relationships/slideLayout" Target="../slideLayouts/slideLayout3.xml"/><Relationship Id="rId5" Type="http://schemas.openxmlformats.org/officeDocument/2006/relationships/image" Target="../media/image42.png"/><Relationship Id="rId4" Type="http://schemas.openxmlformats.org/officeDocument/2006/relationships/hyperlink" Target="https://www.cuemath.com/data/line-graphs/"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https://flexbooks.ck12.org/cbook/ck-12-middle-school-math-concepts-grade-7/section/11.8/primary/lesson/multiple-line-graphs-msm7/" TargetMode="External"/><Relationship Id="rId2" Type="http://schemas.openxmlformats.org/officeDocument/2006/relationships/notesSlide" Target="../notesSlides/notesSlide71.xml"/><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72.xml.rels><?xml version="1.0" encoding="UTF-8" standalone="yes"?>
<Relationships xmlns="http://schemas.openxmlformats.org/package/2006/relationships"><Relationship Id="rId3" Type="http://schemas.openxmlformats.org/officeDocument/2006/relationships/hyperlink" Target="https://www.youtube.com/watch?v=haJyaQObNwU" TargetMode="External"/><Relationship Id="rId2" Type="http://schemas.openxmlformats.org/officeDocument/2006/relationships/notesSlide" Target="../notesSlides/notesSlide72.xml"/><Relationship Id="rId1" Type="http://schemas.openxmlformats.org/officeDocument/2006/relationships/slideLayout" Target="../slideLayouts/slideLayout3.xml"/><Relationship Id="rId5" Type="http://schemas.openxmlformats.org/officeDocument/2006/relationships/hyperlink" Target="https://www.analyzemath.com/statistics/histogram.html" TargetMode="External"/><Relationship Id="rId4" Type="http://schemas.openxmlformats.org/officeDocument/2006/relationships/image" Target="../media/image44.gif"/></Relationships>
</file>

<file path=ppt/slides/_rels/slide73.xml.rels><?xml version="1.0" encoding="UTF-8" standalone="yes"?>
<Relationships xmlns="http://schemas.openxmlformats.org/package/2006/relationships"><Relationship Id="rId3" Type="http://schemas.openxmlformats.org/officeDocument/2006/relationships/hyperlink" Target="https://www.youtube.com/watch?v=WTVdncVCvKo" TargetMode="External"/><Relationship Id="rId2" Type="http://schemas.openxmlformats.org/officeDocument/2006/relationships/notesSlide" Target="../notesSlides/notesSlide73.xml"/><Relationship Id="rId1" Type="http://schemas.openxmlformats.org/officeDocument/2006/relationships/slideLayout" Target="../slideLayouts/slideLayout3.xml"/><Relationship Id="rId6" Type="http://schemas.openxmlformats.org/officeDocument/2006/relationships/hyperlink" Target="http://mathmonks.com" TargetMode="External"/><Relationship Id="rId5" Type="http://schemas.openxmlformats.org/officeDocument/2006/relationships/hyperlink" Target="https://mathmonks.com/bar-graphs" TargetMode="External"/><Relationship Id="rId4" Type="http://schemas.openxmlformats.org/officeDocument/2006/relationships/image" Target="../media/image45.jpg"/></Relationships>
</file>

<file path=ppt/slides/_rels/slide7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4.xml"/><Relationship Id="rId1" Type="http://schemas.openxmlformats.org/officeDocument/2006/relationships/slideLayout" Target="../slideLayouts/slideLayout3.xml"/><Relationship Id="rId4" Type="http://schemas.openxmlformats.org/officeDocument/2006/relationships/hyperlink" Target="https://flexbooks.ck12.org/cbook/ck-12-middle-school-math-concepts-grade-7/section/11.6/primary/lesson/multiple-bar-graphs-msm7/"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https://www.youtube.com/watch?v=GjJdZaQrItg" TargetMode="External"/><Relationship Id="rId2" Type="http://schemas.openxmlformats.org/officeDocument/2006/relationships/notesSlide" Target="../notesSlides/notesSlide75.xml"/><Relationship Id="rId1" Type="http://schemas.openxmlformats.org/officeDocument/2006/relationships/slideLayout" Target="../slideLayouts/slideLayout3.xml"/><Relationship Id="rId5" Type="http://schemas.openxmlformats.org/officeDocument/2006/relationships/hyperlink" Target="https://www.meta-chart.com/pie" TargetMode="External"/><Relationship Id="rId4" Type="http://schemas.openxmlformats.org/officeDocument/2006/relationships/image" Target="../media/image47.png"/></Relationships>
</file>

<file path=ppt/slides/_rels/slide76.xml.rels><?xml version="1.0" encoding="UTF-8" standalone="yes"?>
<Relationships xmlns="http://schemas.openxmlformats.org/package/2006/relationships"><Relationship Id="rId3" Type="http://schemas.openxmlformats.org/officeDocument/2006/relationships/hyperlink" Target="https://www.youtube.com/watch?v=MUCvUgGfzdo" TargetMode="External"/><Relationship Id="rId2" Type="http://schemas.openxmlformats.org/officeDocument/2006/relationships/notesSlide" Target="../notesSlides/notesSlide76.xml"/><Relationship Id="rId1" Type="http://schemas.openxmlformats.org/officeDocument/2006/relationships/slideLayout" Target="../slideLayouts/slideLayout3.xml"/><Relationship Id="rId6" Type="http://schemas.openxmlformats.org/officeDocument/2006/relationships/hyperlink" Target="http://softschools.com" TargetMode="External"/><Relationship Id="rId5" Type="http://schemas.openxmlformats.org/officeDocument/2006/relationships/hyperlink" Target="https://www.softschools.com/math/topics/stem_and_leaf_plot/" TargetMode="External"/><Relationship Id="rId4" Type="http://schemas.openxmlformats.org/officeDocument/2006/relationships/image" Target="../media/image48.jpg"/></Relationships>
</file>

<file path=ppt/slides/_rels/slide77.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hyperlink" Target="https://www.youtube.com/watch?v=YTWM4aOqVwM" TargetMode="External"/><Relationship Id="rId2" Type="http://schemas.openxmlformats.org/officeDocument/2006/relationships/notesSlide" Target="../notesSlides/notesSlide78.xml"/><Relationship Id="rId1" Type="http://schemas.openxmlformats.org/officeDocument/2006/relationships/slideLayout" Target="../slideLayouts/slideLayout3.xml"/><Relationship Id="rId5" Type="http://schemas.openxmlformats.org/officeDocument/2006/relationships/hyperlink" Target="https://www.mathsisfun.com/data/probability.html" TargetMode="External"/><Relationship Id="rId4" Type="http://schemas.openxmlformats.org/officeDocument/2006/relationships/image" Target="../media/image49.jp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hyperlink" Target="https://www.superteacherworksheets.com/probability/probability10_TZQMZ.pdf" TargetMode="External"/><Relationship Id="rId2" Type="http://schemas.openxmlformats.org/officeDocument/2006/relationships/notesSlide" Target="../notesSlides/notesSlide80.xml"/><Relationship Id="rId1" Type="http://schemas.openxmlformats.org/officeDocument/2006/relationships/slideLayout" Target="../slideLayouts/slideLayout3.xml"/><Relationship Id="rId4" Type="http://schemas.openxmlformats.org/officeDocument/2006/relationships/image" Target="../media/image50.pn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hyperlink" Target="https://www.youtube.com/watch?v=A1mQ9kD-i9I" TargetMode="External"/><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hyperlink" Target="https://www.youtube.com/watch?v=HZ6Qpi-R11Y" TargetMode="External"/><Relationship Id="rId2" Type="http://schemas.openxmlformats.org/officeDocument/2006/relationships/notesSlide" Target="../notesSlides/notesSlide83.xml"/><Relationship Id="rId1" Type="http://schemas.openxmlformats.org/officeDocument/2006/relationships/slideLayout" Target="../slideLayouts/slideLayout3.xml"/><Relationship Id="rId4" Type="http://schemas.openxmlformats.org/officeDocument/2006/relationships/hyperlink" Target="https://math-drills.com/statistics/mean_median_mode_range_010099range_05inset_001.1675735340.pdf" TargetMode="External"/></Relationships>
</file>

<file path=ppt/slides/_rels/slide8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4.xml"/><Relationship Id="rId1" Type="http://schemas.openxmlformats.org/officeDocument/2006/relationships/slideLayout" Target="../slideLayouts/slideLayout3.xml"/><Relationship Id="rId5" Type="http://schemas.openxmlformats.org/officeDocument/2006/relationships/hyperlink" Target="https://www.simplypsychology.org/correlation.html" TargetMode="External"/><Relationship Id="rId4" Type="http://schemas.openxmlformats.org/officeDocument/2006/relationships/hyperlink" Target="https://www.youtube.com/watch?v=10zppds5Sik" TargetMode="Externa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hyperlink" Target="https://www.youtube.com/watch?v=U0NZu6f5TMI" TargetMode="External"/><Relationship Id="rId2" Type="http://schemas.openxmlformats.org/officeDocument/2006/relationships/notesSlide" Target="../notesSlides/notesSlide86.xml"/><Relationship Id="rId1" Type="http://schemas.openxmlformats.org/officeDocument/2006/relationships/slideLayout" Target="../slideLayouts/slideLayout3.xml"/><Relationship Id="rId5" Type="http://schemas.openxmlformats.org/officeDocument/2006/relationships/image" Target="../media/image52.png"/><Relationship Id="rId4" Type="http://schemas.openxmlformats.org/officeDocument/2006/relationships/hyperlink" Target="https://www.statisticshowto.com/uniform-distribution/" TargetMode="External"/></Relationships>
</file>

<file path=ppt/slides/_rels/slide87.xml.rels><?xml version="1.0" encoding="UTF-8" standalone="yes"?>
<Relationships xmlns="http://schemas.openxmlformats.org/package/2006/relationships"><Relationship Id="rId3" Type="http://schemas.openxmlformats.org/officeDocument/2006/relationships/slide" Target="slide68.xml"/><Relationship Id="rId2" Type="http://schemas.openxmlformats.org/officeDocument/2006/relationships/notesSlide" Target="../notesSlides/notesSlide87.xml"/><Relationship Id="rId1" Type="http://schemas.openxmlformats.org/officeDocument/2006/relationships/slideLayout" Target="../slideLayouts/slideLayout3.xml"/><Relationship Id="rId5" Type="http://schemas.openxmlformats.org/officeDocument/2006/relationships/image" Target="../media/image53.jpg"/><Relationship Id="rId4" Type="http://schemas.openxmlformats.org/officeDocument/2006/relationships/hyperlink" Target="https://medium.com/geekculture/what-are-right-skewed-and-left-skewed-distributions-a29b3def7598" TargetMode="External"/></Relationships>
</file>

<file path=ppt/slides/_rels/slide88.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88.xml"/><Relationship Id="rId1" Type="http://schemas.openxmlformats.org/officeDocument/2006/relationships/slideLayout" Target="../slideLayouts/slideLayout3.xml"/><Relationship Id="rId4" Type="http://schemas.openxmlformats.org/officeDocument/2006/relationships/hyperlink" Target="https://jech.bmj.com/content/60/1/6" TargetMode="External"/></Relationships>
</file>

<file path=ppt/slides/_rels/slide89.xml.rels><?xml version="1.0" encoding="UTF-8" standalone="yes"?>
<Relationships xmlns="http://schemas.openxmlformats.org/package/2006/relationships"><Relationship Id="rId3" Type="http://schemas.openxmlformats.org/officeDocument/2006/relationships/hyperlink" Target="https://jech.bmj.com/content/60/1/6" TargetMode="External"/><Relationship Id="rId2" Type="http://schemas.openxmlformats.org/officeDocument/2006/relationships/notesSlide" Target="../notesSlides/notesSlide89.xml"/><Relationship Id="rId1" Type="http://schemas.openxmlformats.org/officeDocument/2006/relationships/slideLayout" Target="../slideLayouts/slideLayout3.xml"/><Relationship Id="rId4" Type="http://schemas.openxmlformats.org/officeDocument/2006/relationships/image" Target="../media/image54.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notesSlide" Target="../notesSlides/notesSlide91.xml"/><Relationship Id="rId1" Type="http://schemas.openxmlformats.org/officeDocument/2006/relationships/slideLayout" Target="../slideLayouts/slideLayout1.xml"/><Relationship Id="rId4" Type="http://schemas.openxmlformats.org/officeDocument/2006/relationships/hyperlink" Target="http://forevertwentysomethings.com/2015/01/12/10-thoughts-you-have-going-to-the-gym-by-yourself/may-the-odds-be-ever-in-your-favor/" TargetMode="External"/></Relationships>
</file>

<file path=ppt/slides/_rels/slide92.xml.rels><?xml version="1.0" encoding="UTF-8" standalone="yes"?>
<Relationships xmlns="http://schemas.openxmlformats.org/package/2006/relationships"><Relationship Id="rId8" Type="http://schemas.openxmlformats.org/officeDocument/2006/relationships/hyperlink" Target="https://math-drills.com/measurement/convert_imperial_metric_mass_all_001.1452699435.pdf" TargetMode="External"/><Relationship Id="rId3" Type="http://schemas.openxmlformats.org/officeDocument/2006/relationships/hyperlink" Target="https://www.youtube.com/watch?v=5tHpDzXP-lg" TargetMode="External"/><Relationship Id="rId7" Type="http://schemas.openxmlformats.org/officeDocument/2006/relationships/hyperlink" Target="http://math-drills.com" TargetMode="External"/><Relationship Id="rId2" Type="http://schemas.openxmlformats.org/officeDocument/2006/relationships/notesSlide" Target="../notesSlides/notesSlide92.xml"/><Relationship Id="rId1" Type="http://schemas.openxmlformats.org/officeDocument/2006/relationships/slideLayout" Target="../slideLayouts/slideLayout3.xml"/><Relationship Id="rId6" Type="http://schemas.openxmlformats.org/officeDocument/2006/relationships/hyperlink" Target="https://www.k5learning.com/worksheets/math/grade-6-conversion-metric-units-mixed-practice-a.pdf" TargetMode="External"/><Relationship Id="rId11" Type="http://schemas.openxmlformats.org/officeDocument/2006/relationships/hyperlink" Target="https://www.youtube.com/watch?v=wIPsIgVzLkk" TargetMode="External"/><Relationship Id="rId5" Type="http://schemas.openxmlformats.org/officeDocument/2006/relationships/hyperlink" Target="https://www.k5learning.com/worksheets/math/grade-5-converting-volume-units-cups-pints-quarts-gallons-a.pdf" TargetMode="External"/><Relationship Id="rId10" Type="http://schemas.openxmlformats.org/officeDocument/2006/relationships/hyperlink" Target="https://www.youtube.com/watch?v=hnzZKY8SGbE" TargetMode="External"/><Relationship Id="rId4" Type="http://schemas.openxmlformats.org/officeDocument/2006/relationships/hyperlink" Target="https://www.youtube.com/watch?v=vWovdihteqs" TargetMode="External"/><Relationship Id="rId9" Type="http://schemas.openxmlformats.org/officeDocument/2006/relationships/hyperlink" Target="https://www.scribd.com/doc/243824961/Dosage-Practice" TargetMode="External"/></Relationships>
</file>

<file path=ppt/slides/_rels/slide93.xml.rels><?xml version="1.0" encoding="UTF-8" standalone="yes"?>
<Relationships xmlns="http://schemas.openxmlformats.org/package/2006/relationships"><Relationship Id="rId8" Type="http://schemas.openxmlformats.org/officeDocument/2006/relationships/hyperlink" Target="https://www.youtube.com/watch?v=pvMuDPVOm7Y" TargetMode="External"/><Relationship Id="rId3" Type="http://schemas.openxmlformats.org/officeDocument/2006/relationships/hyperlink" Target="https://www.k5learning.com/worksheets/math/grade-4-temperature-converting-fahrenheit-celsius-a.pdf" TargetMode="External"/><Relationship Id="rId7" Type="http://schemas.openxmlformats.org/officeDocument/2006/relationships/hyperlink" Target="https://www.youtube.com/watch?v=UsE1hu-q0Cs" TargetMode="External"/><Relationship Id="rId2" Type="http://schemas.openxmlformats.org/officeDocument/2006/relationships/notesSlide" Target="../notesSlides/notesSlide93.xml"/><Relationship Id="rId1" Type="http://schemas.openxmlformats.org/officeDocument/2006/relationships/slideLayout" Target="../slideLayouts/slideLayout3.xml"/><Relationship Id="rId6" Type="http://schemas.openxmlformats.org/officeDocument/2006/relationships/hyperlink" Target="https://www.smartmathz.com/wp-content/uploads/2022/08/grade3_rn1.pdf" TargetMode="External"/><Relationship Id="rId11" Type="http://schemas.openxmlformats.org/officeDocument/2006/relationships/hyperlink" Target="https://www.youtube.com/watch?v=nCD-bAEbB3I" TargetMode="External"/><Relationship Id="rId5" Type="http://schemas.openxmlformats.org/officeDocument/2006/relationships/hyperlink" Target="https://www.youtube.com/watch?v=MOIJxae_7Pk" TargetMode="External"/><Relationship Id="rId10" Type="http://schemas.openxmlformats.org/officeDocument/2006/relationships/hyperlink" Target="https://math-salamanders.s3-us-west-1.amazonaws.com/Measurement/Area-of-Right-Triangle/triangle-area-1.pdf" TargetMode="External"/><Relationship Id="rId4" Type="http://schemas.openxmlformats.org/officeDocument/2006/relationships/hyperlink" Target="https://www.youtube.com/watch?v=6Ti72WkUDU4" TargetMode="External"/><Relationship Id="rId9" Type="http://schemas.openxmlformats.org/officeDocument/2006/relationships/hyperlink" Target="http://math-salamanders.com" TargetMode="External"/></Relationships>
</file>

<file path=ppt/slides/_rels/slide94.xml.rels><?xml version="1.0" encoding="UTF-8" standalone="yes"?>
<Relationships xmlns="http://schemas.openxmlformats.org/package/2006/relationships"><Relationship Id="rId8" Type="http://schemas.openxmlformats.org/officeDocument/2006/relationships/hyperlink" Target="https://www.youtube.com/watch?v=3Jx9gGpGbrA" TargetMode="External"/><Relationship Id="rId3" Type="http://schemas.openxmlformats.org/officeDocument/2006/relationships/hyperlink" Target="http://math-drills.com" TargetMode="External"/><Relationship Id="rId7" Type="http://schemas.openxmlformats.org/officeDocument/2006/relationships/hyperlink" Target="https://www.youtube.com/watch?v=k7iV42nkXc0" TargetMode="External"/><Relationship Id="rId2" Type="http://schemas.openxmlformats.org/officeDocument/2006/relationships/notesSlide" Target="../notesSlides/notesSlide94.xml"/><Relationship Id="rId1" Type="http://schemas.openxmlformats.org/officeDocument/2006/relationships/slideLayout" Target="../slideLayouts/slideLayout3.xml"/><Relationship Id="rId6" Type="http://schemas.openxmlformats.org/officeDocument/2006/relationships/hyperlink" Target="https://www.youtube.com/watch?v=WBgRnFFGCuQ" TargetMode="External"/><Relationship Id="rId5" Type="http://schemas.openxmlformats.org/officeDocument/2006/relationships/hyperlink" Target="https://math-drills.com/geometry/pythagorean_theorem_decimal_calculate_side_norotation_001.1495551663.pdf" TargetMode="External"/><Relationship Id="rId10" Type="http://schemas.openxmlformats.org/officeDocument/2006/relationships/hyperlink" Target="https://www.youtube.com/watch?v=8aYBRmw0VcY" TargetMode="External"/><Relationship Id="rId4" Type="http://schemas.openxmlformats.org/officeDocument/2006/relationships/hyperlink" Target="https://math-drills.com/geometry/pythagorean_theorem_decimal_calculate_hypotenuse_norotation_001.1675735269.pdf" TargetMode="External"/><Relationship Id="rId9" Type="http://schemas.openxmlformats.org/officeDocument/2006/relationships/hyperlink" Target="https://www.youtube.com/watch?v=vqJmXGIF_1w" TargetMode="External"/></Relationships>
</file>

<file path=ppt/slides/_rels/slide95.xml.rels><?xml version="1.0" encoding="UTF-8" standalone="yes"?>
<Relationships xmlns="http://schemas.openxmlformats.org/package/2006/relationships"><Relationship Id="rId8" Type="http://schemas.openxmlformats.org/officeDocument/2006/relationships/hyperlink" Target="https://mathmonks.com/wp-content/uploads/2020/12/Circumference-and-Area-of-a-Circle-Worksheet.pdf" TargetMode="External"/><Relationship Id="rId3" Type="http://schemas.openxmlformats.org/officeDocument/2006/relationships/hyperlink" Target="http://tutoringhour.com" TargetMode="External"/><Relationship Id="rId7" Type="http://schemas.openxmlformats.org/officeDocument/2006/relationships/hyperlink" Target="http://mathmonks.com" TargetMode="External"/><Relationship Id="rId2" Type="http://schemas.openxmlformats.org/officeDocument/2006/relationships/notesSlide" Target="../notesSlides/notesSlide95.xml"/><Relationship Id="rId1" Type="http://schemas.openxmlformats.org/officeDocument/2006/relationships/slideLayout" Target="../slideLayouts/slideLayout3.xml"/><Relationship Id="rId6" Type="http://schemas.openxmlformats.org/officeDocument/2006/relationships/hyperlink" Target="https://www.youtube.com/watch?v=D4nGkWOPb6M" TargetMode="External"/><Relationship Id="rId11" Type="http://schemas.openxmlformats.org/officeDocument/2006/relationships/hyperlink" Target="https://www.youtube.com/watch?v=BBzP196v4vM" TargetMode="External"/><Relationship Id="rId5" Type="http://schemas.openxmlformats.org/officeDocument/2006/relationships/hyperlink" Target="https://www.tutoringhour.com/preview/area/quadrilaterals/customary/integers-level1-1-key.pdf" TargetMode="External"/><Relationship Id="rId10" Type="http://schemas.openxmlformats.org/officeDocument/2006/relationships/hyperlink" Target="https://www.mathworksheets4kids.com/circles/arclength-sector/customary/mixed-1.pdf" TargetMode="External"/><Relationship Id="rId4" Type="http://schemas.openxmlformats.org/officeDocument/2006/relationships/hyperlink" Target="https://www.tutoringhour.com/preview/area/quadrilaterals/customary/integers-level1-1.pdf" TargetMode="External"/><Relationship Id="rId9" Type="http://schemas.openxmlformats.org/officeDocument/2006/relationships/hyperlink" Target="https://www.youtube.com/watch?v=z06Hj4vO9FM" TargetMode="External"/></Relationships>
</file>

<file path=ppt/slides/_rels/slide96.xml.rels><?xml version="1.0" encoding="UTF-8" standalone="yes"?>
<Relationships xmlns="http://schemas.openxmlformats.org/package/2006/relationships"><Relationship Id="rId8" Type="http://schemas.openxmlformats.org/officeDocument/2006/relationships/hyperlink" Target="https://www.youtube.com/watch?v=PljECBkHQpg&amp;t=9s" TargetMode="External"/><Relationship Id="rId3" Type="http://schemas.openxmlformats.org/officeDocument/2006/relationships/hyperlink" Target="http://mathmonks.com" TargetMode="External"/><Relationship Id="rId7" Type="http://schemas.openxmlformats.org/officeDocument/2006/relationships/hyperlink" Target="https://www.youtube.com/watch?v=PhLc6B5WXtc" TargetMode="External"/><Relationship Id="rId2" Type="http://schemas.openxmlformats.org/officeDocument/2006/relationships/notesSlide" Target="../notesSlides/notesSlide96.xml"/><Relationship Id="rId1" Type="http://schemas.openxmlformats.org/officeDocument/2006/relationships/slideLayout" Target="../slideLayouts/slideLayout3.xml"/><Relationship Id="rId6" Type="http://schemas.openxmlformats.org/officeDocument/2006/relationships/hyperlink" Target="https://www.youtube.com/watch?v=eBAq_caikJ4" TargetMode="External"/><Relationship Id="rId5" Type="http://schemas.openxmlformats.org/officeDocument/2006/relationships/hyperlink" Target="https://www.youtube.com/watch?v=bInSaBRKpfQ" TargetMode="External"/><Relationship Id="rId10" Type="http://schemas.openxmlformats.org/officeDocument/2006/relationships/hyperlink" Target="https://www.youtube.com/watch?v=EbiwNnyDUoM" TargetMode="External"/><Relationship Id="rId4" Type="http://schemas.openxmlformats.org/officeDocument/2006/relationships/hyperlink" Target="https://mathmonks.com/wp-content/uploads/2020/07/Areas-of-Regular-Polygons-and-Composite-Figures-Worksheet.pdf" TargetMode="External"/><Relationship Id="rId9" Type="http://schemas.openxmlformats.org/officeDocument/2006/relationships/hyperlink" Target="https://www.youtube.com/watch?v=aEpkAtf2L54" TargetMode="External"/></Relationships>
</file>

<file path=ppt/slides/_rels/slide97.xml.rels><?xml version="1.0" encoding="UTF-8" standalone="yes"?>
<Relationships xmlns="http://schemas.openxmlformats.org/package/2006/relationships"><Relationship Id="rId8" Type="http://schemas.openxmlformats.org/officeDocument/2006/relationships/hyperlink" Target="https://www.youtube.com/watch?v=qg8PMqJV3t0" TargetMode="External"/><Relationship Id="rId3" Type="http://schemas.openxmlformats.org/officeDocument/2006/relationships/hyperlink" Target="https://www.youtube.com/watch?v=OY2RRlPPT7A" TargetMode="External"/><Relationship Id="rId7" Type="http://schemas.openxmlformats.org/officeDocument/2006/relationships/hyperlink" Target="https://www.youtube.com/watch?v=hcgThf5mv38" TargetMode="External"/><Relationship Id="rId2" Type="http://schemas.openxmlformats.org/officeDocument/2006/relationships/notesSlide" Target="../notesSlides/notesSlide97.xml"/><Relationship Id="rId1" Type="http://schemas.openxmlformats.org/officeDocument/2006/relationships/slideLayout" Target="../slideLayouts/slideLayout3.xml"/><Relationship Id="rId6" Type="http://schemas.openxmlformats.org/officeDocument/2006/relationships/hyperlink" Target="https://k12mathworksheets.com/wp-content/uploads/2024/01/Volume-of-Various-Shapes-1.pdf" TargetMode="External"/><Relationship Id="rId5" Type="http://schemas.openxmlformats.org/officeDocument/2006/relationships/hyperlink" Target="https://www.mathworksheets4kids.com/surface-area/mixed-shapes/customary/easy-1.pdf" TargetMode="External"/><Relationship Id="rId10" Type="http://schemas.openxmlformats.org/officeDocument/2006/relationships/hyperlink" Target="https://www.youtube.com/watch?v=36v2EXZRzUE" TargetMode="External"/><Relationship Id="rId4" Type="http://schemas.openxmlformats.org/officeDocument/2006/relationships/hyperlink" Target="https://www.youtube.com/watch?v=JN3LhO0YXw8" TargetMode="External"/><Relationship Id="rId9" Type="http://schemas.openxmlformats.org/officeDocument/2006/relationships/hyperlink" Target="https://www.youtube.com/watch?v=NcgRa0uotXs" TargetMode="External"/></Relationships>
</file>

<file path=ppt/slides/_rels/slide98.xml.rels><?xml version="1.0" encoding="UTF-8" standalone="yes"?>
<Relationships xmlns="http://schemas.openxmlformats.org/package/2006/relationships"><Relationship Id="rId8" Type="http://schemas.openxmlformats.org/officeDocument/2006/relationships/hyperlink" Target="https://www.superteacherworksheets.com/probability/probability10_TZQMZ.pdf" TargetMode="External"/><Relationship Id="rId3" Type="http://schemas.openxmlformats.org/officeDocument/2006/relationships/hyperlink" Target="https://www.youtube.com/watch?v=haJyaQObNwU" TargetMode="External"/><Relationship Id="rId7" Type="http://schemas.openxmlformats.org/officeDocument/2006/relationships/hyperlink" Target="https://www.youtube.com/watch?v=YTWM4aOqVwM" TargetMode="External"/><Relationship Id="rId2" Type="http://schemas.openxmlformats.org/officeDocument/2006/relationships/notesSlide" Target="../notesSlides/notesSlide98.xml"/><Relationship Id="rId1" Type="http://schemas.openxmlformats.org/officeDocument/2006/relationships/slideLayout" Target="../slideLayouts/slideLayout3.xml"/><Relationship Id="rId6" Type="http://schemas.openxmlformats.org/officeDocument/2006/relationships/hyperlink" Target="https://www.youtube.com/watch?v=MUCvUgGfzdo" TargetMode="External"/><Relationship Id="rId5" Type="http://schemas.openxmlformats.org/officeDocument/2006/relationships/hyperlink" Target="https://www.youtube.com/watch?v=GjJdZaQrItg" TargetMode="External"/><Relationship Id="rId10" Type="http://schemas.openxmlformats.org/officeDocument/2006/relationships/hyperlink" Target="https://www.youtube.com/watch?v=HZ6Qpi-R11Y" TargetMode="External"/><Relationship Id="rId4" Type="http://schemas.openxmlformats.org/officeDocument/2006/relationships/hyperlink" Target="https://www.youtube.com/watch?v=WTVdncVCvKo" TargetMode="External"/><Relationship Id="rId9" Type="http://schemas.openxmlformats.org/officeDocument/2006/relationships/hyperlink" Target="https://www.youtube.com/watch?v=A1mQ9kD-i9I" TargetMode="External"/></Relationships>
</file>

<file path=ppt/slides/_rels/slide99.xml.rels><?xml version="1.0" encoding="UTF-8" standalone="yes"?>
<Relationships xmlns="http://schemas.openxmlformats.org/package/2006/relationships"><Relationship Id="rId3" Type="http://schemas.openxmlformats.org/officeDocument/2006/relationships/hyperlink" Target="http://math-drills.com" TargetMode="External"/><Relationship Id="rId2" Type="http://schemas.openxmlformats.org/officeDocument/2006/relationships/notesSlide" Target="../notesSlides/notesSlide99.xml"/><Relationship Id="rId1" Type="http://schemas.openxmlformats.org/officeDocument/2006/relationships/slideLayout" Target="../slideLayouts/slideLayout3.xml"/><Relationship Id="rId6" Type="http://schemas.openxmlformats.org/officeDocument/2006/relationships/hyperlink" Target="https://www.youtube.com/watch?v=U0NZu6f5TMI" TargetMode="External"/><Relationship Id="rId5" Type="http://schemas.openxmlformats.org/officeDocument/2006/relationships/hyperlink" Target="https://www.youtube.com/watch?v=10zppds5Sik" TargetMode="External"/><Relationship Id="rId4" Type="http://schemas.openxmlformats.org/officeDocument/2006/relationships/hyperlink" Target="https://math-drills.com/statistics/mean_median_mode_range_010099range_05inset_001.1675735340.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3"/>
          <p:cNvSpPr txBox="1">
            <a:spLocks noGrp="1"/>
          </p:cNvSpPr>
          <p:nvPr>
            <p:ph type="ctrTitle"/>
          </p:nvPr>
        </p:nvSpPr>
        <p:spPr>
          <a:xfrm>
            <a:off x="512700" y="1893300"/>
            <a:ext cx="8118600" cy="152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TEAS Math Workshop</a:t>
            </a:r>
            <a:endParaRPr/>
          </a:p>
        </p:txBody>
      </p:sp>
      <p:sp>
        <p:nvSpPr>
          <p:cNvPr id="61" name="Google Shape;61;p13"/>
          <p:cNvSpPr txBox="1">
            <a:spLocks noGrp="1"/>
          </p:cNvSpPr>
          <p:nvPr>
            <p:ph type="subTitle" idx="1"/>
          </p:nvPr>
        </p:nvSpPr>
        <p:spPr>
          <a:xfrm>
            <a:off x="512700" y="3840639"/>
            <a:ext cx="8118600" cy="78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Part 3: Geometry &amp; Measurement</a:t>
            </a:r>
            <a:endParaRPr/>
          </a:p>
        </p:txBody>
      </p:sp>
      <p:sp>
        <p:nvSpPr>
          <p:cNvPr id="62" name="Google Shape;62;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2"/>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Conversions: A quick note...</a:t>
            </a:r>
            <a:endParaRPr/>
          </a:p>
        </p:txBody>
      </p:sp>
      <p:sp>
        <p:nvSpPr>
          <p:cNvPr id="137" name="Google Shape;137;p22"/>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a:t>If you want to use dimensional analysis (we’ll get to that soon) for metric conversions, that’s totally fine. However, if you want another (possibly easier) method, try this:</a:t>
            </a:r>
            <a:endParaRPr sz="1700"/>
          </a:p>
          <a:p>
            <a:pPr marL="0" lvl="0" indent="0" algn="l" rtl="0">
              <a:spcBef>
                <a:spcPts val="1600"/>
              </a:spcBef>
              <a:spcAft>
                <a:spcPts val="0"/>
              </a:spcAft>
              <a:buNone/>
            </a:pPr>
            <a:r>
              <a:rPr lang="en" sz="1700"/>
              <a:t>If you are converting 34cm to km, think of the </a:t>
            </a:r>
            <a:r>
              <a:rPr lang="en" sz="1700" u="sng">
                <a:solidFill>
                  <a:schemeClr val="hlink"/>
                </a:solidFill>
                <a:hlinkClick r:id="rId3"/>
              </a:rPr>
              <a:t>order of metric prefixes</a:t>
            </a:r>
            <a:r>
              <a:rPr lang="en" sz="1700" baseline="30000"/>
              <a:t>1</a:t>
            </a:r>
            <a:r>
              <a:rPr lang="en" sz="1700"/>
              <a:t>. To get from centi to kilo, you move to the left 5 times. So move the decimal point to the left 5 times.</a:t>
            </a:r>
            <a:endParaRPr sz="1700"/>
          </a:p>
          <a:p>
            <a:pPr marL="0" lvl="0" indent="0" algn="ctr" rtl="0">
              <a:spcBef>
                <a:spcPts val="1600"/>
              </a:spcBef>
              <a:spcAft>
                <a:spcPts val="1600"/>
              </a:spcAft>
              <a:buNone/>
            </a:pPr>
            <a:r>
              <a:rPr lang="en" sz="1700"/>
              <a:t>34cm = 0.00034km</a:t>
            </a:r>
            <a:endParaRPr sz="1700"/>
          </a:p>
        </p:txBody>
      </p:sp>
      <p:sp>
        <p:nvSpPr>
          <p:cNvPr id="138" name="Google Shape;138;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graphicFrame>
        <p:nvGraphicFramePr>
          <p:cNvPr id="139" name="Google Shape;139;p22"/>
          <p:cNvGraphicFramePr/>
          <p:nvPr/>
        </p:nvGraphicFramePr>
        <p:xfrm>
          <a:off x="311700" y="3262000"/>
          <a:ext cx="8520600" cy="1310610"/>
        </p:xfrm>
        <a:graphic>
          <a:graphicData uri="http://schemas.openxmlformats.org/drawingml/2006/table">
            <a:tbl>
              <a:tblPr>
                <a:noFill/>
                <a:tableStyleId>{17BF2E6A-C7BB-460A-A7F3-6540320C9C8D}</a:tableStyleId>
              </a:tblPr>
              <a:tblGrid>
                <a:gridCol w="1292075">
                  <a:extLst>
                    <a:ext uri="{9D8B030D-6E8A-4147-A177-3AD203B41FA5}">
                      <a16:colId xmlns:a16="http://schemas.microsoft.com/office/drawing/2014/main" val="20000"/>
                    </a:ext>
                  </a:extLst>
                </a:gridCol>
                <a:gridCol w="517075">
                  <a:extLst>
                    <a:ext uri="{9D8B030D-6E8A-4147-A177-3AD203B41FA5}">
                      <a16:colId xmlns:a16="http://schemas.microsoft.com/office/drawing/2014/main" val="20001"/>
                    </a:ext>
                  </a:extLst>
                </a:gridCol>
                <a:gridCol w="517075">
                  <a:extLst>
                    <a:ext uri="{9D8B030D-6E8A-4147-A177-3AD203B41FA5}">
                      <a16:colId xmlns:a16="http://schemas.microsoft.com/office/drawing/2014/main" val="20002"/>
                    </a:ext>
                  </a:extLst>
                </a:gridCol>
                <a:gridCol w="609575">
                  <a:extLst>
                    <a:ext uri="{9D8B030D-6E8A-4147-A177-3AD203B41FA5}">
                      <a16:colId xmlns:a16="http://schemas.microsoft.com/office/drawing/2014/main" val="20003"/>
                    </a:ext>
                  </a:extLst>
                </a:gridCol>
                <a:gridCol w="506750">
                  <a:extLst>
                    <a:ext uri="{9D8B030D-6E8A-4147-A177-3AD203B41FA5}">
                      <a16:colId xmlns:a16="http://schemas.microsoft.com/office/drawing/2014/main" val="20004"/>
                    </a:ext>
                  </a:extLst>
                </a:gridCol>
                <a:gridCol w="606300">
                  <a:extLst>
                    <a:ext uri="{9D8B030D-6E8A-4147-A177-3AD203B41FA5}">
                      <a16:colId xmlns:a16="http://schemas.microsoft.com/office/drawing/2014/main" val="20005"/>
                    </a:ext>
                  </a:extLst>
                </a:gridCol>
                <a:gridCol w="529450">
                  <a:extLst>
                    <a:ext uri="{9D8B030D-6E8A-4147-A177-3AD203B41FA5}">
                      <a16:colId xmlns:a16="http://schemas.microsoft.com/office/drawing/2014/main" val="20006"/>
                    </a:ext>
                  </a:extLst>
                </a:gridCol>
                <a:gridCol w="529450">
                  <a:extLst>
                    <a:ext uri="{9D8B030D-6E8A-4147-A177-3AD203B41FA5}">
                      <a16:colId xmlns:a16="http://schemas.microsoft.com/office/drawing/2014/main" val="20007"/>
                    </a:ext>
                  </a:extLst>
                </a:gridCol>
                <a:gridCol w="543950">
                  <a:extLst>
                    <a:ext uri="{9D8B030D-6E8A-4147-A177-3AD203B41FA5}">
                      <a16:colId xmlns:a16="http://schemas.microsoft.com/office/drawing/2014/main" val="20008"/>
                    </a:ext>
                  </a:extLst>
                </a:gridCol>
                <a:gridCol w="556325">
                  <a:extLst>
                    <a:ext uri="{9D8B030D-6E8A-4147-A177-3AD203B41FA5}">
                      <a16:colId xmlns:a16="http://schemas.microsoft.com/office/drawing/2014/main" val="20009"/>
                    </a:ext>
                  </a:extLst>
                </a:gridCol>
                <a:gridCol w="529450">
                  <a:extLst>
                    <a:ext uri="{9D8B030D-6E8A-4147-A177-3AD203B41FA5}">
                      <a16:colId xmlns:a16="http://schemas.microsoft.com/office/drawing/2014/main" val="20010"/>
                    </a:ext>
                  </a:extLst>
                </a:gridCol>
                <a:gridCol w="628625">
                  <a:extLst>
                    <a:ext uri="{9D8B030D-6E8A-4147-A177-3AD203B41FA5}">
                      <a16:colId xmlns:a16="http://schemas.microsoft.com/office/drawing/2014/main" val="20011"/>
                    </a:ext>
                  </a:extLst>
                </a:gridCol>
                <a:gridCol w="566600">
                  <a:extLst>
                    <a:ext uri="{9D8B030D-6E8A-4147-A177-3AD203B41FA5}">
                      <a16:colId xmlns:a16="http://schemas.microsoft.com/office/drawing/2014/main" val="20012"/>
                    </a:ext>
                  </a:extLst>
                </a:gridCol>
                <a:gridCol w="587900">
                  <a:extLst>
                    <a:ext uri="{9D8B030D-6E8A-4147-A177-3AD203B41FA5}">
                      <a16:colId xmlns:a16="http://schemas.microsoft.com/office/drawing/2014/main" val="20013"/>
                    </a:ext>
                  </a:extLst>
                </a:gridCol>
              </a:tblGrid>
              <a:tr h="381000">
                <a:tc>
                  <a:txBody>
                    <a:bodyPr/>
                    <a:lstStyle/>
                    <a:p>
                      <a:pPr marL="0" lvl="0" indent="0" algn="l" rtl="0">
                        <a:spcBef>
                          <a:spcPts val="0"/>
                        </a:spcBef>
                        <a:spcAft>
                          <a:spcPts val="0"/>
                        </a:spcAft>
                        <a:buNone/>
                      </a:pPr>
                      <a:r>
                        <a:rPr lang="en" sz="1200" b="1">
                          <a:latin typeface="Old Standard TT"/>
                          <a:ea typeface="Old Standard TT"/>
                          <a:cs typeface="Old Standard TT"/>
                          <a:sym typeface="Old Standard TT"/>
                        </a:rPr>
                        <a:t>Prefix</a:t>
                      </a:r>
                      <a:endParaRPr sz="1200" b="1">
                        <a:latin typeface="Old Standard TT"/>
                        <a:ea typeface="Old Standard TT"/>
                        <a:cs typeface="Old Standard TT"/>
                        <a:sym typeface="Old Standard TT"/>
                      </a:endParaRPr>
                    </a:p>
                  </a:txBody>
                  <a:tcPr marL="91425" marR="91425" marT="91425" marB="91425"/>
                </a:tc>
                <a:tc>
                  <a:txBody>
                    <a:bodyPr/>
                    <a:lstStyle/>
                    <a:p>
                      <a:pPr marL="0" lvl="0" indent="0" algn="ctr" rtl="0">
                        <a:spcBef>
                          <a:spcPts val="0"/>
                        </a:spcBef>
                        <a:spcAft>
                          <a:spcPts val="0"/>
                        </a:spcAft>
                        <a:buNone/>
                      </a:pPr>
                      <a:r>
                        <a:rPr lang="en" sz="1200" b="1">
                          <a:latin typeface="Old Standard TT"/>
                          <a:ea typeface="Old Standard TT"/>
                          <a:cs typeface="Old Standard TT"/>
                          <a:sym typeface="Old Standard TT"/>
                        </a:rPr>
                        <a:t>tera</a:t>
                      </a:r>
                      <a:endParaRPr sz="1200" b="1">
                        <a:latin typeface="Old Standard TT"/>
                        <a:ea typeface="Old Standard TT"/>
                        <a:cs typeface="Old Standard TT"/>
                        <a:sym typeface="Old Standard TT"/>
                      </a:endParaRPr>
                    </a:p>
                  </a:txBody>
                  <a:tcPr marL="91425" marR="91425" marT="91425" marB="91425"/>
                </a:tc>
                <a:tc>
                  <a:txBody>
                    <a:bodyPr/>
                    <a:lstStyle/>
                    <a:p>
                      <a:pPr marL="0" lvl="0" indent="0" algn="ctr" rtl="0">
                        <a:spcBef>
                          <a:spcPts val="0"/>
                        </a:spcBef>
                        <a:spcAft>
                          <a:spcPts val="0"/>
                        </a:spcAft>
                        <a:buNone/>
                      </a:pPr>
                      <a:r>
                        <a:rPr lang="en" sz="1200" b="1">
                          <a:latin typeface="Old Standard TT"/>
                          <a:ea typeface="Old Standard TT"/>
                          <a:cs typeface="Old Standard TT"/>
                          <a:sym typeface="Old Standard TT"/>
                        </a:rPr>
                        <a:t>giga</a:t>
                      </a:r>
                      <a:endParaRPr sz="1200" b="1">
                        <a:latin typeface="Old Standard TT"/>
                        <a:ea typeface="Old Standard TT"/>
                        <a:cs typeface="Old Standard TT"/>
                        <a:sym typeface="Old Standard TT"/>
                      </a:endParaRPr>
                    </a:p>
                  </a:txBody>
                  <a:tcPr marL="91425" marR="91425" marT="91425" marB="91425"/>
                </a:tc>
                <a:tc>
                  <a:txBody>
                    <a:bodyPr/>
                    <a:lstStyle/>
                    <a:p>
                      <a:pPr marL="0" lvl="0" indent="0" algn="ctr" rtl="0">
                        <a:spcBef>
                          <a:spcPts val="0"/>
                        </a:spcBef>
                        <a:spcAft>
                          <a:spcPts val="0"/>
                        </a:spcAft>
                        <a:buNone/>
                      </a:pPr>
                      <a:r>
                        <a:rPr lang="en" sz="1200" b="1">
                          <a:latin typeface="Old Standard TT"/>
                          <a:ea typeface="Old Standard TT"/>
                          <a:cs typeface="Old Standard TT"/>
                          <a:sym typeface="Old Standard TT"/>
                        </a:rPr>
                        <a:t>mega</a:t>
                      </a:r>
                      <a:endParaRPr sz="1200" b="1">
                        <a:latin typeface="Old Standard TT"/>
                        <a:ea typeface="Old Standard TT"/>
                        <a:cs typeface="Old Standard TT"/>
                        <a:sym typeface="Old Standard TT"/>
                      </a:endParaRPr>
                    </a:p>
                  </a:txBody>
                  <a:tcPr marL="91425" marR="91425" marT="91425" marB="91425"/>
                </a:tc>
                <a:tc>
                  <a:txBody>
                    <a:bodyPr/>
                    <a:lstStyle/>
                    <a:p>
                      <a:pPr marL="0" lvl="0" indent="0" algn="ctr" rtl="0">
                        <a:spcBef>
                          <a:spcPts val="0"/>
                        </a:spcBef>
                        <a:spcAft>
                          <a:spcPts val="0"/>
                        </a:spcAft>
                        <a:buNone/>
                      </a:pPr>
                      <a:r>
                        <a:rPr lang="en" sz="1200" b="1">
                          <a:latin typeface="Old Standard TT"/>
                          <a:ea typeface="Old Standard TT"/>
                          <a:cs typeface="Old Standard TT"/>
                          <a:sym typeface="Old Standard TT"/>
                        </a:rPr>
                        <a:t>kilo</a:t>
                      </a:r>
                      <a:endParaRPr sz="1200" b="1">
                        <a:latin typeface="Old Standard TT"/>
                        <a:ea typeface="Old Standard TT"/>
                        <a:cs typeface="Old Standard TT"/>
                        <a:sym typeface="Old Standard TT"/>
                      </a:endParaRPr>
                    </a:p>
                  </a:txBody>
                  <a:tcPr marL="91425" marR="91425" marT="91425" marB="91425"/>
                </a:tc>
                <a:tc>
                  <a:txBody>
                    <a:bodyPr/>
                    <a:lstStyle/>
                    <a:p>
                      <a:pPr marL="0" lvl="0" indent="0" algn="ctr" rtl="0">
                        <a:spcBef>
                          <a:spcPts val="0"/>
                        </a:spcBef>
                        <a:spcAft>
                          <a:spcPts val="0"/>
                        </a:spcAft>
                        <a:buNone/>
                      </a:pPr>
                      <a:r>
                        <a:rPr lang="en" sz="1200" b="1">
                          <a:latin typeface="Old Standard TT"/>
                          <a:ea typeface="Old Standard TT"/>
                          <a:cs typeface="Old Standard TT"/>
                          <a:sym typeface="Old Standard TT"/>
                        </a:rPr>
                        <a:t>hecto</a:t>
                      </a:r>
                      <a:endParaRPr sz="1200" b="1">
                        <a:latin typeface="Old Standard TT"/>
                        <a:ea typeface="Old Standard TT"/>
                        <a:cs typeface="Old Standard TT"/>
                        <a:sym typeface="Old Standard TT"/>
                      </a:endParaRPr>
                    </a:p>
                  </a:txBody>
                  <a:tcPr marL="91425" marR="91425" marT="91425" marB="91425"/>
                </a:tc>
                <a:tc>
                  <a:txBody>
                    <a:bodyPr/>
                    <a:lstStyle/>
                    <a:p>
                      <a:pPr marL="0" lvl="0" indent="0" algn="ctr" rtl="0">
                        <a:spcBef>
                          <a:spcPts val="0"/>
                        </a:spcBef>
                        <a:spcAft>
                          <a:spcPts val="0"/>
                        </a:spcAft>
                        <a:buNone/>
                      </a:pPr>
                      <a:r>
                        <a:rPr lang="en" sz="1200" b="1">
                          <a:latin typeface="Old Standard TT"/>
                          <a:ea typeface="Old Standard TT"/>
                          <a:cs typeface="Old Standard TT"/>
                          <a:sym typeface="Old Standard TT"/>
                        </a:rPr>
                        <a:t>deca</a:t>
                      </a:r>
                      <a:endParaRPr sz="1200" b="1">
                        <a:latin typeface="Old Standard TT"/>
                        <a:ea typeface="Old Standard TT"/>
                        <a:cs typeface="Old Standard TT"/>
                        <a:sym typeface="Old Standard TT"/>
                      </a:endParaRPr>
                    </a:p>
                  </a:txBody>
                  <a:tcPr marL="91425" marR="91425" marT="91425" marB="91425"/>
                </a:tc>
                <a:tc>
                  <a:txBody>
                    <a:bodyPr/>
                    <a:lstStyle/>
                    <a:p>
                      <a:pPr marL="0" lvl="0" indent="0" algn="ctr" rtl="0">
                        <a:spcBef>
                          <a:spcPts val="0"/>
                        </a:spcBef>
                        <a:spcAft>
                          <a:spcPts val="0"/>
                        </a:spcAft>
                        <a:buNone/>
                      </a:pPr>
                      <a:r>
                        <a:rPr lang="en" sz="1200" b="1">
                          <a:latin typeface="Old Standard TT"/>
                          <a:ea typeface="Old Standard TT"/>
                          <a:cs typeface="Old Standard TT"/>
                          <a:sym typeface="Old Standard TT"/>
                        </a:rPr>
                        <a:t>base</a:t>
                      </a:r>
                      <a:endParaRPr sz="1200" b="1">
                        <a:latin typeface="Old Standard TT"/>
                        <a:ea typeface="Old Standard TT"/>
                        <a:cs typeface="Old Standard TT"/>
                        <a:sym typeface="Old Standard TT"/>
                      </a:endParaRPr>
                    </a:p>
                  </a:txBody>
                  <a:tcPr marL="91425" marR="91425" marT="91425" marB="91425"/>
                </a:tc>
                <a:tc>
                  <a:txBody>
                    <a:bodyPr/>
                    <a:lstStyle/>
                    <a:p>
                      <a:pPr marL="0" lvl="0" indent="0" algn="ctr" rtl="0">
                        <a:spcBef>
                          <a:spcPts val="0"/>
                        </a:spcBef>
                        <a:spcAft>
                          <a:spcPts val="0"/>
                        </a:spcAft>
                        <a:buNone/>
                      </a:pPr>
                      <a:r>
                        <a:rPr lang="en" sz="1200" b="1">
                          <a:latin typeface="Old Standard TT"/>
                          <a:ea typeface="Old Standard TT"/>
                          <a:cs typeface="Old Standard TT"/>
                          <a:sym typeface="Old Standard TT"/>
                        </a:rPr>
                        <a:t>deci</a:t>
                      </a:r>
                      <a:endParaRPr sz="1200" b="1">
                        <a:latin typeface="Old Standard TT"/>
                        <a:ea typeface="Old Standard TT"/>
                        <a:cs typeface="Old Standard TT"/>
                        <a:sym typeface="Old Standard TT"/>
                      </a:endParaRPr>
                    </a:p>
                  </a:txBody>
                  <a:tcPr marL="91425" marR="91425" marT="91425" marB="91425"/>
                </a:tc>
                <a:tc>
                  <a:txBody>
                    <a:bodyPr/>
                    <a:lstStyle/>
                    <a:p>
                      <a:pPr marL="0" lvl="0" indent="0" algn="ctr" rtl="0">
                        <a:spcBef>
                          <a:spcPts val="0"/>
                        </a:spcBef>
                        <a:spcAft>
                          <a:spcPts val="0"/>
                        </a:spcAft>
                        <a:buNone/>
                      </a:pPr>
                      <a:r>
                        <a:rPr lang="en" sz="1200" b="1">
                          <a:latin typeface="Old Standard TT"/>
                          <a:ea typeface="Old Standard TT"/>
                          <a:cs typeface="Old Standard TT"/>
                          <a:sym typeface="Old Standard TT"/>
                        </a:rPr>
                        <a:t>centi</a:t>
                      </a:r>
                      <a:endParaRPr sz="1200" b="1">
                        <a:latin typeface="Old Standard TT"/>
                        <a:ea typeface="Old Standard TT"/>
                        <a:cs typeface="Old Standard TT"/>
                        <a:sym typeface="Old Standard TT"/>
                      </a:endParaRPr>
                    </a:p>
                  </a:txBody>
                  <a:tcPr marL="91425" marR="91425" marT="91425" marB="91425"/>
                </a:tc>
                <a:tc>
                  <a:txBody>
                    <a:bodyPr/>
                    <a:lstStyle/>
                    <a:p>
                      <a:pPr marL="0" lvl="0" indent="0" algn="ctr" rtl="0">
                        <a:spcBef>
                          <a:spcPts val="0"/>
                        </a:spcBef>
                        <a:spcAft>
                          <a:spcPts val="0"/>
                        </a:spcAft>
                        <a:buNone/>
                      </a:pPr>
                      <a:r>
                        <a:rPr lang="en" sz="1200" b="1">
                          <a:latin typeface="Old Standard TT"/>
                          <a:ea typeface="Old Standard TT"/>
                          <a:cs typeface="Old Standard TT"/>
                          <a:sym typeface="Old Standard TT"/>
                        </a:rPr>
                        <a:t>milli</a:t>
                      </a:r>
                      <a:endParaRPr sz="1200" b="1">
                        <a:latin typeface="Old Standard TT"/>
                        <a:ea typeface="Old Standard TT"/>
                        <a:cs typeface="Old Standard TT"/>
                        <a:sym typeface="Old Standard TT"/>
                      </a:endParaRPr>
                    </a:p>
                  </a:txBody>
                  <a:tcPr marL="91425" marR="91425" marT="91425" marB="91425"/>
                </a:tc>
                <a:tc>
                  <a:txBody>
                    <a:bodyPr/>
                    <a:lstStyle/>
                    <a:p>
                      <a:pPr marL="0" lvl="0" indent="0" algn="ctr" rtl="0">
                        <a:spcBef>
                          <a:spcPts val="0"/>
                        </a:spcBef>
                        <a:spcAft>
                          <a:spcPts val="0"/>
                        </a:spcAft>
                        <a:buNone/>
                      </a:pPr>
                      <a:r>
                        <a:rPr lang="en" sz="1200" b="1">
                          <a:latin typeface="Old Standard TT"/>
                          <a:ea typeface="Old Standard TT"/>
                          <a:cs typeface="Old Standard TT"/>
                          <a:sym typeface="Old Standard TT"/>
                        </a:rPr>
                        <a:t>micro</a:t>
                      </a:r>
                      <a:endParaRPr sz="1200" b="1">
                        <a:latin typeface="Old Standard TT"/>
                        <a:ea typeface="Old Standard TT"/>
                        <a:cs typeface="Old Standard TT"/>
                        <a:sym typeface="Old Standard TT"/>
                      </a:endParaRPr>
                    </a:p>
                  </a:txBody>
                  <a:tcPr marL="91425" marR="91425" marT="91425" marB="91425"/>
                </a:tc>
                <a:tc>
                  <a:txBody>
                    <a:bodyPr/>
                    <a:lstStyle/>
                    <a:p>
                      <a:pPr marL="0" lvl="0" indent="0" algn="ctr" rtl="0">
                        <a:spcBef>
                          <a:spcPts val="0"/>
                        </a:spcBef>
                        <a:spcAft>
                          <a:spcPts val="0"/>
                        </a:spcAft>
                        <a:buNone/>
                      </a:pPr>
                      <a:r>
                        <a:rPr lang="en" sz="1200" b="1">
                          <a:latin typeface="Old Standard TT"/>
                          <a:ea typeface="Old Standard TT"/>
                          <a:cs typeface="Old Standard TT"/>
                          <a:sym typeface="Old Standard TT"/>
                        </a:rPr>
                        <a:t>nano</a:t>
                      </a:r>
                      <a:endParaRPr sz="1200" b="1">
                        <a:latin typeface="Old Standard TT"/>
                        <a:ea typeface="Old Standard TT"/>
                        <a:cs typeface="Old Standard TT"/>
                        <a:sym typeface="Old Standard TT"/>
                      </a:endParaRPr>
                    </a:p>
                  </a:txBody>
                  <a:tcPr marL="91425" marR="91425" marT="91425" marB="91425"/>
                </a:tc>
                <a:tc>
                  <a:txBody>
                    <a:bodyPr/>
                    <a:lstStyle/>
                    <a:p>
                      <a:pPr marL="0" lvl="0" indent="0" algn="ctr" rtl="0">
                        <a:spcBef>
                          <a:spcPts val="0"/>
                        </a:spcBef>
                        <a:spcAft>
                          <a:spcPts val="0"/>
                        </a:spcAft>
                        <a:buNone/>
                      </a:pPr>
                      <a:r>
                        <a:rPr lang="en" sz="1200" b="1">
                          <a:latin typeface="Old Standard TT"/>
                          <a:ea typeface="Old Standard TT"/>
                          <a:cs typeface="Old Standard TT"/>
                          <a:sym typeface="Old Standard TT"/>
                        </a:rPr>
                        <a:t>pico</a:t>
                      </a:r>
                      <a:endParaRPr sz="1200" b="1">
                        <a:latin typeface="Old Standard TT"/>
                        <a:ea typeface="Old Standard TT"/>
                        <a:cs typeface="Old Standard TT"/>
                        <a:sym typeface="Old Standard TT"/>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sz="1200" b="1">
                          <a:latin typeface="Old Standard TT"/>
                          <a:ea typeface="Old Standard TT"/>
                          <a:cs typeface="Old Standard TT"/>
                          <a:sym typeface="Old Standard TT"/>
                        </a:rPr>
                        <a:t>Symbol</a:t>
                      </a:r>
                      <a:endParaRPr sz="1200" b="1">
                        <a:latin typeface="Old Standard TT"/>
                        <a:ea typeface="Old Standard TT"/>
                        <a:cs typeface="Old Standard TT"/>
                        <a:sym typeface="Old Standard TT"/>
                      </a:endParaRPr>
                    </a:p>
                  </a:txBody>
                  <a:tcPr marL="91425" marR="91425" marT="91425" marB="91425"/>
                </a:tc>
                <a:tc>
                  <a:txBody>
                    <a:bodyPr/>
                    <a:lstStyle/>
                    <a:p>
                      <a:pPr marL="0" lvl="0" indent="0" algn="ctr" rtl="0">
                        <a:spcBef>
                          <a:spcPts val="0"/>
                        </a:spcBef>
                        <a:spcAft>
                          <a:spcPts val="0"/>
                        </a:spcAft>
                        <a:buNone/>
                      </a:pPr>
                      <a:r>
                        <a:rPr lang="en" sz="1200">
                          <a:latin typeface="Old Standard TT"/>
                          <a:ea typeface="Old Standard TT"/>
                          <a:cs typeface="Old Standard TT"/>
                          <a:sym typeface="Old Standard TT"/>
                        </a:rPr>
                        <a:t>T</a:t>
                      </a:r>
                      <a:endParaRPr sz="1200">
                        <a:latin typeface="Old Standard TT"/>
                        <a:ea typeface="Old Standard TT"/>
                        <a:cs typeface="Old Standard TT"/>
                        <a:sym typeface="Old Standard TT"/>
                      </a:endParaRPr>
                    </a:p>
                  </a:txBody>
                  <a:tcPr marL="91425" marR="91425" marT="91425" marB="91425"/>
                </a:tc>
                <a:tc>
                  <a:txBody>
                    <a:bodyPr/>
                    <a:lstStyle/>
                    <a:p>
                      <a:pPr marL="0" lvl="0" indent="0" algn="ctr" rtl="0">
                        <a:spcBef>
                          <a:spcPts val="0"/>
                        </a:spcBef>
                        <a:spcAft>
                          <a:spcPts val="0"/>
                        </a:spcAft>
                        <a:buNone/>
                      </a:pPr>
                      <a:r>
                        <a:rPr lang="en" sz="1200">
                          <a:latin typeface="Old Standard TT"/>
                          <a:ea typeface="Old Standard TT"/>
                          <a:cs typeface="Old Standard TT"/>
                          <a:sym typeface="Old Standard TT"/>
                        </a:rPr>
                        <a:t>G</a:t>
                      </a:r>
                      <a:endParaRPr sz="1200">
                        <a:latin typeface="Old Standard TT"/>
                        <a:ea typeface="Old Standard TT"/>
                        <a:cs typeface="Old Standard TT"/>
                        <a:sym typeface="Old Standard TT"/>
                      </a:endParaRPr>
                    </a:p>
                  </a:txBody>
                  <a:tcPr marL="91425" marR="91425" marT="91425" marB="91425"/>
                </a:tc>
                <a:tc>
                  <a:txBody>
                    <a:bodyPr/>
                    <a:lstStyle/>
                    <a:p>
                      <a:pPr marL="0" lvl="0" indent="0" algn="ctr" rtl="0">
                        <a:spcBef>
                          <a:spcPts val="0"/>
                        </a:spcBef>
                        <a:spcAft>
                          <a:spcPts val="0"/>
                        </a:spcAft>
                        <a:buNone/>
                      </a:pPr>
                      <a:r>
                        <a:rPr lang="en" sz="1200">
                          <a:latin typeface="Old Standard TT"/>
                          <a:ea typeface="Old Standard TT"/>
                          <a:cs typeface="Old Standard TT"/>
                          <a:sym typeface="Old Standard TT"/>
                        </a:rPr>
                        <a:t>M</a:t>
                      </a:r>
                      <a:endParaRPr sz="1200">
                        <a:latin typeface="Old Standard TT"/>
                        <a:ea typeface="Old Standard TT"/>
                        <a:cs typeface="Old Standard TT"/>
                        <a:sym typeface="Old Standard TT"/>
                      </a:endParaRPr>
                    </a:p>
                  </a:txBody>
                  <a:tcPr marL="91425" marR="91425" marT="91425" marB="91425"/>
                </a:tc>
                <a:tc>
                  <a:txBody>
                    <a:bodyPr/>
                    <a:lstStyle/>
                    <a:p>
                      <a:pPr marL="0" lvl="0" indent="0" algn="ctr" rtl="0">
                        <a:spcBef>
                          <a:spcPts val="0"/>
                        </a:spcBef>
                        <a:spcAft>
                          <a:spcPts val="0"/>
                        </a:spcAft>
                        <a:buNone/>
                      </a:pPr>
                      <a:r>
                        <a:rPr lang="en" sz="1200">
                          <a:latin typeface="Old Standard TT"/>
                          <a:ea typeface="Old Standard TT"/>
                          <a:cs typeface="Old Standard TT"/>
                          <a:sym typeface="Old Standard TT"/>
                        </a:rPr>
                        <a:t>k</a:t>
                      </a:r>
                      <a:endParaRPr sz="1200">
                        <a:latin typeface="Old Standard TT"/>
                        <a:ea typeface="Old Standard TT"/>
                        <a:cs typeface="Old Standard TT"/>
                        <a:sym typeface="Old Standard TT"/>
                      </a:endParaRPr>
                    </a:p>
                  </a:txBody>
                  <a:tcPr marL="91425" marR="91425" marT="91425" marB="91425"/>
                </a:tc>
                <a:tc>
                  <a:txBody>
                    <a:bodyPr/>
                    <a:lstStyle/>
                    <a:p>
                      <a:pPr marL="0" lvl="0" indent="0" algn="ctr" rtl="0">
                        <a:spcBef>
                          <a:spcPts val="0"/>
                        </a:spcBef>
                        <a:spcAft>
                          <a:spcPts val="0"/>
                        </a:spcAft>
                        <a:buNone/>
                      </a:pPr>
                      <a:r>
                        <a:rPr lang="en" sz="1200">
                          <a:latin typeface="Old Standard TT"/>
                          <a:ea typeface="Old Standard TT"/>
                          <a:cs typeface="Old Standard TT"/>
                          <a:sym typeface="Old Standard TT"/>
                        </a:rPr>
                        <a:t>h</a:t>
                      </a:r>
                      <a:endParaRPr sz="1200">
                        <a:latin typeface="Old Standard TT"/>
                        <a:ea typeface="Old Standard TT"/>
                        <a:cs typeface="Old Standard TT"/>
                        <a:sym typeface="Old Standard TT"/>
                      </a:endParaRPr>
                    </a:p>
                  </a:txBody>
                  <a:tcPr marL="91425" marR="91425" marT="91425" marB="91425"/>
                </a:tc>
                <a:tc>
                  <a:txBody>
                    <a:bodyPr/>
                    <a:lstStyle/>
                    <a:p>
                      <a:pPr marL="0" lvl="0" indent="0" algn="ctr" rtl="0">
                        <a:spcBef>
                          <a:spcPts val="0"/>
                        </a:spcBef>
                        <a:spcAft>
                          <a:spcPts val="0"/>
                        </a:spcAft>
                        <a:buNone/>
                      </a:pPr>
                      <a:r>
                        <a:rPr lang="en" sz="1200">
                          <a:latin typeface="Old Standard TT"/>
                          <a:ea typeface="Old Standard TT"/>
                          <a:cs typeface="Old Standard TT"/>
                          <a:sym typeface="Old Standard TT"/>
                        </a:rPr>
                        <a:t>da</a:t>
                      </a:r>
                      <a:endParaRPr sz="1200">
                        <a:latin typeface="Old Standard TT"/>
                        <a:ea typeface="Old Standard TT"/>
                        <a:cs typeface="Old Standard TT"/>
                        <a:sym typeface="Old Standard TT"/>
                      </a:endParaRPr>
                    </a:p>
                  </a:txBody>
                  <a:tcPr marL="91425" marR="91425" marT="91425" marB="91425"/>
                </a:tc>
                <a:tc>
                  <a:txBody>
                    <a:bodyPr/>
                    <a:lstStyle/>
                    <a:p>
                      <a:pPr marL="0" lvl="0" indent="0" algn="ctr" rtl="0">
                        <a:spcBef>
                          <a:spcPts val="0"/>
                        </a:spcBef>
                        <a:spcAft>
                          <a:spcPts val="0"/>
                        </a:spcAft>
                        <a:buNone/>
                      </a:pPr>
                      <a:r>
                        <a:rPr lang="en" sz="1200">
                          <a:latin typeface="Old Standard TT"/>
                          <a:ea typeface="Old Standard TT"/>
                          <a:cs typeface="Old Standard TT"/>
                          <a:sym typeface="Old Standard TT"/>
                        </a:rPr>
                        <a:t>--</a:t>
                      </a:r>
                      <a:endParaRPr sz="1200">
                        <a:latin typeface="Old Standard TT"/>
                        <a:ea typeface="Old Standard TT"/>
                        <a:cs typeface="Old Standard TT"/>
                        <a:sym typeface="Old Standard TT"/>
                      </a:endParaRPr>
                    </a:p>
                  </a:txBody>
                  <a:tcPr marL="91425" marR="91425" marT="91425" marB="91425"/>
                </a:tc>
                <a:tc>
                  <a:txBody>
                    <a:bodyPr/>
                    <a:lstStyle/>
                    <a:p>
                      <a:pPr marL="0" lvl="0" indent="0" algn="ctr" rtl="0">
                        <a:spcBef>
                          <a:spcPts val="0"/>
                        </a:spcBef>
                        <a:spcAft>
                          <a:spcPts val="0"/>
                        </a:spcAft>
                        <a:buNone/>
                      </a:pPr>
                      <a:r>
                        <a:rPr lang="en" sz="1200">
                          <a:latin typeface="Old Standard TT"/>
                          <a:ea typeface="Old Standard TT"/>
                          <a:cs typeface="Old Standard TT"/>
                          <a:sym typeface="Old Standard TT"/>
                        </a:rPr>
                        <a:t>d</a:t>
                      </a:r>
                      <a:endParaRPr sz="1200">
                        <a:latin typeface="Old Standard TT"/>
                        <a:ea typeface="Old Standard TT"/>
                        <a:cs typeface="Old Standard TT"/>
                        <a:sym typeface="Old Standard TT"/>
                      </a:endParaRPr>
                    </a:p>
                  </a:txBody>
                  <a:tcPr marL="91425" marR="91425" marT="91425" marB="91425"/>
                </a:tc>
                <a:tc>
                  <a:txBody>
                    <a:bodyPr/>
                    <a:lstStyle/>
                    <a:p>
                      <a:pPr marL="0" lvl="0" indent="0" algn="ctr" rtl="0">
                        <a:spcBef>
                          <a:spcPts val="0"/>
                        </a:spcBef>
                        <a:spcAft>
                          <a:spcPts val="0"/>
                        </a:spcAft>
                        <a:buNone/>
                      </a:pPr>
                      <a:r>
                        <a:rPr lang="en" sz="1200">
                          <a:latin typeface="Old Standard TT"/>
                          <a:ea typeface="Old Standard TT"/>
                          <a:cs typeface="Old Standard TT"/>
                          <a:sym typeface="Old Standard TT"/>
                        </a:rPr>
                        <a:t>c</a:t>
                      </a:r>
                      <a:endParaRPr sz="1200">
                        <a:latin typeface="Old Standard TT"/>
                        <a:ea typeface="Old Standard TT"/>
                        <a:cs typeface="Old Standard TT"/>
                        <a:sym typeface="Old Standard TT"/>
                      </a:endParaRPr>
                    </a:p>
                  </a:txBody>
                  <a:tcPr marL="91425" marR="91425" marT="91425" marB="91425"/>
                </a:tc>
                <a:tc>
                  <a:txBody>
                    <a:bodyPr/>
                    <a:lstStyle/>
                    <a:p>
                      <a:pPr marL="0" lvl="0" indent="0" algn="ctr" rtl="0">
                        <a:spcBef>
                          <a:spcPts val="0"/>
                        </a:spcBef>
                        <a:spcAft>
                          <a:spcPts val="0"/>
                        </a:spcAft>
                        <a:buNone/>
                      </a:pPr>
                      <a:r>
                        <a:rPr lang="en" sz="1200">
                          <a:latin typeface="Old Standard TT"/>
                          <a:ea typeface="Old Standard TT"/>
                          <a:cs typeface="Old Standard TT"/>
                          <a:sym typeface="Old Standard TT"/>
                        </a:rPr>
                        <a:t>m</a:t>
                      </a:r>
                      <a:endParaRPr sz="1200">
                        <a:latin typeface="Old Standard TT"/>
                        <a:ea typeface="Old Standard TT"/>
                        <a:cs typeface="Old Standard TT"/>
                        <a:sym typeface="Old Standard TT"/>
                      </a:endParaRPr>
                    </a:p>
                  </a:txBody>
                  <a:tcPr marL="91425" marR="91425" marT="91425" marB="91425"/>
                </a:tc>
                <a:tc>
                  <a:txBody>
                    <a:bodyPr/>
                    <a:lstStyle/>
                    <a:p>
                      <a:pPr marL="0" lvl="0" indent="0" algn="ctr" rtl="0">
                        <a:spcBef>
                          <a:spcPts val="0"/>
                        </a:spcBef>
                        <a:spcAft>
                          <a:spcPts val="0"/>
                        </a:spcAft>
                        <a:buNone/>
                      </a:pPr>
                      <a:r>
                        <a:rPr lang="en" sz="1200">
                          <a:latin typeface="Old Standard TT"/>
                          <a:ea typeface="Old Standard TT"/>
                          <a:cs typeface="Old Standard TT"/>
                          <a:sym typeface="Old Standard TT"/>
                        </a:rPr>
                        <a:t>μ</a:t>
                      </a:r>
                      <a:endParaRPr sz="1200">
                        <a:latin typeface="Old Standard TT"/>
                        <a:ea typeface="Old Standard TT"/>
                        <a:cs typeface="Old Standard TT"/>
                        <a:sym typeface="Old Standard TT"/>
                      </a:endParaRPr>
                    </a:p>
                  </a:txBody>
                  <a:tcPr marL="91425" marR="91425" marT="91425" marB="91425"/>
                </a:tc>
                <a:tc>
                  <a:txBody>
                    <a:bodyPr/>
                    <a:lstStyle/>
                    <a:p>
                      <a:pPr marL="0" lvl="0" indent="0" algn="ctr" rtl="0">
                        <a:spcBef>
                          <a:spcPts val="0"/>
                        </a:spcBef>
                        <a:spcAft>
                          <a:spcPts val="0"/>
                        </a:spcAft>
                        <a:buNone/>
                      </a:pPr>
                      <a:r>
                        <a:rPr lang="en" sz="1200">
                          <a:latin typeface="Old Standard TT"/>
                          <a:ea typeface="Old Standard TT"/>
                          <a:cs typeface="Old Standard TT"/>
                          <a:sym typeface="Old Standard TT"/>
                        </a:rPr>
                        <a:t>n</a:t>
                      </a:r>
                      <a:endParaRPr sz="1200">
                        <a:latin typeface="Old Standard TT"/>
                        <a:ea typeface="Old Standard TT"/>
                        <a:cs typeface="Old Standard TT"/>
                        <a:sym typeface="Old Standard TT"/>
                      </a:endParaRPr>
                    </a:p>
                  </a:txBody>
                  <a:tcPr marL="91425" marR="91425" marT="91425" marB="91425"/>
                </a:tc>
                <a:tc>
                  <a:txBody>
                    <a:bodyPr/>
                    <a:lstStyle/>
                    <a:p>
                      <a:pPr marL="0" lvl="0" indent="0" algn="ctr" rtl="0">
                        <a:spcBef>
                          <a:spcPts val="0"/>
                        </a:spcBef>
                        <a:spcAft>
                          <a:spcPts val="0"/>
                        </a:spcAft>
                        <a:buNone/>
                      </a:pPr>
                      <a:r>
                        <a:rPr lang="en" sz="1200">
                          <a:latin typeface="Old Standard TT"/>
                          <a:ea typeface="Old Standard TT"/>
                          <a:cs typeface="Old Standard TT"/>
                          <a:sym typeface="Old Standard TT"/>
                        </a:rPr>
                        <a:t>p</a:t>
                      </a:r>
                      <a:endParaRPr sz="1200">
                        <a:latin typeface="Old Standard TT"/>
                        <a:ea typeface="Old Standard TT"/>
                        <a:cs typeface="Old Standard TT"/>
                        <a:sym typeface="Old Standard TT"/>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sz="1200" b="1">
                          <a:latin typeface="Old Standard TT"/>
                          <a:ea typeface="Old Standard TT"/>
                          <a:cs typeface="Old Standard TT"/>
                          <a:sym typeface="Old Standard TT"/>
                        </a:rPr>
                        <a:t>Multiplication factor</a:t>
                      </a:r>
                      <a:endParaRPr sz="1200" b="1">
                        <a:latin typeface="Old Standard TT"/>
                        <a:ea typeface="Old Standard TT"/>
                        <a:cs typeface="Old Standard TT"/>
                        <a:sym typeface="Old Standard TT"/>
                      </a:endParaRPr>
                    </a:p>
                  </a:txBody>
                  <a:tcPr marL="91425" marR="91425" marT="91425" marB="91425"/>
                </a:tc>
                <a:tc>
                  <a:txBody>
                    <a:bodyPr/>
                    <a:lstStyle/>
                    <a:p>
                      <a:pPr marL="0" lvl="0" indent="0" algn="ctr" rtl="0">
                        <a:spcBef>
                          <a:spcPts val="0"/>
                        </a:spcBef>
                        <a:spcAft>
                          <a:spcPts val="0"/>
                        </a:spcAft>
                        <a:buNone/>
                      </a:pPr>
                      <a:r>
                        <a:rPr lang="en" sz="1200">
                          <a:latin typeface="Old Standard TT"/>
                          <a:ea typeface="Old Standard TT"/>
                          <a:cs typeface="Old Standard TT"/>
                          <a:sym typeface="Old Standard TT"/>
                        </a:rPr>
                        <a:t>10</a:t>
                      </a:r>
                      <a:r>
                        <a:rPr lang="en" sz="1200" baseline="30000">
                          <a:latin typeface="Old Standard TT"/>
                          <a:ea typeface="Old Standard TT"/>
                          <a:cs typeface="Old Standard TT"/>
                          <a:sym typeface="Old Standard TT"/>
                        </a:rPr>
                        <a:t>12</a:t>
                      </a:r>
                      <a:endParaRPr sz="1200" baseline="30000">
                        <a:latin typeface="Old Standard TT"/>
                        <a:ea typeface="Old Standard TT"/>
                        <a:cs typeface="Old Standard TT"/>
                        <a:sym typeface="Old Standard TT"/>
                      </a:endParaRPr>
                    </a:p>
                  </a:txBody>
                  <a:tcPr marL="91425" marR="91425" marT="91425" marB="91425"/>
                </a:tc>
                <a:tc>
                  <a:txBody>
                    <a:bodyPr/>
                    <a:lstStyle/>
                    <a:p>
                      <a:pPr marL="0" lvl="0" indent="0" algn="ctr" rtl="0">
                        <a:spcBef>
                          <a:spcPts val="0"/>
                        </a:spcBef>
                        <a:spcAft>
                          <a:spcPts val="0"/>
                        </a:spcAft>
                        <a:buNone/>
                      </a:pPr>
                      <a:r>
                        <a:rPr lang="en" sz="1200">
                          <a:latin typeface="Old Standard TT"/>
                          <a:ea typeface="Old Standard TT"/>
                          <a:cs typeface="Old Standard TT"/>
                          <a:sym typeface="Old Standard TT"/>
                        </a:rPr>
                        <a:t>10</a:t>
                      </a:r>
                      <a:r>
                        <a:rPr lang="en" sz="1200" baseline="30000">
                          <a:latin typeface="Old Standard TT"/>
                          <a:ea typeface="Old Standard TT"/>
                          <a:cs typeface="Old Standard TT"/>
                          <a:sym typeface="Old Standard TT"/>
                        </a:rPr>
                        <a:t>9</a:t>
                      </a:r>
                      <a:endParaRPr sz="1200" baseline="30000">
                        <a:latin typeface="Old Standard TT"/>
                        <a:ea typeface="Old Standard TT"/>
                        <a:cs typeface="Old Standard TT"/>
                        <a:sym typeface="Old Standard TT"/>
                      </a:endParaRPr>
                    </a:p>
                  </a:txBody>
                  <a:tcPr marL="91425" marR="91425" marT="91425" marB="91425"/>
                </a:tc>
                <a:tc>
                  <a:txBody>
                    <a:bodyPr/>
                    <a:lstStyle/>
                    <a:p>
                      <a:pPr marL="0" lvl="0" indent="0" algn="ctr" rtl="0">
                        <a:spcBef>
                          <a:spcPts val="0"/>
                        </a:spcBef>
                        <a:spcAft>
                          <a:spcPts val="0"/>
                        </a:spcAft>
                        <a:buNone/>
                      </a:pPr>
                      <a:r>
                        <a:rPr lang="en" sz="1200">
                          <a:latin typeface="Old Standard TT"/>
                          <a:ea typeface="Old Standard TT"/>
                          <a:cs typeface="Old Standard TT"/>
                          <a:sym typeface="Old Standard TT"/>
                        </a:rPr>
                        <a:t>10</a:t>
                      </a:r>
                      <a:r>
                        <a:rPr lang="en" sz="1200" baseline="30000">
                          <a:latin typeface="Old Standard TT"/>
                          <a:ea typeface="Old Standard TT"/>
                          <a:cs typeface="Old Standard TT"/>
                          <a:sym typeface="Old Standard TT"/>
                        </a:rPr>
                        <a:t>6</a:t>
                      </a:r>
                      <a:endParaRPr sz="1200" baseline="30000">
                        <a:latin typeface="Old Standard TT"/>
                        <a:ea typeface="Old Standard TT"/>
                        <a:cs typeface="Old Standard TT"/>
                        <a:sym typeface="Old Standard TT"/>
                      </a:endParaRPr>
                    </a:p>
                  </a:txBody>
                  <a:tcPr marL="91425" marR="91425" marT="91425" marB="91425"/>
                </a:tc>
                <a:tc>
                  <a:txBody>
                    <a:bodyPr/>
                    <a:lstStyle/>
                    <a:p>
                      <a:pPr marL="0" lvl="0" indent="0" algn="ctr" rtl="0">
                        <a:spcBef>
                          <a:spcPts val="0"/>
                        </a:spcBef>
                        <a:spcAft>
                          <a:spcPts val="0"/>
                        </a:spcAft>
                        <a:buNone/>
                      </a:pPr>
                      <a:r>
                        <a:rPr lang="en" sz="1200">
                          <a:latin typeface="Old Standard TT"/>
                          <a:ea typeface="Old Standard TT"/>
                          <a:cs typeface="Old Standard TT"/>
                          <a:sym typeface="Old Standard TT"/>
                        </a:rPr>
                        <a:t>10</a:t>
                      </a:r>
                      <a:r>
                        <a:rPr lang="en" sz="1200" baseline="30000">
                          <a:latin typeface="Old Standard TT"/>
                          <a:ea typeface="Old Standard TT"/>
                          <a:cs typeface="Old Standard TT"/>
                          <a:sym typeface="Old Standard TT"/>
                        </a:rPr>
                        <a:t>3</a:t>
                      </a:r>
                      <a:endParaRPr sz="1200" baseline="30000">
                        <a:latin typeface="Old Standard TT"/>
                        <a:ea typeface="Old Standard TT"/>
                        <a:cs typeface="Old Standard TT"/>
                        <a:sym typeface="Old Standard TT"/>
                      </a:endParaRPr>
                    </a:p>
                  </a:txBody>
                  <a:tcPr marL="91425" marR="91425" marT="91425" marB="91425"/>
                </a:tc>
                <a:tc>
                  <a:txBody>
                    <a:bodyPr/>
                    <a:lstStyle/>
                    <a:p>
                      <a:pPr marL="0" lvl="0" indent="0" algn="ctr" rtl="0">
                        <a:spcBef>
                          <a:spcPts val="0"/>
                        </a:spcBef>
                        <a:spcAft>
                          <a:spcPts val="0"/>
                        </a:spcAft>
                        <a:buNone/>
                      </a:pPr>
                      <a:r>
                        <a:rPr lang="en" sz="1200">
                          <a:latin typeface="Old Standard TT"/>
                          <a:ea typeface="Old Standard TT"/>
                          <a:cs typeface="Old Standard TT"/>
                          <a:sym typeface="Old Standard TT"/>
                        </a:rPr>
                        <a:t>10</a:t>
                      </a:r>
                      <a:r>
                        <a:rPr lang="en" sz="1200" baseline="30000">
                          <a:latin typeface="Old Standard TT"/>
                          <a:ea typeface="Old Standard TT"/>
                          <a:cs typeface="Old Standard TT"/>
                          <a:sym typeface="Old Standard TT"/>
                        </a:rPr>
                        <a:t>2</a:t>
                      </a:r>
                      <a:endParaRPr sz="1200" baseline="30000">
                        <a:latin typeface="Old Standard TT"/>
                        <a:ea typeface="Old Standard TT"/>
                        <a:cs typeface="Old Standard TT"/>
                        <a:sym typeface="Old Standard TT"/>
                      </a:endParaRPr>
                    </a:p>
                  </a:txBody>
                  <a:tcPr marL="91425" marR="91425" marT="91425" marB="91425"/>
                </a:tc>
                <a:tc>
                  <a:txBody>
                    <a:bodyPr/>
                    <a:lstStyle/>
                    <a:p>
                      <a:pPr marL="0" lvl="0" indent="0" algn="ctr" rtl="0">
                        <a:spcBef>
                          <a:spcPts val="0"/>
                        </a:spcBef>
                        <a:spcAft>
                          <a:spcPts val="0"/>
                        </a:spcAft>
                        <a:buNone/>
                      </a:pPr>
                      <a:r>
                        <a:rPr lang="en" sz="1200">
                          <a:latin typeface="Old Standard TT"/>
                          <a:ea typeface="Old Standard TT"/>
                          <a:cs typeface="Old Standard TT"/>
                          <a:sym typeface="Old Standard TT"/>
                        </a:rPr>
                        <a:t>10</a:t>
                      </a:r>
                      <a:r>
                        <a:rPr lang="en" sz="1200" baseline="30000">
                          <a:latin typeface="Old Standard TT"/>
                          <a:ea typeface="Old Standard TT"/>
                          <a:cs typeface="Old Standard TT"/>
                          <a:sym typeface="Old Standard TT"/>
                        </a:rPr>
                        <a:t>1</a:t>
                      </a:r>
                      <a:endParaRPr sz="1200" baseline="30000">
                        <a:latin typeface="Old Standard TT"/>
                        <a:ea typeface="Old Standard TT"/>
                        <a:cs typeface="Old Standard TT"/>
                        <a:sym typeface="Old Standard TT"/>
                      </a:endParaRPr>
                    </a:p>
                  </a:txBody>
                  <a:tcPr marL="91425" marR="91425" marT="91425" marB="91425"/>
                </a:tc>
                <a:tc>
                  <a:txBody>
                    <a:bodyPr/>
                    <a:lstStyle/>
                    <a:p>
                      <a:pPr marL="0" lvl="0" indent="0" algn="ctr" rtl="0">
                        <a:spcBef>
                          <a:spcPts val="0"/>
                        </a:spcBef>
                        <a:spcAft>
                          <a:spcPts val="0"/>
                        </a:spcAft>
                        <a:buNone/>
                      </a:pPr>
                      <a:r>
                        <a:rPr lang="en" sz="1200">
                          <a:latin typeface="Old Standard TT"/>
                          <a:ea typeface="Old Standard TT"/>
                          <a:cs typeface="Old Standard TT"/>
                          <a:sym typeface="Old Standard TT"/>
                        </a:rPr>
                        <a:t>10</a:t>
                      </a:r>
                      <a:r>
                        <a:rPr lang="en" sz="1200" baseline="30000">
                          <a:latin typeface="Old Standard TT"/>
                          <a:ea typeface="Old Standard TT"/>
                          <a:cs typeface="Old Standard TT"/>
                          <a:sym typeface="Old Standard TT"/>
                        </a:rPr>
                        <a:t>0</a:t>
                      </a:r>
                      <a:endParaRPr sz="1200" baseline="30000">
                        <a:latin typeface="Old Standard TT"/>
                        <a:ea typeface="Old Standard TT"/>
                        <a:cs typeface="Old Standard TT"/>
                        <a:sym typeface="Old Standard TT"/>
                      </a:endParaRPr>
                    </a:p>
                  </a:txBody>
                  <a:tcPr marL="91425" marR="91425" marT="91425" marB="91425"/>
                </a:tc>
                <a:tc>
                  <a:txBody>
                    <a:bodyPr/>
                    <a:lstStyle/>
                    <a:p>
                      <a:pPr marL="0" lvl="0" indent="0" algn="ctr" rtl="0">
                        <a:spcBef>
                          <a:spcPts val="0"/>
                        </a:spcBef>
                        <a:spcAft>
                          <a:spcPts val="0"/>
                        </a:spcAft>
                        <a:buNone/>
                      </a:pPr>
                      <a:r>
                        <a:rPr lang="en" sz="1200">
                          <a:latin typeface="Old Standard TT"/>
                          <a:ea typeface="Old Standard TT"/>
                          <a:cs typeface="Old Standard TT"/>
                          <a:sym typeface="Old Standard TT"/>
                        </a:rPr>
                        <a:t>10</a:t>
                      </a:r>
                      <a:r>
                        <a:rPr lang="en" sz="1200" baseline="30000">
                          <a:latin typeface="Old Standard TT"/>
                          <a:ea typeface="Old Standard TT"/>
                          <a:cs typeface="Old Standard TT"/>
                          <a:sym typeface="Old Standard TT"/>
                        </a:rPr>
                        <a:t>-1</a:t>
                      </a:r>
                      <a:endParaRPr sz="1200" baseline="30000">
                        <a:latin typeface="Old Standard TT"/>
                        <a:ea typeface="Old Standard TT"/>
                        <a:cs typeface="Old Standard TT"/>
                        <a:sym typeface="Old Standard TT"/>
                      </a:endParaRPr>
                    </a:p>
                  </a:txBody>
                  <a:tcPr marL="91425" marR="91425" marT="91425" marB="91425"/>
                </a:tc>
                <a:tc>
                  <a:txBody>
                    <a:bodyPr/>
                    <a:lstStyle/>
                    <a:p>
                      <a:pPr marL="0" lvl="0" indent="0" algn="ctr" rtl="0">
                        <a:spcBef>
                          <a:spcPts val="0"/>
                        </a:spcBef>
                        <a:spcAft>
                          <a:spcPts val="0"/>
                        </a:spcAft>
                        <a:buNone/>
                      </a:pPr>
                      <a:r>
                        <a:rPr lang="en" sz="1200">
                          <a:latin typeface="Old Standard TT"/>
                          <a:ea typeface="Old Standard TT"/>
                          <a:cs typeface="Old Standard TT"/>
                          <a:sym typeface="Old Standard TT"/>
                        </a:rPr>
                        <a:t>10</a:t>
                      </a:r>
                      <a:r>
                        <a:rPr lang="en" sz="1200" baseline="30000">
                          <a:latin typeface="Old Standard TT"/>
                          <a:ea typeface="Old Standard TT"/>
                          <a:cs typeface="Old Standard TT"/>
                          <a:sym typeface="Old Standard TT"/>
                        </a:rPr>
                        <a:t>-2</a:t>
                      </a:r>
                      <a:endParaRPr sz="1200" baseline="30000">
                        <a:latin typeface="Old Standard TT"/>
                        <a:ea typeface="Old Standard TT"/>
                        <a:cs typeface="Old Standard TT"/>
                        <a:sym typeface="Old Standard TT"/>
                      </a:endParaRPr>
                    </a:p>
                  </a:txBody>
                  <a:tcPr marL="91425" marR="91425" marT="91425" marB="91425"/>
                </a:tc>
                <a:tc>
                  <a:txBody>
                    <a:bodyPr/>
                    <a:lstStyle/>
                    <a:p>
                      <a:pPr marL="0" lvl="0" indent="0" algn="ctr" rtl="0">
                        <a:spcBef>
                          <a:spcPts val="0"/>
                        </a:spcBef>
                        <a:spcAft>
                          <a:spcPts val="0"/>
                        </a:spcAft>
                        <a:buNone/>
                      </a:pPr>
                      <a:r>
                        <a:rPr lang="en" sz="1200">
                          <a:latin typeface="Old Standard TT"/>
                          <a:ea typeface="Old Standard TT"/>
                          <a:cs typeface="Old Standard TT"/>
                          <a:sym typeface="Old Standard TT"/>
                        </a:rPr>
                        <a:t>10</a:t>
                      </a:r>
                      <a:r>
                        <a:rPr lang="en" sz="1200" baseline="30000">
                          <a:latin typeface="Old Standard TT"/>
                          <a:ea typeface="Old Standard TT"/>
                          <a:cs typeface="Old Standard TT"/>
                          <a:sym typeface="Old Standard TT"/>
                        </a:rPr>
                        <a:t>-3</a:t>
                      </a:r>
                      <a:endParaRPr sz="1200" baseline="30000">
                        <a:latin typeface="Old Standard TT"/>
                        <a:ea typeface="Old Standard TT"/>
                        <a:cs typeface="Old Standard TT"/>
                        <a:sym typeface="Old Standard TT"/>
                      </a:endParaRPr>
                    </a:p>
                  </a:txBody>
                  <a:tcPr marL="91425" marR="91425" marT="91425" marB="91425"/>
                </a:tc>
                <a:tc>
                  <a:txBody>
                    <a:bodyPr/>
                    <a:lstStyle/>
                    <a:p>
                      <a:pPr marL="0" lvl="0" indent="0" algn="ctr" rtl="0">
                        <a:spcBef>
                          <a:spcPts val="0"/>
                        </a:spcBef>
                        <a:spcAft>
                          <a:spcPts val="0"/>
                        </a:spcAft>
                        <a:buNone/>
                      </a:pPr>
                      <a:r>
                        <a:rPr lang="en" sz="1200">
                          <a:latin typeface="Old Standard TT"/>
                          <a:ea typeface="Old Standard TT"/>
                          <a:cs typeface="Old Standard TT"/>
                          <a:sym typeface="Old Standard TT"/>
                        </a:rPr>
                        <a:t>10</a:t>
                      </a:r>
                      <a:r>
                        <a:rPr lang="en" sz="1200" baseline="30000">
                          <a:latin typeface="Old Standard TT"/>
                          <a:ea typeface="Old Standard TT"/>
                          <a:cs typeface="Old Standard TT"/>
                          <a:sym typeface="Old Standard TT"/>
                        </a:rPr>
                        <a:t>-6</a:t>
                      </a:r>
                      <a:endParaRPr sz="1200" baseline="30000">
                        <a:latin typeface="Old Standard TT"/>
                        <a:ea typeface="Old Standard TT"/>
                        <a:cs typeface="Old Standard TT"/>
                        <a:sym typeface="Old Standard TT"/>
                      </a:endParaRPr>
                    </a:p>
                  </a:txBody>
                  <a:tcPr marL="91425" marR="91425" marT="91425" marB="91425"/>
                </a:tc>
                <a:tc>
                  <a:txBody>
                    <a:bodyPr/>
                    <a:lstStyle/>
                    <a:p>
                      <a:pPr marL="0" lvl="0" indent="0" algn="ctr" rtl="0">
                        <a:spcBef>
                          <a:spcPts val="0"/>
                        </a:spcBef>
                        <a:spcAft>
                          <a:spcPts val="0"/>
                        </a:spcAft>
                        <a:buNone/>
                      </a:pPr>
                      <a:r>
                        <a:rPr lang="en" sz="1200">
                          <a:latin typeface="Old Standard TT"/>
                          <a:ea typeface="Old Standard TT"/>
                          <a:cs typeface="Old Standard TT"/>
                          <a:sym typeface="Old Standard TT"/>
                        </a:rPr>
                        <a:t>10</a:t>
                      </a:r>
                      <a:r>
                        <a:rPr lang="en" sz="1200" baseline="30000">
                          <a:latin typeface="Old Standard TT"/>
                          <a:ea typeface="Old Standard TT"/>
                          <a:cs typeface="Old Standard TT"/>
                          <a:sym typeface="Old Standard TT"/>
                        </a:rPr>
                        <a:t>-9</a:t>
                      </a:r>
                      <a:endParaRPr sz="1200" baseline="30000">
                        <a:latin typeface="Old Standard TT"/>
                        <a:ea typeface="Old Standard TT"/>
                        <a:cs typeface="Old Standard TT"/>
                        <a:sym typeface="Old Standard TT"/>
                      </a:endParaRPr>
                    </a:p>
                  </a:txBody>
                  <a:tcPr marL="91425" marR="91425" marT="91425" marB="91425"/>
                </a:tc>
                <a:tc>
                  <a:txBody>
                    <a:bodyPr/>
                    <a:lstStyle/>
                    <a:p>
                      <a:pPr marL="0" lvl="0" indent="0" algn="ctr" rtl="0">
                        <a:spcBef>
                          <a:spcPts val="0"/>
                        </a:spcBef>
                        <a:spcAft>
                          <a:spcPts val="0"/>
                        </a:spcAft>
                        <a:buNone/>
                      </a:pPr>
                      <a:r>
                        <a:rPr lang="en" sz="1200">
                          <a:latin typeface="Old Standard TT"/>
                          <a:ea typeface="Old Standard TT"/>
                          <a:cs typeface="Old Standard TT"/>
                          <a:sym typeface="Old Standard TT"/>
                        </a:rPr>
                        <a:t>10</a:t>
                      </a:r>
                      <a:r>
                        <a:rPr lang="en" sz="1200" baseline="30000">
                          <a:solidFill>
                            <a:schemeClr val="dk1"/>
                          </a:solidFill>
                          <a:latin typeface="Old Standard TT"/>
                          <a:ea typeface="Old Standard TT"/>
                          <a:cs typeface="Old Standard TT"/>
                          <a:sym typeface="Old Standard TT"/>
                        </a:rPr>
                        <a:t>-</a:t>
                      </a:r>
                      <a:r>
                        <a:rPr lang="en" sz="1200" baseline="30000">
                          <a:latin typeface="Old Standard TT"/>
                          <a:ea typeface="Old Standard TT"/>
                          <a:cs typeface="Old Standard TT"/>
                          <a:sym typeface="Old Standard TT"/>
                        </a:rPr>
                        <a:t>12</a:t>
                      </a:r>
                      <a:endParaRPr sz="1200" baseline="30000">
                        <a:latin typeface="Old Standard TT"/>
                        <a:ea typeface="Old Standard TT"/>
                        <a:cs typeface="Old Standard TT"/>
                        <a:sym typeface="Old Standard TT"/>
                      </a:endParaRPr>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3"/>
          <p:cNvSpPr/>
          <p:nvPr/>
        </p:nvSpPr>
        <p:spPr>
          <a:xfrm rot="-411">
            <a:off x="4479125" y="3509919"/>
            <a:ext cx="2507700" cy="1275300"/>
          </a:xfrm>
          <a:prstGeom prst="homePlate">
            <a:avLst>
              <a:gd name="adj" fmla="val 50000"/>
            </a:avLst>
          </a:prstGeom>
          <a:solidFill>
            <a:schemeClr val="accent6"/>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ld Standard TT"/>
              <a:ea typeface="Old Standard TT"/>
              <a:cs typeface="Old Standard TT"/>
              <a:sym typeface="Old Standard TT"/>
            </a:endParaRPr>
          </a:p>
        </p:txBody>
      </p:sp>
      <p:sp>
        <p:nvSpPr>
          <p:cNvPr id="145" name="Google Shape;145;p23"/>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Conversions</a:t>
            </a:r>
            <a:r>
              <a:rPr lang="en" baseline="30000"/>
              <a:t>2</a:t>
            </a:r>
            <a:endParaRPr baseline="30000"/>
          </a:p>
        </p:txBody>
      </p:sp>
      <p:sp>
        <p:nvSpPr>
          <p:cNvPr id="146" name="Google Shape;146;p23"/>
          <p:cNvSpPr txBox="1">
            <a:spLocks noGrp="1"/>
          </p:cNvSpPr>
          <p:nvPr>
            <p:ph type="body" idx="1"/>
          </p:nvPr>
        </p:nvSpPr>
        <p:spPr>
          <a:xfrm>
            <a:off x="311700" y="1171600"/>
            <a:ext cx="4260300" cy="339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In order to convert one unit of measurement to another, we multiply by a </a:t>
            </a:r>
            <a:r>
              <a:rPr lang="en" sz="1800" b="1"/>
              <a:t>conversion factor</a:t>
            </a:r>
            <a:r>
              <a:rPr lang="en" sz="1800"/>
              <a:t>.</a:t>
            </a:r>
            <a:endParaRPr sz="1800"/>
          </a:p>
          <a:p>
            <a:pPr marL="457200" lvl="0" indent="-342900" algn="l" rtl="0">
              <a:spcBef>
                <a:spcPts val="0"/>
              </a:spcBef>
              <a:spcAft>
                <a:spcPts val="0"/>
              </a:spcAft>
              <a:buSzPts val="1800"/>
              <a:buChar char="●"/>
            </a:pPr>
            <a:r>
              <a:rPr lang="en" sz="1800" u="sng"/>
              <a:t>Conversion factor</a:t>
            </a:r>
            <a:r>
              <a:rPr lang="en" sz="1800"/>
              <a:t>: a fraction used to convert a value with a unit into another unit</a:t>
            </a:r>
            <a:endParaRPr sz="1800"/>
          </a:p>
          <a:p>
            <a:pPr marL="914400" lvl="1" indent="-342900" algn="l" rtl="0">
              <a:spcBef>
                <a:spcPts val="0"/>
              </a:spcBef>
              <a:spcAft>
                <a:spcPts val="0"/>
              </a:spcAft>
              <a:buSzPts val="1800"/>
              <a:buChar char="○"/>
            </a:pPr>
            <a:r>
              <a:rPr lang="en" sz="1800"/>
              <a:t>The conversion factor equals 1.</a:t>
            </a:r>
            <a:endParaRPr sz="1800"/>
          </a:p>
          <a:p>
            <a:pPr marL="0" lvl="0" indent="0" algn="l" rtl="0">
              <a:spcBef>
                <a:spcPts val="1600"/>
              </a:spcBef>
              <a:spcAft>
                <a:spcPts val="1600"/>
              </a:spcAft>
              <a:buNone/>
            </a:pPr>
            <a:r>
              <a:rPr lang="en" sz="1800"/>
              <a:t>We will review using dimensional analysis </a:t>
            </a:r>
            <a:r>
              <a:rPr lang="en"/>
              <a:t>on the next few slides.</a:t>
            </a:r>
            <a:endParaRPr sz="1800"/>
          </a:p>
        </p:txBody>
      </p:sp>
      <p:pic>
        <p:nvPicPr>
          <p:cNvPr id="147" name="Google Shape;147;p23"/>
          <p:cNvPicPr preferRelativeResize="0"/>
          <p:nvPr/>
        </p:nvPicPr>
        <p:blipFill>
          <a:blip r:embed="rId4">
            <a:alphaModFix/>
          </a:blip>
          <a:stretch>
            <a:fillRect/>
          </a:stretch>
        </p:blipFill>
        <p:spPr>
          <a:xfrm>
            <a:off x="5025750" y="1255775"/>
            <a:ext cx="3806700" cy="2131760"/>
          </a:xfrm>
          <a:prstGeom prst="rect">
            <a:avLst/>
          </a:prstGeom>
          <a:noFill/>
          <a:ln w="9525" cap="flat" cmpd="sng">
            <a:solidFill>
              <a:srgbClr val="999999"/>
            </a:solidFill>
            <a:prstDash val="solid"/>
            <a:round/>
            <a:headEnd type="none" w="sm" len="sm"/>
            <a:tailEnd type="none" w="sm" len="sm"/>
          </a:ln>
        </p:spPr>
      </p:pic>
      <p:sp>
        <p:nvSpPr>
          <p:cNvPr id="148" name="Google Shape;148;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sp>
        <p:nvSpPr>
          <p:cNvPr id="149" name="Google Shape;149;p23"/>
          <p:cNvSpPr/>
          <p:nvPr/>
        </p:nvSpPr>
        <p:spPr>
          <a:xfrm>
            <a:off x="2646750" y="247475"/>
            <a:ext cx="6185700" cy="1008300"/>
          </a:xfrm>
          <a:prstGeom prst="leftArrow">
            <a:avLst>
              <a:gd name="adj1" fmla="val 50000"/>
              <a:gd name="adj2" fmla="val 50000"/>
            </a:avLst>
          </a:prstGeom>
          <a:solidFill>
            <a:srgbClr val="F58F8F"/>
          </a:solidFill>
          <a:ln w="9525" cap="flat" cmpd="sng">
            <a:solidFill>
              <a:srgbClr val="AF434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ld Standard TT"/>
              <a:ea typeface="Old Standard TT"/>
              <a:cs typeface="Old Standard TT"/>
              <a:sym typeface="Old Standard TT"/>
            </a:endParaRPr>
          </a:p>
        </p:txBody>
      </p:sp>
      <p:sp>
        <p:nvSpPr>
          <p:cNvPr id="150" name="Google Shape;150;p23"/>
          <p:cNvSpPr txBox="1"/>
          <p:nvPr/>
        </p:nvSpPr>
        <p:spPr>
          <a:xfrm>
            <a:off x="3011100" y="445025"/>
            <a:ext cx="5821200" cy="613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r>
              <a:rPr lang="en" sz="1200">
                <a:solidFill>
                  <a:srgbClr val="000000"/>
                </a:solidFill>
                <a:latin typeface="Gloria Hallelujah"/>
                <a:ea typeface="Gloria Hallelujah"/>
                <a:cs typeface="Gloria Hallelujah"/>
                <a:sym typeface="Gloria Hallelujah"/>
              </a:rPr>
              <a:t>Any text in that reddish color will take you to videos, sites, or PDFs that will help you as you review!</a:t>
            </a:r>
            <a:endParaRPr sz="1200">
              <a:solidFill>
                <a:srgbClr val="000000"/>
              </a:solidFill>
              <a:latin typeface="Gloria Hallelujah"/>
              <a:ea typeface="Gloria Hallelujah"/>
              <a:cs typeface="Gloria Hallelujah"/>
              <a:sym typeface="Gloria Hallelujah"/>
            </a:endParaRPr>
          </a:p>
        </p:txBody>
      </p:sp>
      <p:sp>
        <p:nvSpPr>
          <p:cNvPr id="151" name="Google Shape;151;p23"/>
          <p:cNvSpPr txBox="1"/>
          <p:nvPr/>
        </p:nvSpPr>
        <p:spPr>
          <a:xfrm>
            <a:off x="4479125" y="3509775"/>
            <a:ext cx="2203200" cy="127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000000"/>
                </a:solidFill>
                <a:latin typeface="Gloria Hallelujah"/>
                <a:ea typeface="Gloria Hallelujah"/>
                <a:cs typeface="Gloria Hallelujah"/>
                <a:sym typeface="Gloria Hallelujah"/>
              </a:rPr>
              <a:t>Anything in this small writing is a citation for a picture. You can click the links, but they may just be the web address of the picture in the slide.</a:t>
            </a:r>
            <a:endParaRPr sz="1200">
              <a:solidFill>
                <a:srgbClr val="000000"/>
              </a:solidFill>
              <a:latin typeface="Gloria Hallelujah"/>
              <a:ea typeface="Gloria Hallelujah"/>
              <a:cs typeface="Gloria Hallelujah"/>
              <a:sym typeface="Gloria Hallelujah"/>
            </a:endParaRPr>
          </a:p>
        </p:txBody>
      </p:sp>
      <p:sp>
        <p:nvSpPr>
          <p:cNvPr id="152" name="Google Shape;152;p23"/>
          <p:cNvSpPr txBox="1"/>
          <p:nvPr/>
        </p:nvSpPr>
        <p:spPr>
          <a:xfrm>
            <a:off x="6924900" y="3387525"/>
            <a:ext cx="1907400" cy="1520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i="1">
                <a:latin typeface="Old Standard TT"/>
                <a:ea typeface="Old Standard TT"/>
                <a:cs typeface="Old Standard TT"/>
                <a:sym typeface="Old Standard TT"/>
              </a:rPr>
              <a:t>Figure 1</a:t>
            </a:r>
            <a:r>
              <a:rPr lang="en" sz="1000">
                <a:latin typeface="Old Standard TT"/>
                <a:ea typeface="Old Standard TT"/>
                <a:cs typeface="Old Standard TT"/>
                <a:sym typeface="Old Standard TT"/>
              </a:rPr>
              <a:t>. What is Dimensional Analysis? Adapted from </a:t>
            </a:r>
            <a:r>
              <a:rPr lang="en" sz="1000" i="1">
                <a:latin typeface="Old Standard TT"/>
                <a:ea typeface="Old Standard TT"/>
                <a:cs typeface="Old Standard TT"/>
                <a:sym typeface="Old Standard TT"/>
              </a:rPr>
              <a:t>What is dimensional, or unit analysis?</a:t>
            </a:r>
            <a:r>
              <a:rPr lang="en" sz="1000">
                <a:latin typeface="Old Standard TT"/>
                <a:ea typeface="Old Standard TT"/>
                <a:cs typeface="Old Standard TT"/>
                <a:sym typeface="Old Standard TT"/>
              </a:rPr>
              <a:t>, retrieved from </a:t>
            </a:r>
            <a:r>
              <a:rPr lang="en" sz="1000" u="sng">
                <a:solidFill>
                  <a:schemeClr val="hlink"/>
                </a:solidFill>
                <a:latin typeface="Old Standard TT"/>
                <a:ea typeface="Old Standard TT"/>
                <a:cs typeface="Old Standard TT"/>
                <a:sym typeface="Old Standard TT"/>
                <a:hlinkClick r:id="rId5"/>
              </a:rPr>
              <a:t>https://virtualnerd.com/pre-algebra/ratios-proportions/rates-unit-rates/dimensional-analysis/dimensional-unit-analysis-definition</a:t>
            </a:r>
            <a:r>
              <a:rPr lang="en" sz="1000">
                <a:latin typeface="Old Standard TT"/>
                <a:ea typeface="Old Standard TT"/>
                <a:cs typeface="Old Standard TT"/>
                <a:sym typeface="Old Standard TT"/>
              </a:rPr>
              <a:t>.</a:t>
            </a:r>
            <a:endParaRPr sz="1000">
              <a:latin typeface="Old Standard TT"/>
              <a:ea typeface="Old Standard TT"/>
              <a:cs typeface="Old Standard TT"/>
              <a:sym typeface="Old Standard T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Conversions: Dimensional Analysis</a:t>
            </a:r>
            <a:endParaRPr baseline="30000"/>
          </a:p>
        </p:txBody>
      </p:sp>
      <p:sp>
        <p:nvSpPr>
          <p:cNvPr id="158" name="Google Shape;158;p24"/>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t>Dimensional analysis</a:t>
            </a:r>
            <a:r>
              <a:rPr lang="en"/>
              <a:t>: a method of converting measurements by multiplying by conversion factors (or conversion ratios)</a:t>
            </a: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r>
              <a:rPr lang="en"/>
              <a:t>In the image above, there is only one conversion factor (or conversion ratio), but you can have multiple conversion factors in dimensional analysis (see next slide).</a:t>
            </a:r>
            <a:endParaRPr/>
          </a:p>
        </p:txBody>
      </p:sp>
      <p:sp>
        <p:nvSpPr>
          <p:cNvPr id="159" name="Google Shape;159;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pic>
        <p:nvPicPr>
          <p:cNvPr id="160" name="Google Shape;160;p24" title="image.jpeg"/>
          <p:cNvPicPr preferRelativeResize="0"/>
          <p:nvPr/>
        </p:nvPicPr>
        <p:blipFill>
          <a:blip r:embed="rId3">
            <a:alphaModFix/>
          </a:blip>
          <a:stretch>
            <a:fillRect/>
          </a:stretch>
        </p:blipFill>
        <p:spPr>
          <a:xfrm>
            <a:off x="756612" y="2001288"/>
            <a:ext cx="5449925" cy="1422175"/>
          </a:xfrm>
          <a:prstGeom prst="rect">
            <a:avLst/>
          </a:prstGeom>
          <a:noFill/>
          <a:ln w="9525" cap="flat" cmpd="sng">
            <a:solidFill>
              <a:srgbClr val="999999"/>
            </a:solidFill>
            <a:prstDash val="solid"/>
            <a:round/>
            <a:headEnd type="none" w="sm" len="sm"/>
            <a:tailEnd type="none" w="sm" len="sm"/>
          </a:ln>
        </p:spPr>
      </p:pic>
      <p:sp>
        <p:nvSpPr>
          <p:cNvPr id="161" name="Google Shape;161;p24"/>
          <p:cNvSpPr txBox="1"/>
          <p:nvPr/>
        </p:nvSpPr>
        <p:spPr>
          <a:xfrm>
            <a:off x="6206550" y="2141913"/>
            <a:ext cx="2308500" cy="1140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i="1">
                <a:solidFill>
                  <a:schemeClr val="dk1"/>
                </a:solidFill>
                <a:latin typeface="Old Standard TT"/>
                <a:ea typeface="Old Standard TT"/>
                <a:cs typeface="Old Standard TT"/>
                <a:sym typeface="Old Standard TT"/>
              </a:rPr>
              <a:t>Figure 2</a:t>
            </a:r>
            <a:r>
              <a:rPr lang="en" sz="1000">
                <a:solidFill>
                  <a:schemeClr val="dk1"/>
                </a:solidFill>
                <a:latin typeface="Old Standard TT"/>
                <a:ea typeface="Old Standard TT"/>
                <a:cs typeface="Old Standard TT"/>
                <a:sym typeface="Old Standard TT"/>
              </a:rPr>
              <a:t>. Dimensional analysis set-up. Adapted from </a:t>
            </a:r>
            <a:r>
              <a:rPr lang="en" sz="1000" i="1">
                <a:solidFill>
                  <a:schemeClr val="dk1"/>
                </a:solidFill>
                <a:latin typeface="Old Standard TT"/>
                <a:ea typeface="Old Standard TT"/>
                <a:cs typeface="Old Standard TT"/>
                <a:sym typeface="Old Standard TT"/>
              </a:rPr>
              <a:t>Dimensional Analysis (&amp; Conversion Ratios)</a:t>
            </a:r>
            <a:r>
              <a:rPr lang="en" sz="1000">
                <a:solidFill>
                  <a:schemeClr val="dk1"/>
                </a:solidFill>
                <a:latin typeface="Old Standard TT"/>
                <a:ea typeface="Old Standard TT"/>
                <a:cs typeface="Old Standard TT"/>
                <a:sym typeface="Old Standard TT"/>
              </a:rPr>
              <a:t>, retrieved from </a:t>
            </a:r>
            <a:r>
              <a:rPr lang="en" sz="1000" u="sng">
                <a:solidFill>
                  <a:schemeClr val="hlink"/>
                </a:solidFill>
                <a:latin typeface="Old Standard TT"/>
                <a:ea typeface="Old Standard TT"/>
                <a:cs typeface="Old Standard TT"/>
                <a:sym typeface="Old Standard TT"/>
                <a:hlinkClick r:id="rId4"/>
              </a:rPr>
              <a:t>https://mathbitsnotebook.com/JuniorMath/Measurement/MDimensionalAnalysis.html</a:t>
            </a:r>
            <a:r>
              <a:rPr lang="en" sz="1000">
                <a:latin typeface="Old Standard TT"/>
                <a:ea typeface="Old Standard TT"/>
                <a:cs typeface="Old Standard TT"/>
                <a:sym typeface="Old Standard TT"/>
              </a:rPr>
              <a:t>. Copyright 2025 by </a:t>
            </a:r>
            <a:r>
              <a:rPr lang="en" sz="1000" u="sng">
                <a:solidFill>
                  <a:schemeClr val="hlink"/>
                </a:solidFill>
                <a:latin typeface="Old Standard TT"/>
                <a:ea typeface="Old Standard TT"/>
                <a:cs typeface="Old Standard TT"/>
                <a:sym typeface="Old Standard TT"/>
                <a:hlinkClick r:id="rId5"/>
              </a:rPr>
              <a:t>MathBitsNotebook.com</a:t>
            </a:r>
            <a:r>
              <a:rPr lang="en" sz="1000">
                <a:latin typeface="Old Standard TT"/>
                <a:ea typeface="Old Standard TT"/>
                <a:cs typeface="Old Standard TT"/>
                <a:sym typeface="Old Standard TT"/>
              </a:rPr>
              <a:t>.</a:t>
            </a:r>
            <a:endParaRPr sz="1000">
              <a:latin typeface="Old Standard TT"/>
              <a:ea typeface="Old Standard TT"/>
              <a:cs typeface="Old Standard TT"/>
              <a:sym typeface="Old Standard T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Conversions: Dimensional Analysis</a:t>
            </a:r>
            <a:endParaRPr/>
          </a:p>
        </p:txBody>
      </p:sp>
      <p:sp>
        <p:nvSpPr>
          <p:cNvPr id="167" name="Google Shape;167;p25"/>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Here is a solved example of converting miles per hours to feet per second.</a:t>
            </a: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r>
              <a:rPr lang="en"/>
              <a:t>This is a 3-step conversion because we had to convert miles → feet, then we had to convert hours → minutes → seconds.</a:t>
            </a:r>
            <a:endParaRPr/>
          </a:p>
        </p:txBody>
      </p:sp>
      <p:sp>
        <p:nvSpPr>
          <p:cNvPr id="168" name="Google Shape;168;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pic>
        <p:nvPicPr>
          <p:cNvPr id="169" name="Google Shape;169;p25" title="image.gif"/>
          <p:cNvPicPr preferRelativeResize="0"/>
          <p:nvPr/>
        </p:nvPicPr>
        <p:blipFill>
          <a:blip r:embed="rId3">
            <a:alphaModFix/>
          </a:blip>
          <a:stretch>
            <a:fillRect/>
          </a:stretch>
        </p:blipFill>
        <p:spPr>
          <a:xfrm>
            <a:off x="914400" y="1974350"/>
            <a:ext cx="7315200" cy="857250"/>
          </a:xfrm>
          <a:prstGeom prst="rect">
            <a:avLst/>
          </a:prstGeom>
          <a:noFill/>
          <a:ln w="9525" cap="flat" cmpd="sng">
            <a:solidFill>
              <a:srgbClr val="999999"/>
            </a:solidFill>
            <a:prstDash val="solid"/>
            <a:round/>
            <a:headEnd type="none" w="sm" len="sm"/>
            <a:tailEnd type="none" w="sm" len="sm"/>
          </a:ln>
        </p:spPr>
      </p:pic>
      <p:sp>
        <p:nvSpPr>
          <p:cNvPr id="170" name="Google Shape;170;p25"/>
          <p:cNvSpPr txBox="1"/>
          <p:nvPr/>
        </p:nvSpPr>
        <p:spPr>
          <a:xfrm>
            <a:off x="1672200" y="2831600"/>
            <a:ext cx="5799600" cy="67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i="1">
                <a:solidFill>
                  <a:schemeClr val="dk1"/>
                </a:solidFill>
                <a:latin typeface="Old Standard TT"/>
                <a:ea typeface="Old Standard TT"/>
                <a:cs typeface="Old Standard TT"/>
                <a:sym typeface="Old Standard TT"/>
              </a:rPr>
              <a:t>Figure 3</a:t>
            </a:r>
            <a:r>
              <a:rPr lang="en" sz="1000">
                <a:solidFill>
                  <a:schemeClr val="dk1"/>
                </a:solidFill>
                <a:latin typeface="Old Standard TT"/>
                <a:ea typeface="Old Standard TT"/>
                <a:cs typeface="Old Standard TT"/>
                <a:sym typeface="Old Standard TT"/>
              </a:rPr>
              <a:t>. Dimensional analysis example. Adapted from </a:t>
            </a:r>
            <a:r>
              <a:rPr lang="en" sz="1000" i="1">
                <a:solidFill>
                  <a:schemeClr val="dk1"/>
                </a:solidFill>
                <a:latin typeface="Old Standard TT"/>
                <a:ea typeface="Old Standard TT"/>
                <a:cs typeface="Old Standard TT"/>
                <a:sym typeface="Old Standard TT"/>
              </a:rPr>
              <a:t>Dimensional Analysis (&amp; Conversion Ratios)</a:t>
            </a:r>
            <a:r>
              <a:rPr lang="en" sz="1000">
                <a:solidFill>
                  <a:schemeClr val="dk1"/>
                </a:solidFill>
                <a:latin typeface="Old Standard TT"/>
                <a:ea typeface="Old Standard TT"/>
                <a:cs typeface="Old Standard TT"/>
                <a:sym typeface="Old Standard TT"/>
              </a:rPr>
              <a:t>, retrieved from </a:t>
            </a:r>
            <a:r>
              <a:rPr lang="en" sz="1000" u="sng">
                <a:solidFill>
                  <a:schemeClr val="hlink"/>
                </a:solidFill>
                <a:latin typeface="Old Standard TT"/>
                <a:ea typeface="Old Standard TT"/>
                <a:cs typeface="Old Standard TT"/>
                <a:sym typeface="Old Standard TT"/>
                <a:hlinkClick r:id="rId4"/>
              </a:rPr>
              <a:t>https://mathbitsnotebook.com/JuniorMath/Measurement/MDimensionalAnalysis.html</a:t>
            </a:r>
            <a:r>
              <a:rPr lang="en" sz="1000">
                <a:latin typeface="Old Standard TT"/>
                <a:ea typeface="Old Standard TT"/>
                <a:cs typeface="Old Standard TT"/>
                <a:sym typeface="Old Standard TT"/>
              </a:rPr>
              <a:t>. Copyright 2025 by </a:t>
            </a:r>
            <a:r>
              <a:rPr lang="en" sz="1000" u="sng">
                <a:solidFill>
                  <a:schemeClr val="hlink"/>
                </a:solidFill>
                <a:latin typeface="Old Standard TT"/>
                <a:ea typeface="Old Standard TT"/>
                <a:cs typeface="Old Standard TT"/>
                <a:sym typeface="Old Standard TT"/>
                <a:hlinkClick r:id="rId5"/>
              </a:rPr>
              <a:t>MathBitsNotebook.com</a:t>
            </a:r>
            <a:r>
              <a:rPr lang="en" sz="1000">
                <a:latin typeface="Old Standard TT"/>
                <a:ea typeface="Old Standard TT"/>
                <a:cs typeface="Old Standard TT"/>
                <a:sym typeface="Old Standard TT"/>
              </a:rPr>
              <a:t>.</a:t>
            </a:r>
            <a:endParaRPr sz="1000">
              <a:latin typeface="Old Standard TT"/>
              <a:ea typeface="Old Standard TT"/>
              <a:cs typeface="Old Standard TT"/>
              <a:sym typeface="Old Standard T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Conversions: Practice</a:t>
            </a:r>
            <a:endParaRPr/>
          </a:p>
        </p:txBody>
      </p:sp>
      <p:sp>
        <p:nvSpPr>
          <p:cNvPr id="176" name="Google Shape;176;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sp>
        <p:nvSpPr>
          <p:cNvPr id="177" name="Google Shape;177;p26"/>
          <p:cNvSpPr txBox="1"/>
          <p:nvPr/>
        </p:nvSpPr>
        <p:spPr>
          <a:xfrm>
            <a:off x="4782900" y="1171600"/>
            <a:ext cx="4049400" cy="3397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solidFill>
                  <a:srgbClr val="000000"/>
                </a:solidFill>
                <a:latin typeface="Old Standard TT"/>
                <a:ea typeface="Old Standard TT"/>
                <a:cs typeface="Old Standard TT"/>
                <a:sym typeface="Old Standard TT"/>
              </a:rPr>
              <a:t>Look for the orange star in the top right corner to quickly identify slides that have links to practice worksheets.</a:t>
            </a:r>
            <a:endParaRPr sz="1800">
              <a:solidFill>
                <a:srgbClr val="000000"/>
              </a:solidFill>
              <a:latin typeface="Old Standard TT"/>
              <a:ea typeface="Old Standard TT"/>
              <a:cs typeface="Old Standard TT"/>
              <a:sym typeface="Old Standard TT"/>
            </a:endParaRPr>
          </a:p>
          <a:p>
            <a:pPr marL="0" lvl="0" indent="0" algn="l" rtl="0">
              <a:lnSpc>
                <a:spcPct val="115000"/>
              </a:lnSpc>
              <a:spcBef>
                <a:spcPts val="1600"/>
              </a:spcBef>
              <a:spcAft>
                <a:spcPts val="0"/>
              </a:spcAft>
              <a:buClr>
                <a:schemeClr val="dk1"/>
              </a:buClr>
              <a:buSzPts val="1100"/>
              <a:buFont typeface="Arial"/>
              <a:buNone/>
            </a:pPr>
            <a:r>
              <a:rPr lang="en" sz="1800">
                <a:solidFill>
                  <a:schemeClr val="dk1"/>
                </a:solidFill>
                <a:latin typeface="Old Standard TT"/>
                <a:ea typeface="Old Standard TT"/>
                <a:cs typeface="Old Standard TT"/>
                <a:sym typeface="Old Standard TT"/>
              </a:rPr>
              <a:t>Practice for:</a:t>
            </a:r>
            <a:endParaRPr sz="1800">
              <a:solidFill>
                <a:schemeClr val="dk1"/>
              </a:solidFill>
              <a:latin typeface="Old Standard TT"/>
              <a:ea typeface="Old Standard TT"/>
              <a:cs typeface="Old Standard TT"/>
              <a:sym typeface="Old Standard TT"/>
            </a:endParaRPr>
          </a:p>
          <a:p>
            <a:pPr marL="457200" lvl="0" indent="-342900" algn="l" rtl="0">
              <a:lnSpc>
                <a:spcPct val="115000"/>
              </a:lnSpc>
              <a:spcBef>
                <a:spcPts val="0"/>
              </a:spcBef>
              <a:spcAft>
                <a:spcPts val="0"/>
              </a:spcAft>
              <a:buClr>
                <a:schemeClr val="dk1"/>
              </a:buClr>
              <a:buSzPts val="1800"/>
              <a:buFont typeface="Old Standard TT"/>
              <a:buChar char="●"/>
            </a:pPr>
            <a:r>
              <a:rPr lang="en" sz="1800" u="sng">
                <a:solidFill>
                  <a:schemeClr val="accent5"/>
                </a:solidFill>
                <a:latin typeface="Old Standard TT"/>
                <a:ea typeface="Old Standard TT"/>
                <a:cs typeface="Old Standard TT"/>
                <a:sym typeface="Old Standard TT"/>
                <a:hlinkClick r:id="rId3">
                  <a:extLst>
                    <a:ext uri="{A12FA001-AC4F-418D-AE19-62706E023703}">
                      <ahyp:hlinkClr xmlns:ahyp="http://schemas.microsoft.com/office/drawing/2018/hyperlinkcolor" val="tx"/>
                    </a:ext>
                  </a:extLst>
                </a:hlinkClick>
              </a:rPr>
              <a:t>Imperial to imperial</a:t>
            </a:r>
            <a:r>
              <a:rPr lang="en" sz="1800" baseline="30000">
                <a:solidFill>
                  <a:schemeClr val="dk1"/>
                </a:solidFill>
                <a:latin typeface="Old Standard TT"/>
                <a:ea typeface="Old Standard TT"/>
                <a:cs typeface="Old Standard TT"/>
                <a:sym typeface="Old Standard TT"/>
              </a:rPr>
              <a:t>3</a:t>
            </a:r>
            <a:endParaRPr sz="1800" baseline="30000">
              <a:solidFill>
                <a:schemeClr val="dk1"/>
              </a:solidFill>
              <a:latin typeface="Old Standard TT"/>
              <a:ea typeface="Old Standard TT"/>
              <a:cs typeface="Old Standard TT"/>
              <a:sym typeface="Old Standard TT"/>
            </a:endParaRPr>
          </a:p>
          <a:p>
            <a:pPr marL="457200" lvl="0" indent="-342900" algn="l" rtl="0">
              <a:lnSpc>
                <a:spcPct val="115000"/>
              </a:lnSpc>
              <a:spcBef>
                <a:spcPts val="0"/>
              </a:spcBef>
              <a:spcAft>
                <a:spcPts val="0"/>
              </a:spcAft>
              <a:buClr>
                <a:schemeClr val="dk1"/>
              </a:buClr>
              <a:buSzPts val="1800"/>
              <a:buFont typeface="Old Standard TT"/>
              <a:buChar char="●"/>
            </a:pPr>
            <a:r>
              <a:rPr lang="en" sz="1800" u="sng">
                <a:solidFill>
                  <a:schemeClr val="accent5"/>
                </a:solidFill>
                <a:latin typeface="Old Standard TT"/>
                <a:ea typeface="Old Standard TT"/>
                <a:cs typeface="Old Standard TT"/>
                <a:sym typeface="Old Standard TT"/>
                <a:hlinkClick r:id="rId4">
                  <a:extLst>
                    <a:ext uri="{A12FA001-AC4F-418D-AE19-62706E023703}">
                      <ahyp:hlinkClr xmlns:ahyp="http://schemas.microsoft.com/office/drawing/2018/hyperlinkcolor" val="tx"/>
                    </a:ext>
                  </a:extLst>
                </a:hlinkClick>
              </a:rPr>
              <a:t>Metric to metric</a:t>
            </a:r>
            <a:r>
              <a:rPr lang="en" sz="1800" baseline="30000">
                <a:solidFill>
                  <a:schemeClr val="dk1"/>
                </a:solidFill>
                <a:latin typeface="Old Standard TT"/>
                <a:ea typeface="Old Standard TT"/>
                <a:cs typeface="Old Standard TT"/>
                <a:sym typeface="Old Standard TT"/>
              </a:rPr>
              <a:t>4</a:t>
            </a:r>
            <a:endParaRPr sz="1800" baseline="30000">
              <a:solidFill>
                <a:schemeClr val="dk1"/>
              </a:solidFill>
              <a:latin typeface="Old Standard TT"/>
              <a:ea typeface="Old Standard TT"/>
              <a:cs typeface="Old Standard TT"/>
              <a:sym typeface="Old Standard TT"/>
            </a:endParaRPr>
          </a:p>
          <a:p>
            <a:pPr marL="457200" lvl="0" indent="-342900" algn="l" rtl="0">
              <a:lnSpc>
                <a:spcPct val="115000"/>
              </a:lnSpc>
              <a:spcBef>
                <a:spcPts val="0"/>
              </a:spcBef>
              <a:spcAft>
                <a:spcPts val="0"/>
              </a:spcAft>
              <a:buClr>
                <a:schemeClr val="dk1"/>
              </a:buClr>
              <a:buSzPts val="1800"/>
              <a:buFont typeface="Old Standard TT"/>
              <a:buChar char="●"/>
            </a:pPr>
            <a:r>
              <a:rPr lang="en" sz="1800" u="sng">
                <a:solidFill>
                  <a:schemeClr val="accent5"/>
                </a:solidFill>
                <a:latin typeface="Old Standard TT"/>
                <a:ea typeface="Old Standard TT"/>
                <a:cs typeface="Old Standard TT"/>
                <a:sym typeface="Old Standard TT"/>
                <a:hlinkClick r:id="rId5">
                  <a:extLst>
                    <a:ext uri="{A12FA001-AC4F-418D-AE19-62706E023703}">
                      <ahyp:hlinkClr xmlns:ahyp="http://schemas.microsoft.com/office/drawing/2018/hyperlinkcolor" val="tx"/>
                    </a:ext>
                  </a:extLst>
                </a:hlinkClick>
              </a:rPr>
              <a:t>Metric and imperial</a:t>
            </a:r>
            <a:r>
              <a:rPr lang="en" sz="1800" baseline="30000">
                <a:solidFill>
                  <a:schemeClr val="dk1"/>
                </a:solidFill>
                <a:latin typeface="Old Standard TT"/>
                <a:ea typeface="Old Standard TT"/>
                <a:cs typeface="Old Standard TT"/>
                <a:sym typeface="Old Standard TT"/>
              </a:rPr>
              <a:t>5</a:t>
            </a:r>
            <a:endParaRPr sz="1800">
              <a:solidFill>
                <a:schemeClr val="dk1"/>
              </a:solidFill>
              <a:latin typeface="Old Standard TT"/>
              <a:ea typeface="Old Standard TT"/>
              <a:cs typeface="Old Standard TT"/>
              <a:sym typeface="Old Standard TT"/>
            </a:endParaRPr>
          </a:p>
          <a:p>
            <a:pPr marL="457200" lvl="0" indent="-342900" algn="l" rtl="0">
              <a:lnSpc>
                <a:spcPct val="115000"/>
              </a:lnSpc>
              <a:spcBef>
                <a:spcPts val="0"/>
              </a:spcBef>
              <a:spcAft>
                <a:spcPts val="0"/>
              </a:spcAft>
              <a:buClr>
                <a:schemeClr val="dk1"/>
              </a:buClr>
              <a:buSzPts val="1800"/>
              <a:buFont typeface="Old Standard TT"/>
              <a:buChar char="●"/>
            </a:pPr>
            <a:r>
              <a:rPr lang="en" sz="1800" u="sng">
                <a:solidFill>
                  <a:schemeClr val="accent5"/>
                </a:solidFill>
                <a:latin typeface="Old Standard TT"/>
                <a:ea typeface="Old Standard TT"/>
                <a:cs typeface="Old Standard TT"/>
                <a:sym typeface="Old Standard TT"/>
                <a:hlinkClick r:id="rId6">
                  <a:extLst>
                    <a:ext uri="{A12FA001-AC4F-418D-AE19-62706E023703}">
                      <ahyp:hlinkClr xmlns:ahyp="http://schemas.microsoft.com/office/drawing/2018/hyperlinkcolor" val="tx"/>
                    </a:ext>
                  </a:extLst>
                </a:hlinkClick>
              </a:rPr>
              <a:t>Dosage calculations</a:t>
            </a:r>
            <a:r>
              <a:rPr lang="en" sz="1800" baseline="30000">
                <a:solidFill>
                  <a:schemeClr val="dk1"/>
                </a:solidFill>
                <a:latin typeface="Old Standard TT"/>
                <a:ea typeface="Old Standard TT"/>
                <a:cs typeface="Old Standard TT"/>
                <a:sym typeface="Old Standard TT"/>
              </a:rPr>
              <a:t>6</a:t>
            </a:r>
            <a:r>
              <a:rPr lang="en" sz="1800">
                <a:solidFill>
                  <a:schemeClr val="dk1"/>
                </a:solidFill>
                <a:latin typeface="Old Standard TT"/>
                <a:ea typeface="Old Standard TT"/>
                <a:cs typeface="Old Standard TT"/>
                <a:sym typeface="Old Standard TT"/>
              </a:rPr>
              <a:t> (here’s a </a:t>
            </a:r>
            <a:r>
              <a:rPr lang="en" sz="1800" u="sng">
                <a:solidFill>
                  <a:schemeClr val="hlink"/>
                </a:solidFill>
                <a:latin typeface="Old Standard TT"/>
                <a:ea typeface="Old Standard TT"/>
                <a:cs typeface="Old Standard TT"/>
                <a:sym typeface="Old Standard TT"/>
                <a:hlinkClick r:id="rId7"/>
              </a:rPr>
              <a:t>review video</a:t>
            </a:r>
            <a:r>
              <a:rPr lang="en" sz="1800" baseline="30000">
                <a:solidFill>
                  <a:schemeClr val="dk1"/>
                </a:solidFill>
                <a:latin typeface="Old Standard TT"/>
                <a:ea typeface="Old Standard TT"/>
                <a:cs typeface="Old Standard TT"/>
                <a:sym typeface="Old Standard TT"/>
              </a:rPr>
              <a:t>7</a:t>
            </a:r>
            <a:r>
              <a:rPr lang="en" sz="1800">
                <a:solidFill>
                  <a:schemeClr val="dk1"/>
                </a:solidFill>
                <a:latin typeface="Old Standard TT"/>
                <a:ea typeface="Old Standard TT"/>
                <a:cs typeface="Old Standard TT"/>
                <a:sym typeface="Old Standard TT"/>
              </a:rPr>
              <a:t> for this too)</a:t>
            </a:r>
            <a:endParaRPr sz="1800">
              <a:solidFill>
                <a:srgbClr val="000000"/>
              </a:solidFill>
              <a:latin typeface="Old Standard TT"/>
              <a:ea typeface="Old Standard TT"/>
              <a:cs typeface="Old Standard TT"/>
              <a:sym typeface="Old Standard TT"/>
            </a:endParaRPr>
          </a:p>
        </p:txBody>
      </p:sp>
      <p:sp>
        <p:nvSpPr>
          <p:cNvPr id="178" name="Google Shape;178;p26"/>
          <p:cNvSpPr/>
          <p:nvPr/>
        </p:nvSpPr>
        <p:spPr>
          <a:xfrm>
            <a:off x="8472450" y="0"/>
            <a:ext cx="671400" cy="668700"/>
          </a:xfrm>
          <a:prstGeom prst="star5">
            <a:avLst>
              <a:gd name="adj" fmla="val 19098"/>
              <a:gd name="hf" fmla="val 105146"/>
              <a:gd name="vf" fmla="val 110557"/>
            </a:avLst>
          </a:prstGeom>
          <a:solidFill>
            <a:srgbClr val="FB8C00"/>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ld Standard TT"/>
              <a:ea typeface="Old Standard TT"/>
              <a:cs typeface="Old Standard TT"/>
              <a:sym typeface="Old Standard TT"/>
            </a:endParaRPr>
          </a:p>
        </p:txBody>
      </p:sp>
      <p:cxnSp>
        <p:nvCxnSpPr>
          <p:cNvPr id="179" name="Google Shape;179;p26"/>
          <p:cNvCxnSpPr/>
          <p:nvPr/>
        </p:nvCxnSpPr>
        <p:spPr>
          <a:xfrm rot="10800000" flipH="1">
            <a:off x="8325924" y="668698"/>
            <a:ext cx="689700" cy="595800"/>
          </a:xfrm>
          <a:prstGeom prst="straightConnector1">
            <a:avLst/>
          </a:prstGeom>
          <a:noFill/>
          <a:ln w="9525" cap="flat" cmpd="sng">
            <a:solidFill>
              <a:srgbClr val="FB8C00"/>
            </a:solidFill>
            <a:prstDash val="solid"/>
            <a:round/>
            <a:headEnd type="none" w="med" len="med"/>
            <a:tailEnd type="triangle" w="med" len="med"/>
          </a:ln>
        </p:spPr>
      </p:cxnSp>
      <p:pic>
        <p:nvPicPr>
          <p:cNvPr id="180" name="Google Shape;180;p26" title="image.png"/>
          <p:cNvPicPr preferRelativeResize="0"/>
          <p:nvPr/>
        </p:nvPicPr>
        <p:blipFill>
          <a:blip r:embed="rId8">
            <a:alphaModFix/>
          </a:blip>
          <a:stretch>
            <a:fillRect/>
          </a:stretch>
        </p:blipFill>
        <p:spPr>
          <a:xfrm>
            <a:off x="311700" y="1264500"/>
            <a:ext cx="4049400" cy="2276290"/>
          </a:xfrm>
          <a:prstGeom prst="rect">
            <a:avLst/>
          </a:prstGeom>
          <a:noFill/>
          <a:ln w="9525" cap="flat" cmpd="sng">
            <a:solidFill>
              <a:srgbClr val="999999"/>
            </a:solidFill>
            <a:prstDash val="solid"/>
            <a:round/>
            <a:headEnd type="none" w="sm" len="sm"/>
            <a:tailEnd type="none" w="sm" len="sm"/>
          </a:ln>
        </p:spPr>
      </p:pic>
      <p:sp>
        <p:nvSpPr>
          <p:cNvPr id="181" name="Google Shape;181;p26"/>
          <p:cNvSpPr txBox="1"/>
          <p:nvPr/>
        </p:nvSpPr>
        <p:spPr>
          <a:xfrm>
            <a:off x="311700" y="3540800"/>
            <a:ext cx="3706800" cy="85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i="1">
                <a:solidFill>
                  <a:schemeClr val="dk1"/>
                </a:solidFill>
                <a:latin typeface="Old Standard TT"/>
                <a:ea typeface="Old Standard TT"/>
                <a:cs typeface="Old Standard TT"/>
                <a:sym typeface="Old Standard TT"/>
              </a:rPr>
              <a:t>Figure 4</a:t>
            </a:r>
            <a:r>
              <a:rPr lang="en" sz="1000">
                <a:solidFill>
                  <a:schemeClr val="dk1"/>
                </a:solidFill>
                <a:latin typeface="Old Standard TT"/>
                <a:ea typeface="Old Standard TT"/>
                <a:cs typeface="Old Standard TT"/>
                <a:sym typeface="Old Standard TT"/>
              </a:rPr>
              <a:t>. What’s the car’s rate in feet/hour? Adapted from </a:t>
            </a:r>
            <a:r>
              <a:rPr lang="en" sz="1000" i="1">
                <a:solidFill>
                  <a:schemeClr val="dk1"/>
                </a:solidFill>
                <a:latin typeface="Old Standard TT"/>
                <a:ea typeface="Old Standard TT"/>
                <a:cs typeface="Old Standard TT"/>
                <a:sym typeface="Old Standard TT"/>
              </a:rPr>
              <a:t>how do you use dimensional analysis to convert units on one part of a rate?</a:t>
            </a:r>
            <a:r>
              <a:rPr lang="en" sz="1000">
                <a:solidFill>
                  <a:schemeClr val="dk1"/>
                </a:solidFill>
                <a:latin typeface="Old Standard TT"/>
                <a:ea typeface="Old Standard TT"/>
                <a:cs typeface="Old Standard TT"/>
                <a:sym typeface="Old Standard TT"/>
              </a:rPr>
              <a:t>, retrieved from </a:t>
            </a:r>
            <a:r>
              <a:rPr lang="en" sz="1000" u="sng">
                <a:solidFill>
                  <a:schemeClr val="hlink"/>
                </a:solidFill>
                <a:latin typeface="Old Standard TT"/>
                <a:ea typeface="Old Standard TT"/>
                <a:cs typeface="Old Standard TT"/>
                <a:sym typeface="Old Standard TT"/>
                <a:hlinkClick r:id="rId9"/>
              </a:rPr>
              <a:t>https://psn.virtualnerd.com/viewtutorial/PreAlg_06_01_0006</a:t>
            </a:r>
            <a:r>
              <a:rPr lang="en" sz="1000">
                <a:latin typeface="Old Standard TT"/>
                <a:ea typeface="Old Standard TT"/>
                <a:cs typeface="Old Standard TT"/>
                <a:sym typeface="Old Standard TT"/>
              </a:rPr>
              <a:t>.</a:t>
            </a:r>
            <a:endParaRPr sz="1000">
              <a:latin typeface="Old Standard TT"/>
              <a:ea typeface="Old Standard TT"/>
              <a:cs typeface="Old Standard TT"/>
              <a:sym typeface="Old Standard T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7"/>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Conversions: </a:t>
            </a:r>
            <a:r>
              <a:rPr lang="en" u="sng">
                <a:solidFill>
                  <a:schemeClr val="hlink"/>
                </a:solidFill>
                <a:hlinkClick r:id="rId3"/>
              </a:rPr>
              <a:t>Temperature</a:t>
            </a:r>
            <a:r>
              <a:rPr lang="en" baseline="30000"/>
              <a:t>8</a:t>
            </a:r>
            <a:endParaRPr baseline="30000"/>
          </a:p>
        </p:txBody>
      </p:sp>
      <p:sp>
        <p:nvSpPr>
          <p:cNvPr id="187" name="Google Shape;187;p27"/>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 convert between degrees Celsius (or Centigrade) and degrees Fahrenheit, use the following formulas:</a:t>
            </a: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r>
              <a:rPr lang="en" u="sng">
                <a:solidFill>
                  <a:schemeClr val="hlink"/>
                </a:solidFill>
                <a:hlinkClick r:id="rId4"/>
              </a:rPr>
              <a:t>Practice</a:t>
            </a:r>
            <a:r>
              <a:rPr lang="en" baseline="30000"/>
              <a:t>9</a:t>
            </a:r>
            <a:r>
              <a:rPr lang="en"/>
              <a:t> for converting temperatures.</a:t>
            </a:r>
            <a:endParaRPr/>
          </a:p>
        </p:txBody>
      </p:sp>
      <p:sp>
        <p:nvSpPr>
          <p:cNvPr id="188" name="Google Shape;188;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pic>
        <p:nvPicPr>
          <p:cNvPr id="189" name="Google Shape;189;p27" title="image.png"/>
          <p:cNvPicPr preferRelativeResize="0"/>
          <p:nvPr/>
        </p:nvPicPr>
        <p:blipFill rotWithShape="1">
          <a:blip r:embed="rId5">
            <a:alphaModFix/>
          </a:blip>
          <a:srcRect l="4093" t="23623" r="34530" b="32499"/>
          <a:stretch/>
        </p:blipFill>
        <p:spPr>
          <a:xfrm>
            <a:off x="2772037" y="1909275"/>
            <a:ext cx="3599925" cy="2077249"/>
          </a:xfrm>
          <a:prstGeom prst="rect">
            <a:avLst/>
          </a:prstGeom>
          <a:noFill/>
          <a:ln w="9525" cap="flat" cmpd="sng">
            <a:solidFill>
              <a:srgbClr val="999999"/>
            </a:solidFill>
            <a:prstDash val="solid"/>
            <a:round/>
            <a:headEnd type="none" w="sm" len="sm"/>
            <a:tailEnd type="none" w="sm" len="sm"/>
          </a:ln>
        </p:spPr>
      </p:pic>
      <p:sp>
        <p:nvSpPr>
          <p:cNvPr id="190" name="Google Shape;190;p27"/>
          <p:cNvSpPr txBox="1"/>
          <p:nvPr/>
        </p:nvSpPr>
        <p:spPr>
          <a:xfrm>
            <a:off x="6371975" y="2259100"/>
            <a:ext cx="1574700" cy="1377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i="1">
                <a:solidFill>
                  <a:schemeClr val="dk1"/>
                </a:solidFill>
                <a:latin typeface="Old Standard TT"/>
                <a:ea typeface="Old Standard TT"/>
                <a:cs typeface="Old Standard TT"/>
                <a:sym typeface="Old Standard TT"/>
              </a:rPr>
              <a:t>Figure 5</a:t>
            </a:r>
            <a:r>
              <a:rPr lang="en" sz="1000">
                <a:solidFill>
                  <a:schemeClr val="dk1"/>
                </a:solidFill>
                <a:latin typeface="Old Standard TT"/>
                <a:ea typeface="Old Standard TT"/>
                <a:cs typeface="Old Standard TT"/>
                <a:sym typeface="Old Standard TT"/>
              </a:rPr>
              <a:t>. Temperature conversion formulas. Adapted from </a:t>
            </a:r>
            <a:r>
              <a:rPr lang="en" sz="1000" i="1">
                <a:solidFill>
                  <a:schemeClr val="dk1"/>
                </a:solidFill>
                <a:latin typeface="Old Standard TT"/>
                <a:ea typeface="Old Standard TT"/>
                <a:cs typeface="Old Standard TT"/>
                <a:sym typeface="Old Standard TT"/>
              </a:rPr>
              <a:t>Temperature Converter</a:t>
            </a:r>
            <a:r>
              <a:rPr lang="en" sz="1000">
                <a:solidFill>
                  <a:schemeClr val="dk1"/>
                </a:solidFill>
                <a:latin typeface="Old Standard TT"/>
                <a:ea typeface="Old Standard TT"/>
                <a:cs typeface="Old Standard TT"/>
                <a:sym typeface="Old Standard TT"/>
              </a:rPr>
              <a:t>, retrieved from </a:t>
            </a:r>
            <a:r>
              <a:rPr lang="en" sz="1000" u="sng">
                <a:solidFill>
                  <a:schemeClr val="hlink"/>
                </a:solidFill>
                <a:latin typeface="Old Standard TT"/>
                <a:ea typeface="Old Standard TT"/>
                <a:cs typeface="Old Standard TT"/>
                <a:sym typeface="Old Standard TT"/>
                <a:hlinkClick r:id="rId6"/>
              </a:rPr>
              <a:t>https://www.cuemath.com/measurement/temperature-converter/</a:t>
            </a:r>
            <a:r>
              <a:rPr lang="en" sz="1000">
                <a:latin typeface="Old Standard TT"/>
                <a:ea typeface="Old Standard TT"/>
                <a:cs typeface="Old Standard TT"/>
                <a:sym typeface="Old Standard TT"/>
              </a:rPr>
              <a:t>.</a:t>
            </a:r>
            <a:endParaRPr sz="1000">
              <a:latin typeface="Old Standard TT"/>
              <a:ea typeface="Old Standard TT"/>
              <a:cs typeface="Old Standard TT"/>
              <a:sym typeface="Old Standard TT"/>
            </a:endParaRPr>
          </a:p>
        </p:txBody>
      </p:sp>
      <p:sp>
        <p:nvSpPr>
          <p:cNvPr id="191" name="Google Shape;191;p27"/>
          <p:cNvSpPr/>
          <p:nvPr/>
        </p:nvSpPr>
        <p:spPr>
          <a:xfrm>
            <a:off x="8472450" y="0"/>
            <a:ext cx="671400" cy="668700"/>
          </a:xfrm>
          <a:prstGeom prst="star5">
            <a:avLst>
              <a:gd name="adj" fmla="val 19098"/>
              <a:gd name="hf" fmla="val 105146"/>
              <a:gd name="vf" fmla="val 110557"/>
            </a:avLst>
          </a:prstGeom>
          <a:solidFill>
            <a:srgbClr val="FB8C00"/>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ld Standard TT"/>
              <a:ea typeface="Old Standard TT"/>
              <a:cs typeface="Old Standard TT"/>
              <a:sym typeface="Old Standard T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8"/>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Conversions: </a:t>
            </a:r>
            <a:r>
              <a:rPr lang="en" u="sng">
                <a:solidFill>
                  <a:schemeClr val="hlink"/>
                </a:solidFill>
                <a:hlinkClick r:id="rId3"/>
              </a:rPr>
              <a:t>Military Time</a:t>
            </a:r>
            <a:r>
              <a:rPr lang="en" baseline="30000"/>
              <a:t>10</a:t>
            </a:r>
            <a:endParaRPr baseline="30000"/>
          </a:p>
        </p:txBody>
      </p:sp>
      <p:sp>
        <p:nvSpPr>
          <p:cNvPr id="197" name="Google Shape;197;p28"/>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Military time</a:t>
            </a:r>
            <a:r>
              <a:rPr lang="en"/>
              <a:t> (or 24-hour time) is based on 24 hours instead of 12 hours. It starts at midnight with 12:00am as 0000, 1:00am as 0100, 2:00am as 0200, and so on until 11:00pm which is 2300.</a:t>
            </a:r>
            <a:endParaRPr/>
          </a:p>
          <a:p>
            <a:pPr marL="0" lvl="0" indent="0" algn="l" rtl="0">
              <a:spcBef>
                <a:spcPts val="1600"/>
              </a:spcBef>
              <a:spcAft>
                <a:spcPts val="0"/>
              </a:spcAft>
              <a:buNone/>
            </a:pPr>
            <a:r>
              <a:rPr lang="en"/>
              <a:t>To convert a civilian time to military time:</a:t>
            </a:r>
            <a:endParaRPr/>
          </a:p>
          <a:p>
            <a:pPr marL="457200" lvl="0" indent="-342900" algn="l" rtl="0">
              <a:spcBef>
                <a:spcPts val="1600"/>
              </a:spcBef>
              <a:spcAft>
                <a:spcPts val="0"/>
              </a:spcAft>
              <a:buSzPts val="1800"/>
              <a:buAutoNum type="arabicPeriod"/>
            </a:pPr>
            <a:r>
              <a:rPr lang="en"/>
              <a:t>From 1:00am-9:59am, add a 0 before the time and remove the colon.</a:t>
            </a:r>
            <a:endParaRPr/>
          </a:p>
          <a:p>
            <a:pPr marL="457200" lvl="0" indent="-342900" algn="l" rtl="0">
              <a:spcBef>
                <a:spcPts val="0"/>
              </a:spcBef>
              <a:spcAft>
                <a:spcPts val="0"/>
              </a:spcAft>
              <a:buSzPts val="1800"/>
              <a:buAutoNum type="arabicPeriod"/>
            </a:pPr>
            <a:r>
              <a:rPr lang="en"/>
              <a:t>From 10:00am-12:59pm, remove the colon.</a:t>
            </a:r>
            <a:endParaRPr/>
          </a:p>
          <a:p>
            <a:pPr marL="457200" lvl="0" indent="-342900" algn="l" rtl="0">
              <a:spcBef>
                <a:spcPts val="0"/>
              </a:spcBef>
              <a:spcAft>
                <a:spcPts val="0"/>
              </a:spcAft>
              <a:buSzPts val="1800"/>
              <a:buAutoNum type="arabicPeriod"/>
            </a:pPr>
            <a:r>
              <a:rPr lang="en"/>
              <a:t>From 1:00pm-11:59pm, add 12 to the hours and remove the colon.</a:t>
            </a:r>
            <a:endParaRPr/>
          </a:p>
          <a:p>
            <a:pPr marL="457200" lvl="0" indent="-342900" algn="l" rtl="0">
              <a:spcBef>
                <a:spcPts val="0"/>
              </a:spcBef>
              <a:spcAft>
                <a:spcPts val="0"/>
              </a:spcAft>
              <a:buSzPts val="1800"/>
              <a:buAutoNum type="arabicPeriod"/>
            </a:pPr>
            <a:r>
              <a:rPr lang="en"/>
              <a:t>From 12:00am-12:59am, replace the 12 with 00 and remove the colon.</a:t>
            </a:r>
            <a:endParaRPr/>
          </a:p>
        </p:txBody>
      </p:sp>
      <p:sp>
        <p:nvSpPr>
          <p:cNvPr id="198" name="Google Shape;198;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9"/>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**BAD MATH JOKE ALERT**</a:t>
            </a:r>
            <a:endParaRPr/>
          </a:p>
        </p:txBody>
      </p:sp>
      <p:sp>
        <p:nvSpPr>
          <p:cNvPr id="204" name="Google Shape;204;p29"/>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	What do you call numbers that can’t stay still?</a:t>
            </a:r>
            <a:endParaRPr/>
          </a:p>
          <a:p>
            <a:pPr marL="0" lvl="0" indent="0" algn="l" rtl="0">
              <a:spcBef>
                <a:spcPts val="0"/>
              </a:spcBef>
              <a:spcAft>
                <a:spcPts val="0"/>
              </a:spcAft>
              <a:buNone/>
            </a:pPr>
            <a:r>
              <a:rPr lang="en"/>
              <a:t>A:	Roamin’ numerals!</a:t>
            </a:r>
            <a:endParaRPr/>
          </a:p>
          <a:p>
            <a:pPr marL="0" lvl="0" indent="0" algn="l" rtl="0">
              <a:spcBef>
                <a:spcPts val="1600"/>
              </a:spcBef>
              <a:spcAft>
                <a:spcPts val="0"/>
              </a:spcAft>
              <a:buNone/>
            </a:pPr>
            <a:endParaRPr/>
          </a:p>
          <a:p>
            <a:pPr marL="0" lvl="0" indent="0" algn="l" rtl="0">
              <a:spcBef>
                <a:spcPts val="1600"/>
              </a:spcBef>
              <a:spcAft>
                <a:spcPts val="1600"/>
              </a:spcAft>
              <a:buNone/>
            </a:pPr>
            <a:r>
              <a:rPr lang="en"/>
              <a:t>What a great segue...</a:t>
            </a:r>
            <a:endParaRPr/>
          </a:p>
        </p:txBody>
      </p:sp>
      <p:sp>
        <p:nvSpPr>
          <p:cNvPr id="205" name="Google Shape;205;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0"/>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Roman Numerals</a:t>
            </a:r>
            <a:r>
              <a:rPr lang="en" baseline="30000"/>
              <a:t>11</a:t>
            </a:r>
            <a:endParaRPr baseline="30000"/>
          </a:p>
        </p:txBody>
      </p:sp>
      <p:sp>
        <p:nvSpPr>
          <p:cNvPr id="211" name="Google Shape;211;p30"/>
          <p:cNvSpPr txBox="1">
            <a:spLocks noGrp="1"/>
          </p:cNvSpPr>
          <p:nvPr>
            <p:ph type="body" idx="1"/>
          </p:nvPr>
        </p:nvSpPr>
        <p:spPr>
          <a:xfrm>
            <a:off x="311700" y="1171600"/>
            <a:ext cx="1539600" cy="35367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800"/>
              <a:t>I = 1</a:t>
            </a:r>
            <a:endParaRPr sz="1800"/>
          </a:p>
          <a:p>
            <a:pPr marL="0" lvl="0" indent="0" algn="l" rtl="0">
              <a:spcBef>
                <a:spcPts val="1600"/>
              </a:spcBef>
              <a:spcAft>
                <a:spcPts val="0"/>
              </a:spcAft>
              <a:buNone/>
            </a:pPr>
            <a:r>
              <a:rPr lang="en" sz="1800"/>
              <a:t>V = 5</a:t>
            </a:r>
            <a:endParaRPr sz="1800"/>
          </a:p>
          <a:p>
            <a:pPr marL="0" lvl="0" indent="0" algn="l" rtl="0">
              <a:spcBef>
                <a:spcPts val="1600"/>
              </a:spcBef>
              <a:spcAft>
                <a:spcPts val="0"/>
              </a:spcAft>
              <a:buNone/>
            </a:pPr>
            <a:r>
              <a:rPr lang="en" sz="1800"/>
              <a:t>X = 10</a:t>
            </a:r>
            <a:endParaRPr sz="1800"/>
          </a:p>
          <a:p>
            <a:pPr marL="0" lvl="0" indent="0" algn="l" rtl="0">
              <a:spcBef>
                <a:spcPts val="1600"/>
              </a:spcBef>
              <a:spcAft>
                <a:spcPts val="0"/>
              </a:spcAft>
              <a:buNone/>
            </a:pPr>
            <a:r>
              <a:rPr lang="en" sz="1800"/>
              <a:t>L = 50</a:t>
            </a:r>
            <a:endParaRPr sz="1800"/>
          </a:p>
          <a:p>
            <a:pPr marL="0" lvl="0" indent="0" algn="l" rtl="0">
              <a:spcBef>
                <a:spcPts val="1600"/>
              </a:spcBef>
              <a:spcAft>
                <a:spcPts val="0"/>
              </a:spcAft>
              <a:buNone/>
            </a:pPr>
            <a:r>
              <a:rPr lang="en" sz="1800"/>
              <a:t>C = 100</a:t>
            </a:r>
            <a:endParaRPr sz="1800"/>
          </a:p>
          <a:p>
            <a:pPr marL="0" lvl="0" indent="0" algn="l" rtl="0">
              <a:spcBef>
                <a:spcPts val="1600"/>
              </a:spcBef>
              <a:spcAft>
                <a:spcPts val="0"/>
              </a:spcAft>
              <a:buNone/>
            </a:pPr>
            <a:r>
              <a:rPr lang="en" sz="1800"/>
              <a:t>D = 500</a:t>
            </a:r>
            <a:endParaRPr sz="1800"/>
          </a:p>
          <a:p>
            <a:pPr marL="0" lvl="0" indent="0" algn="l" rtl="0">
              <a:spcBef>
                <a:spcPts val="1600"/>
              </a:spcBef>
              <a:spcAft>
                <a:spcPts val="1600"/>
              </a:spcAft>
              <a:buNone/>
            </a:pPr>
            <a:r>
              <a:rPr lang="en" sz="1800"/>
              <a:t>M = 1000</a:t>
            </a:r>
            <a:endParaRPr sz="1800"/>
          </a:p>
        </p:txBody>
      </p:sp>
      <p:graphicFrame>
        <p:nvGraphicFramePr>
          <p:cNvPr id="212" name="Google Shape;212;p30"/>
          <p:cNvGraphicFramePr/>
          <p:nvPr/>
        </p:nvGraphicFramePr>
        <p:xfrm>
          <a:off x="7339250" y="784375"/>
          <a:ext cx="1539550" cy="3962100"/>
        </p:xfrm>
        <a:graphic>
          <a:graphicData uri="http://schemas.openxmlformats.org/drawingml/2006/table">
            <a:tbl>
              <a:tblPr>
                <a:noFill/>
                <a:tableStyleId>{17BF2E6A-C7BB-460A-A7F3-6540320C9C8D}</a:tableStyleId>
              </a:tblPr>
              <a:tblGrid>
                <a:gridCol w="769775">
                  <a:extLst>
                    <a:ext uri="{9D8B030D-6E8A-4147-A177-3AD203B41FA5}">
                      <a16:colId xmlns:a16="http://schemas.microsoft.com/office/drawing/2014/main" val="20000"/>
                    </a:ext>
                  </a:extLst>
                </a:gridCol>
                <a:gridCol w="769775">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
                          <a:latin typeface="Old Standard TT"/>
                          <a:ea typeface="Old Standard TT"/>
                          <a:cs typeface="Old Standard TT"/>
                          <a:sym typeface="Old Standard TT"/>
                        </a:rPr>
                        <a:t>1</a:t>
                      </a:r>
                      <a:endParaRPr>
                        <a:latin typeface="Old Standard TT"/>
                        <a:ea typeface="Old Standard TT"/>
                        <a:cs typeface="Old Standard TT"/>
                        <a:sym typeface="Old Standard TT"/>
                      </a:endParaRPr>
                    </a:p>
                  </a:txBody>
                  <a:tcPr marL="91425" marR="91425" marT="91425" marB="91425"/>
                </a:tc>
                <a:tc>
                  <a:txBody>
                    <a:bodyPr/>
                    <a:lstStyle/>
                    <a:p>
                      <a:pPr marL="0" lvl="0" indent="0" algn="l" rtl="0">
                        <a:spcBef>
                          <a:spcPts val="0"/>
                        </a:spcBef>
                        <a:spcAft>
                          <a:spcPts val="0"/>
                        </a:spcAft>
                        <a:buNone/>
                      </a:pPr>
                      <a:r>
                        <a:rPr lang="en">
                          <a:latin typeface="Old Standard TT"/>
                          <a:ea typeface="Old Standard TT"/>
                          <a:cs typeface="Old Standard TT"/>
                          <a:sym typeface="Old Standard TT"/>
                        </a:rPr>
                        <a:t>I</a:t>
                      </a:r>
                      <a:endParaRPr>
                        <a:latin typeface="Old Standard TT"/>
                        <a:ea typeface="Old Standard TT"/>
                        <a:cs typeface="Old Standard TT"/>
                        <a:sym typeface="Old Standard TT"/>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a:latin typeface="Old Standard TT"/>
                          <a:ea typeface="Old Standard TT"/>
                          <a:cs typeface="Old Standard TT"/>
                          <a:sym typeface="Old Standard TT"/>
                        </a:rPr>
                        <a:t>2</a:t>
                      </a:r>
                      <a:endParaRPr>
                        <a:latin typeface="Old Standard TT"/>
                        <a:ea typeface="Old Standard TT"/>
                        <a:cs typeface="Old Standard TT"/>
                        <a:sym typeface="Old Standard TT"/>
                      </a:endParaRPr>
                    </a:p>
                  </a:txBody>
                  <a:tcPr marL="91425" marR="91425" marT="91425" marB="91425"/>
                </a:tc>
                <a:tc>
                  <a:txBody>
                    <a:bodyPr/>
                    <a:lstStyle/>
                    <a:p>
                      <a:pPr marL="0" lvl="0" indent="0" algn="l" rtl="0">
                        <a:spcBef>
                          <a:spcPts val="0"/>
                        </a:spcBef>
                        <a:spcAft>
                          <a:spcPts val="0"/>
                        </a:spcAft>
                        <a:buNone/>
                      </a:pPr>
                      <a:r>
                        <a:rPr lang="en">
                          <a:latin typeface="Old Standard TT"/>
                          <a:ea typeface="Old Standard TT"/>
                          <a:cs typeface="Old Standard TT"/>
                          <a:sym typeface="Old Standard TT"/>
                        </a:rPr>
                        <a:t>II</a:t>
                      </a:r>
                      <a:endParaRPr>
                        <a:latin typeface="Old Standard TT"/>
                        <a:ea typeface="Old Standard TT"/>
                        <a:cs typeface="Old Standard TT"/>
                        <a:sym typeface="Old Standard TT"/>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a:latin typeface="Old Standard TT"/>
                          <a:ea typeface="Old Standard TT"/>
                          <a:cs typeface="Old Standard TT"/>
                          <a:sym typeface="Old Standard TT"/>
                        </a:rPr>
                        <a:t>3</a:t>
                      </a:r>
                      <a:endParaRPr>
                        <a:latin typeface="Old Standard TT"/>
                        <a:ea typeface="Old Standard TT"/>
                        <a:cs typeface="Old Standard TT"/>
                        <a:sym typeface="Old Standard TT"/>
                      </a:endParaRPr>
                    </a:p>
                  </a:txBody>
                  <a:tcPr marL="91425" marR="91425" marT="91425" marB="91425"/>
                </a:tc>
                <a:tc>
                  <a:txBody>
                    <a:bodyPr/>
                    <a:lstStyle/>
                    <a:p>
                      <a:pPr marL="0" lvl="0" indent="0" algn="l" rtl="0">
                        <a:spcBef>
                          <a:spcPts val="0"/>
                        </a:spcBef>
                        <a:spcAft>
                          <a:spcPts val="0"/>
                        </a:spcAft>
                        <a:buNone/>
                      </a:pPr>
                      <a:r>
                        <a:rPr lang="en">
                          <a:latin typeface="Old Standard TT"/>
                          <a:ea typeface="Old Standard TT"/>
                          <a:cs typeface="Old Standard TT"/>
                          <a:sym typeface="Old Standard TT"/>
                        </a:rPr>
                        <a:t>III</a:t>
                      </a:r>
                      <a:endParaRPr>
                        <a:latin typeface="Old Standard TT"/>
                        <a:ea typeface="Old Standard TT"/>
                        <a:cs typeface="Old Standard TT"/>
                        <a:sym typeface="Old Standard TT"/>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a:latin typeface="Old Standard TT"/>
                          <a:ea typeface="Old Standard TT"/>
                          <a:cs typeface="Old Standard TT"/>
                          <a:sym typeface="Old Standard TT"/>
                        </a:rPr>
                        <a:t>4</a:t>
                      </a:r>
                      <a:endParaRPr>
                        <a:latin typeface="Old Standard TT"/>
                        <a:ea typeface="Old Standard TT"/>
                        <a:cs typeface="Old Standard TT"/>
                        <a:sym typeface="Old Standard TT"/>
                      </a:endParaRPr>
                    </a:p>
                  </a:txBody>
                  <a:tcPr marL="91425" marR="91425" marT="91425" marB="91425"/>
                </a:tc>
                <a:tc>
                  <a:txBody>
                    <a:bodyPr/>
                    <a:lstStyle/>
                    <a:p>
                      <a:pPr marL="0" lvl="0" indent="0" algn="l" rtl="0">
                        <a:spcBef>
                          <a:spcPts val="0"/>
                        </a:spcBef>
                        <a:spcAft>
                          <a:spcPts val="0"/>
                        </a:spcAft>
                        <a:buNone/>
                      </a:pPr>
                      <a:r>
                        <a:rPr lang="en">
                          <a:latin typeface="Old Standard TT"/>
                          <a:ea typeface="Old Standard TT"/>
                          <a:cs typeface="Old Standard TT"/>
                          <a:sym typeface="Old Standard TT"/>
                        </a:rPr>
                        <a:t>IV</a:t>
                      </a:r>
                      <a:endParaRPr>
                        <a:latin typeface="Old Standard TT"/>
                        <a:ea typeface="Old Standard TT"/>
                        <a:cs typeface="Old Standard TT"/>
                        <a:sym typeface="Old Standard TT"/>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a:latin typeface="Old Standard TT"/>
                          <a:ea typeface="Old Standard TT"/>
                          <a:cs typeface="Old Standard TT"/>
                          <a:sym typeface="Old Standard TT"/>
                        </a:rPr>
                        <a:t>5</a:t>
                      </a:r>
                      <a:endParaRPr>
                        <a:latin typeface="Old Standard TT"/>
                        <a:ea typeface="Old Standard TT"/>
                        <a:cs typeface="Old Standard TT"/>
                        <a:sym typeface="Old Standard TT"/>
                      </a:endParaRPr>
                    </a:p>
                  </a:txBody>
                  <a:tcPr marL="91425" marR="91425" marT="91425" marB="91425"/>
                </a:tc>
                <a:tc>
                  <a:txBody>
                    <a:bodyPr/>
                    <a:lstStyle/>
                    <a:p>
                      <a:pPr marL="0" lvl="0" indent="0" algn="l" rtl="0">
                        <a:spcBef>
                          <a:spcPts val="0"/>
                        </a:spcBef>
                        <a:spcAft>
                          <a:spcPts val="0"/>
                        </a:spcAft>
                        <a:buNone/>
                      </a:pPr>
                      <a:r>
                        <a:rPr lang="en">
                          <a:latin typeface="Old Standard TT"/>
                          <a:ea typeface="Old Standard TT"/>
                          <a:cs typeface="Old Standard TT"/>
                          <a:sym typeface="Old Standard TT"/>
                        </a:rPr>
                        <a:t>V</a:t>
                      </a:r>
                      <a:endParaRPr>
                        <a:latin typeface="Old Standard TT"/>
                        <a:ea typeface="Old Standard TT"/>
                        <a:cs typeface="Old Standard TT"/>
                        <a:sym typeface="Old Standard TT"/>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
                          <a:latin typeface="Old Standard TT"/>
                          <a:ea typeface="Old Standard TT"/>
                          <a:cs typeface="Old Standard TT"/>
                          <a:sym typeface="Old Standard TT"/>
                        </a:rPr>
                        <a:t>6</a:t>
                      </a:r>
                      <a:endParaRPr>
                        <a:latin typeface="Old Standard TT"/>
                        <a:ea typeface="Old Standard TT"/>
                        <a:cs typeface="Old Standard TT"/>
                        <a:sym typeface="Old Standard TT"/>
                      </a:endParaRPr>
                    </a:p>
                  </a:txBody>
                  <a:tcPr marL="91425" marR="91425" marT="91425" marB="91425"/>
                </a:tc>
                <a:tc>
                  <a:txBody>
                    <a:bodyPr/>
                    <a:lstStyle/>
                    <a:p>
                      <a:pPr marL="0" lvl="0" indent="0" algn="l" rtl="0">
                        <a:spcBef>
                          <a:spcPts val="0"/>
                        </a:spcBef>
                        <a:spcAft>
                          <a:spcPts val="0"/>
                        </a:spcAft>
                        <a:buNone/>
                      </a:pPr>
                      <a:r>
                        <a:rPr lang="en">
                          <a:latin typeface="Old Standard TT"/>
                          <a:ea typeface="Old Standard TT"/>
                          <a:cs typeface="Old Standard TT"/>
                          <a:sym typeface="Old Standard TT"/>
                        </a:rPr>
                        <a:t>VI</a:t>
                      </a:r>
                      <a:endParaRPr>
                        <a:latin typeface="Old Standard TT"/>
                        <a:ea typeface="Old Standard TT"/>
                        <a:cs typeface="Old Standard TT"/>
                        <a:sym typeface="Old Standard TT"/>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r>
                        <a:rPr lang="en">
                          <a:latin typeface="Old Standard TT"/>
                          <a:ea typeface="Old Standard TT"/>
                          <a:cs typeface="Old Standard TT"/>
                          <a:sym typeface="Old Standard TT"/>
                        </a:rPr>
                        <a:t>7</a:t>
                      </a:r>
                      <a:endParaRPr>
                        <a:latin typeface="Old Standard TT"/>
                        <a:ea typeface="Old Standard TT"/>
                        <a:cs typeface="Old Standard TT"/>
                        <a:sym typeface="Old Standard TT"/>
                      </a:endParaRPr>
                    </a:p>
                  </a:txBody>
                  <a:tcPr marL="91425" marR="91425" marT="91425" marB="91425"/>
                </a:tc>
                <a:tc>
                  <a:txBody>
                    <a:bodyPr/>
                    <a:lstStyle/>
                    <a:p>
                      <a:pPr marL="0" lvl="0" indent="0" algn="l" rtl="0">
                        <a:spcBef>
                          <a:spcPts val="0"/>
                        </a:spcBef>
                        <a:spcAft>
                          <a:spcPts val="0"/>
                        </a:spcAft>
                        <a:buNone/>
                      </a:pPr>
                      <a:r>
                        <a:rPr lang="en">
                          <a:latin typeface="Old Standard TT"/>
                          <a:ea typeface="Old Standard TT"/>
                          <a:cs typeface="Old Standard TT"/>
                          <a:sym typeface="Old Standard TT"/>
                        </a:rPr>
                        <a:t>VII</a:t>
                      </a:r>
                      <a:endParaRPr>
                        <a:latin typeface="Old Standard TT"/>
                        <a:ea typeface="Old Standard TT"/>
                        <a:cs typeface="Old Standard TT"/>
                        <a:sym typeface="Old Standard TT"/>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r>
                        <a:rPr lang="en">
                          <a:latin typeface="Old Standard TT"/>
                          <a:ea typeface="Old Standard TT"/>
                          <a:cs typeface="Old Standard TT"/>
                          <a:sym typeface="Old Standard TT"/>
                        </a:rPr>
                        <a:t>8</a:t>
                      </a:r>
                      <a:endParaRPr>
                        <a:latin typeface="Old Standard TT"/>
                        <a:ea typeface="Old Standard TT"/>
                        <a:cs typeface="Old Standard TT"/>
                        <a:sym typeface="Old Standard TT"/>
                      </a:endParaRPr>
                    </a:p>
                  </a:txBody>
                  <a:tcPr marL="91425" marR="91425" marT="91425" marB="91425"/>
                </a:tc>
                <a:tc>
                  <a:txBody>
                    <a:bodyPr/>
                    <a:lstStyle/>
                    <a:p>
                      <a:pPr marL="0" lvl="0" indent="0" algn="l" rtl="0">
                        <a:spcBef>
                          <a:spcPts val="0"/>
                        </a:spcBef>
                        <a:spcAft>
                          <a:spcPts val="0"/>
                        </a:spcAft>
                        <a:buNone/>
                      </a:pPr>
                      <a:r>
                        <a:rPr lang="en">
                          <a:latin typeface="Old Standard TT"/>
                          <a:ea typeface="Old Standard TT"/>
                          <a:cs typeface="Old Standard TT"/>
                          <a:sym typeface="Old Standard TT"/>
                        </a:rPr>
                        <a:t>VIII</a:t>
                      </a:r>
                      <a:endParaRPr>
                        <a:latin typeface="Old Standard TT"/>
                        <a:ea typeface="Old Standard TT"/>
                        <a:cs typeface="Old Standard TT"/>
                        <a:sym typeface="Old Standard TT"/>
                      </a:endParaRPr>
                    </a:p>
                  </a:txBody>
                  <a:tcPr marL="91425" marR="91425" marT="91425" marB="91425"/>
                </a:tc>
                <a:extLst>
                  <a:ext uri="{0D108BD9-81ED-4DB2-BD59-A6C34878D82A}">
                    <a16:rowId xmlns:a16="http://schemas.microsoft.com/office/drawing/2014/main" val="10007"/>
                  </a:ext>
                </a:extLst>
              </a:tr>
              <a:tr h="381000">
                <a:tc>
                  <a:txBody>
                    <a:bodyPr/>
                    <a:lstStyle/>
                    <a:p>
                      <a:pPr marL="0" lvl="0" indent="0" algn="l" rtl="0">
                        <a:spcBef>
                          <a:spcPts val="0"/>
                        </a:spcBef>
                        <a:spcAft>
                          <a:spcPts val="0"/>
                        </a:spcAft>
                        <a:buNone/>
                      </a:pPr>
                      <a:r>
                        <a:rPr lang="en">
                          <a:latin typeface="Old Standard TT"/>
                          <a:ea typeface="Old Standard TT"/>
                          <a:cs typeface="Old Standard TT"/>
                          <a:sym typeface="Old Standard TT"/>
                        </a:rPr>
                        <a:t>9</a:t>
                      </a:r>
                      <a:endParaRPr>
                        <a:latin typeface="Old Standard TT"/>
                        <a:ea typeface="Old Standard TT"/>
                        <a:cs typeface="Old Standard TT"/>
                        <a:sym typeface="Old Standard TT"/>
                      </a:endParaRPr>
                    </a:p>
                  </a:txBody>
                  <a:tcPr marL="91425" marR="91425" marT="91425" marB="91425"/>
                </a:tc>
                <a:tc>
                  <a:txBody>
                    <a:bodyPr/>
                    <a:lstStyle/>
                    <a:p>
                      <a:pPr marL="0" lvl="0" indent="0" algn="l" rtl="0">
                        <a:spcBef>
                          <a:spcPts val="0"/>
                        </a:spcBef>
                        <a:spcAft>
                          <a:spcPts val="0"/>
                        </a:spcAft>
                        <a:buNone/>
                      </a:pPr>
                      <a:r>
                        <a:rPr lang="en">
                          <a:latin typeface="Old Standard TT"/>
                          <a:ea typeface="Old Standard TT"/>
                          <a:cs typeface="Old Standard TT"/>
                          <a:sym typeface="Old Standard TT"/>
                        </a:rPr>
                        <a:t>IX</a:t>
                      </a:r>
                      <a:endParaRPr>
                        <a:latin typeface="Old Standard TT"/>
                        <a:ea typeface="Old Standard TT"/>
                        <a:cs typeface="Old Standard TT"/>
                        <a:sym typeface="Old Standard TT"/>
                      </a:endParaRPr>
                    </a:p>
                  </a:txBody>
                  <a:tcPr marL="91425" marR="91425" marT="91425" marB="91425"/>
                </a:tc>
                <a:extLst>
                  <a:ext uri="{0D108BD9-81ED-4DB2-BD59-A6C34878D82A}">
                    <a16:rowId xmlns:a16="http://schemas.microsoft.com/office/drawing/2014/main" val="10008"/>
                  </a:ext>
                </a:extLst>
              </a:tr>
              <a:tr h="381000">
                <a:tc>
                  <a:txBody>
                    <a:bodyPr/>
                    <a:lstStyle/>
                    <a:p>
                      <a:pPr marL="0" lvl="0" indent="0" algn="l" rtl="0">
                        <a:spcBef>
                          <a:spcPts val="0"/>
                        </a:spcBef>
                        <a:spcAft>
                          <a:spcPts val="0"/>
                        </a:spcAft>
                        <a:buNone/>
                      </a:pPr>
                      <a:r>
                        <a:rPr lang="en">
                          <a:latin typeface="Old Standard TT"/>
                          <a:ea typeface="Old Standard TT"/>
                          <a:cs typeface="Old Standard TT"/>
                          <a:sym typeface="Old Standard TT"/>
                        </a:rPr>
                        <a:t>10</a:t>
                      </a:r>
                      <a:endParaRPr>
                        <a:latin typeface="Old Standard TT"/>
                        <a:ea typeface="Old Standard TT"/>
                        <a:cs typeface="Old Standard TT"/>
                        <a:sym typeface="Old Standard TT"/>
                      </a:endParaRPr>
                    </a:p>
                  </a:txBody>
                  <a:tcPr marL="91425" marR="91425" marT="91425" marB="91425"/>
                </a:tc>
                <a:tc>
                  <a:txBody>
                    <a:bodyPr/>
                    <a:lstStyle/>
                    <a:p>
                      <a:pPr marL="0" lvl="0" indent="0" algn="l" rtl="0">
                        <a:spcBef>
                          <a:spcPts val="0"/>
                        </a:spcBef>
                        <a:spcAft>
                          <a:spcPts val="0"/>
                        </a:spcAft>
                        <a:buNone/>
                      </a:pPr>
                      <a:r>
                        <a:rPr lang="en">
                          <a:latin typeface="Old Standard TT"/>
                          <a:ea typeface="Old Standard TT"/>
                          <a:cs typeface="Old Standard TT"/>
                          <a:sym typeface="Old Standard TT"/>
                        </a:rPr>
                        <a:t>X</a:t>
                      </a:r>
                      <a:endParaRPr>
                        <a:latin typeface="Old Standard TT"/>
                        <a:ea typeface="Old Standard TT"/>
                        <a:cs typeface="Old Standard TT"/>
                        <a:sym typeface="Old Standard TT"/>
                      </a:endParaRPr>
                    </a:p>
                  </a:txBody>
                  <a:tcPr marL="91425" marR="91425" marT="91425" marB="91425"/>
                </a:tc>
                <a:extLst>
                  <a:ext uri="{0D108BD9-81ED-4DB2-BD59-A6C34878D82A}">
                    <a16:rowId xmlns:a16="http://schemas.microsoft.com/office/drawing/2014/main" val="10009"/>
                  </a:ext>
                </a:extLst>
              </a:tr>
            </a:tbl>
          </a:graphicData>
        </a:graphic>
      </p:graphicFrame>
      <p:sp>
        <p:nvSpPr>
          <p:cNvPr id="213" name="Google Shape;213;p30"/>
          <p:cNvSpPr txBox="1">
            <a:spLocks noGrp="1"/>
          </p:cNvSpPr>
          <p:nvPr>
            <p:ph type="body" idx="4294967295"/>
          </p:nvPr>
        </p:nvSpPr>
        <p:spPr>
          <a:xfrm>
            <a:off x="2119625" y="1171675"/>
            <a:ext cx="4952100" cy="35367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700"/>
              <a:t>Roman numerals are made of the 7 different symbols listed to the left. As you can see, this numerical system is based on the numbers 1 and 5.</a:t>
            </a:r>
            <a:endParaRPr sz="1700"/>
          </a:p>
          <a:p>
            <a:pPr marL="0" lvl="0" indent="0" algn="l" rtl="0">
              <a:lnSpc>
                <a:spcPct val="115000"/>
              </a:lnSpc>
              <a:spcBef>
                <a:spcPts val="0"/>
              </a:spcBef>
              <a:spcAft>
                <a:spcPts val="0"/>
              </a:spcAft>
              <a:buNone/>
            </a:pPr>
            <a:endParaRPr sz="1700"/>
          </a:p>
          <a:p>
            <a:pPr marL="0" lvl="0" indent="0" algn="l" rtl="0">
              <a:lnSpc>
                <a:spcPct val="115000"/>
              </a:lnSpc>
              <a:spcBef>
                <a:spcPts val="0"/>
              </a:spcBef>
              <a:spcAft>
                <a:spcPts val="0"/>
              </a:spcAft>
              <a:buNone/>
            </a:pPr>
            <a:r>
              <a:rPr lang="en" sz="1700"/>
              <a:t>For the most part, Roman numerals are written in descending order (the biggest number to the left, smallest number to the right). Think of them as being added together.</a:t>
            </a:r>
            <a:endParaRPr sz="1700"/>
          </a:p>
          <a:p>
            <a:pPr marL="0" lvl="0" indent="0" algn="l" rtl="0">
              <a:lnSpc>
                <a:spcPct val="115000"/>
              </a:lnSpc>
              <a:spcBef>
                <a:spcPts val="0"/>
              </a:spcBef>
              <a:spcAft>
                <a:spcPts val="0"/>
              </a:spcAft>
              <a:buNone/>
            </a:pPr>
            <a:endParaRPr sz="1700"/>
          </a:p>
          <a:p>
            <a:pPr marL="0" lvl="0" indent="0" algn="ctr" rtl="0">
              <a:lnSpc>
                <a:spcPct val="115000"/>
              </a:lnSpc>
              <a:spcBef>
                <a:spcPts val="0"/>
              </a:spcBef>
              <a:spcAft>
                <a:spcPts val="0"/>
              </a:spcAft>
              <a:buNone/>
            </a:pPr>
            <a:r>
              <a:rPr lang="en" sz="1700"/>
              <a:t>3 = 1 + 1 + 1 = I + I + I = III</a:t>
            </a:r>
            <a:endParaRPr sz="1700"/>
          </a:p>
          <a:p>
            <a:pPr marL="0" lvl="0" indent="0" algn="ctr" rtl="0">
              <a:lnSpc>
                <a:spcPct val="115000"/>
              </a:lnSpc>
              <a:spcBef>
                <a:spcPts val="0"/>
              </a:spcBef>
              <a:spcAft>
                <a:spcPts val="0"/>
              </a:spcAft>
              <a:buNone/>
            </a:pPr>
            <a:r>
              <a:rPr lang="en" sz="1700"/>
              <a:t>7 = 5 + 1 + 1 = V + I + I = VII</a:t>
            </a:r>
            <a:endParaRPr sz="1700"/>
          </a:p>
        </p:txBody>
      </p:sp>
      <p:sp>
        <p:nvSpPr>
          <p:cNvPr id="214" name="Google Shape;214;p30"/>
          <p:cNvSpPr/>
          <p:nvPr/>
        </p:nvSpPr>
        <p:spPr>
          <a:xfrm>
            <a:off x="7235900" y="1957650"/>
            <a:ext cx="1412400" cy="483300"/>
          </a:xfrm>
          <a:prstGeom prst="ellipse">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0"/>
          <p:cNvSpPr/>
          <p:nvPr/>
        </p:nvSpPr>
        <p:spPr>
          <a:xfrm>
            <a:off x="7235900" y="3923575"/>
            <a:ext cx="1412400" cy="483300"/>
          </a:xfrm>
          <a:prstGeom prst="ellipse">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1"/>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Roman Numerals: 4 and 9</a:t>
            </a:r>
            <a:endParaRPr/>
          </a:p>
        </p:txBody>
      </p:sp>
      <p:sp>
        <p:nvSpPr>
          <p:cNvPr id="222" name="Google Shape;222;p31"/>
          <p:cNvSpPr txBox="1">
            <a:spLocks noGrp="1"/>
          </p:cNvSpPr>
          <p:nvPr>
            <p:ph type="body" idx="1"/>
          </p:nvPr>
        </p:nvSpPr>
        <p:spPr>
          <a:xfrm>
            <a:off x="311700" y="1171600"/>
            <a:ext cx="4349700" cy="33972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I circled 4 and 9 on the previous slide because they are different. </a:t>
            </a:r>
            <a:r>
              <a:rPr lang="en" sz="1800"/>
              <a:t>I guess somebody (I’ll call them Patrice) decided that writing 4 tally marks was too tedious, so they proposed, “You know what? Since we ADD numbers if they’re in descending order, if we put a lower number first, let’s SUBTRACT it!”</a:t>
            </a:r>
            <a:endParaRPr sz="1800"/>
          </a:p>
          <a:p>
            <a:pPr marL="0" lvl="0" indent="0" algn="l" rtl="0">
              <a:spcBef>
                <a:spcPts val="1600"/>
              </a:spcBef>
              <a:spcAft>
                <a:spcPts val="1600"/>
              </a:spcAft>
              <a:buNone/>
            </a:pPr>
            <a:r>
              <a:rPr lang="en" sz="1800"/>
              <a:t>And everyone else was like...</a:t>
            </a:r>
            <a:endParaRPr sz="1800"/>
          </a:p>
        </p:txBody>
      </p:sp>
      <p:sp>
        <p:nvSpPr>
          <p:cNvPr id="223" name="Google Shape;223;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19</a:t>
            </a:fld>
            <a:endParaRPr/>
          </a:p>
        </p:txBody>
      </p:sp>
      <p:pic>
        <p:nvPicPr>
          <p:cNvPr id="224" name="Google Shape;224;p31"/>
          <p:cNvPicPr preferRelativeResize="0"/>
          <p:nvPr/>
        </p:nvPicPr>
        <p:blipFill>
          <a:blip r:embed="rId3">
            <a:alphaModFix/>
          </a:blip>
          <a:stretch>
            <a:fillRect/>
          </a:stretch>
        </p:blipFill>
        <p:spPr>
          <a:xfrm rot="-3">
            <a:off x="4832400" y="1285130"/>
            <a:ext cx="3999900" cy="2249952"/>
          </a:xfrm>
          <a:prstGeom prst="rect">
            <a:avLst/>
          </a:prstGeom>
          <a:noFill/>
          <a:ln w="9525" cap="flat" cmpd="sng">
            <a:solidFill>
              <a:srgbClr val="FFFFFF"/>
            </a:solidFill>
            <a:prstDash val="solid"/>
            <a:round/>
            <a:headEnd type="none" w="sm" len="sm"/>
            <a:tailEnd type="none" w="sm" len="sm"/>
          </a:ln>
        </p:spPr>
      </p:pic>
      <p:sp>
        <p:nvSpPr>
          <p:cNvPr id="225" name="Google Shape;225;p31"/>
          <p:cNvSpPr txBox="1"/>
          <p:nvPr/>
        </p:nvSpPr>
        <p:spPr>
          <a:xfrm rot="1997">
            <a:off x="5732825" y="3535973"/>
            <a:ext cx="3099301" cy="669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i="1">
                <a:latin typeface="Old Standard TT"/>
                <a:ea typeface="Old Standard TT"/>
                <a:cs typeface="Old Standard TT"/>
                <a:sym typeface="Old Standard TT"/>
              </a:rPr>
              <a:t>Figure 6</a:t>
            </a:r>
            <a:r>
              <a:rPr lang="en" sz="1000">
                <a:latin typeface="Old Standard TT"/>
                <a:ea typeface="Old Standard TT"/>
                <a:cs typeface="Old Standard TT"/>
                <a:sym typeface="Old Standard TT"/>
              </a:rPr>
              <a:t>. Nobody asked you Patrice! Retrieved from </a:t>
            </a:r>
            <a:r>
              <a:rPr lang="en" sz="1000" u="sng">
                <a:solidFill>
                  <a:schemeClr val="hlink"/>
                </a:solidFill>
                <a:latin typeface="Old Standard TT"/>
                <a:ea typeface="Old Standard TT"/>
                <a:cs typeface="Old Standard TT"/>
                <a:sym typeface="Old Standard TT"/>
                <a:hlinkClick r:id="rId4"/>
              </a:rPr>
              <a:t>https://giphy.com/gifs/foxhomeent-how-i-met-your-mother-patrice-3o7WIrzMSMQxU6oyYg</a:t>
            </a:r>
            <a:endParaRPr sz="1000">
              <a:latin typeface="Old Standard TT"/>
              <a:ea typeface="Old Standard TT"/>
              <a:cs typeface="Old Standard TT"/>
              <a:sym typeface="Old Standard TT"/>
            </a:endParaRPr>
          </a:p>
        </p:txBody>
      </p:sp>
      <p:cxnSp>
        <p:nvCxnSpPr>
          <p:cNvPr id="226" name="Google Shape;226;p31"/>
          <p:cNvCxnSpPr/>
          <p:nvPr/>
        </p:nvCxnSpPr>
        <p:spPr>
          <a:xfrm rot="10800000" flipH="1">
            <a:off x="3300425" y="3375425"/>
            <a:ext cx="2432400" cy="760800"/>
          </a:xfrm>
          <a:prstGeom prst="straightConnector1">
            <a:avLst/>
          </a:prstGeom>
          <a:noFill/>
          <a:ln w="9525" cap="flat" cmpd="sng">
            <a:solidFill>
              <a:srgbClr val="FB8C00"/>
            </a:solidFill>
            <a:prstDash val="solid"/>
            <a:round/>
            <a:headEnd type="none" w="med" len="med"/>
            <a:tailEnd type="triangle" w="med" len="med"/>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Some introductory notes</a:t>
            </a:r>
            <a:endParaRPr/>
          </a:p>
        </p:txBody>
      </p:sp>
      <p:sp>
        <p:nvSpPr>
          <p:cNvPr id="68" name="Google Shape;68;p14"/>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This workshop is designed to be a comprehensive review of basic math skills and topics that may appear on the TEAS test.</a:t>
            </a:r>
            <a:endParaRPr/>
          </a:p>
          <a:p>
            <a:pPr marL="0" lvl="0" indent="0" algn="l" rtl="0">
              <a:spcBef>
                <a:spcPts val="1600"/>
              </a:spcBef>
              <a:spcAft>
                <a:spcPts val="0"/>
              </a:spcAft>
              <a:buClr>
                <a:schemeClr val="dk1"/>
              </a:buClr>
              <a:buSzPts val="1100"/>
              <a:buFont typeface="Arial"/>
              <a:buNone/>
            </a:pPr>
            <a:r>
              <a:rPr lang="en"/>
              <a:t>There may be some topics in here that are not covered on the TEAS, and there may be some topics that appear on the TEAS that I did not cover in this workshop. I have never taken the TEAS, but I took some online practice tests and consulted a TEAS prep book for practice and inspiration.</a:t>
            </a:r>
            <a:endParaRPr/>
          </a:p>
          <a:p>
            <a:pPr marL="0" lvl="0" indent="0" algn="l" rtl="0">
              <a:spcBef>
                <a:spcPts val="1600"/>
              </a:spcBef>
              <a:spcAft>
                <a:spcPts val="1600"/>
              </a:spcAft>
              <a:buClr>
                <a:schemeClr val="dk1"/>
              </a:buClr>
              <a:buSzPts val="1100"/>
              <a:buFont typeface="Arial"/>
              <a:buNone/>
            </a:pPr>
            <a:r>
              <a:rPr lang="en"/>
              <a:t>I did my best. If you find any inaccuracies in or have any questions about the workshop, please feel free to email me at </a:t>
            </a:r>
            <a:r>
              <a:rPr lang="en" u="sng">
                <a:solidFill>
                  <a:schemeClr val="hlink"/>
                </a:solidFill>
                <a:hlinkClick r:id="rId3"/>
              </a:rPr>
              <a:t>jcarter@goodwin.edu</a:t>
            </a:r>
            <a:r>
              <a:rPr lang="en"/>
              <a:t>.</a:t>
            </a:r>
            <a:endParaRPr/>
          </a:p>
        </p:txBody>
      </p:sp>
      <p:sp>
        <p:nvSpPr>
          <p:cNvPr id="69" name="Google Shape;69;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
        <p:nvSpPr>
          <p:cNvPr id="70" name="Google Shape;70;p14"/>
          <p:cNvSpPr txBox="1"/>
          <p:nvPr/>
        </p:nvSpPr>
        <p:spPr>
          <a:xfrm>
            <a:off x="6507900" y="0"/>
            <a:ext cx="2636100" cy="903600"/>
          </a:xfrm>
          <a:prstGeom prst="rect">
            <a:avLst/>
          </a:prstGeom>
          <a:solidFill>
            <a:schemeClr val="accent4"/>
          </a:solidFill>
          <a:ln w="9525" cap="flat" cmpd="sng">
            <a:solidFill>
              <a:srgbClr val="000000"/>
            </a:solidFill>
            <a:prstDash val="lg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Old Standard TT"/>
                <a:ea typeface="Old Standard TT"/>
                <a:cs typeface="Old Standard TT"/>
                <a:sym typeface="Old Standard TT"/>
              </a:rPr>
              <a:t>The introductory slides are the same for all parts of the workshop.</a:t>
            </a:r>
            <a:endParaRPr sz="1600">
              <a:solidFill>
                <a:schemeClr val="dk1"/>
              </a:solidFill>
              <a:latin typeface="Old Standard TT"/>
              <a:ea typeface="Old Standard TT"/>
              <a:cs typeface="Old Standard TT"/>
              <a:sym typeface="Old Standard T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2"/>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Roman Numerals: 4 and 9</a:t>
            </a:r>
            <a:endParaRPr/>
          </a:p>
        </p:txBody>
      </p:sp>
      <p:sp>
        <p:nvSpPr>
          <p:cNvPr id="232" name="Google Shape;232;p32"/>
          <p:cNvSpPr txBox="1">
            <a:spLocks noGrp="1"/>
          </p:cNvSpPr>
          <p:nvPr>
            <p:ph type="body" idx="1"/>
          </p:nvPr>
        </p:nvSpPr>
        <p:spPr>
          <a:xfrm>
            <a:off x="311700" y="1171600"/>
            <a:ext cx="8520600" cy="33972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800"/>
              <a:t>But for some reason, they listened to Patrice.</a:t>
            </a:r>
            <a:endParaRPr sz="1800"/>
          </a:p>
          <a:p>
            <a:pPr marL="0" lvl="0" indent="0" algn="l" rtl="0">
              <a:spcBef>
                <a:spcPts val="1600"/>
              </a:spcBef>
              <a:spcAft>
                <a:spcPts val="0"/>
              </a:spcAft>
              <a:buClr>
                <a:schemeClr val="dk1"/>
              </a:buClr>
              <a:buSzPts val="1100"/>
              <a:buFont typeface="Arial"/>
              <a:buNone/>
            </a:pPr>
            <a:r>
              <a:rPr lang="en" sz="1800"/>
              <a:t>Therefore, if you see a number based on 1 (I = 1, X = 10, or C = 100) before a larger number, you actually subtract it from that larger number.</a:t>
            </a:r>
            <a:endParaRPr sz="1800"/>
          </a:p>
          <a:p>
            <a:pPr marL="0" lvl="0" indent="0" algn="ctr" rtl="0">
              <a:spcBef>
                <a:spcPts val="1600"/>
              </a:spcBef>
              <a:spcAft>
                <a:spcPts val="0"/>
              </a:spcAft>
              <a:buClr>
                <a:schemeClr val="dk1"/>
              </a:buClr>
              <a:buSzPts val="1100"/>
              <a:buFont typeface="Arial"/>
              <a:buNone/>
            </a:pPr>
            <a:r>
              <a:rPr lang="en" sz="1800"/>
              <a:t>4 = 5 − 1 = V − I = IV</a:t>
            </a:r>
            <a:endParaRPr sz="1800"/>
          </a:p>
          <a:p>
            <a:pPr marL="0" lvl="0" indent="0" algn="ctr" rtl="0">
              <a:spcBef>
                <a:spcPts val="1600"/>
              </a:spcBef>
              <a:spcAft>
                <a:spcPts val="0"/>
              </a:spcAft>
              <a:buNone/>
            </a:pPr>
            <a:r>
              <a:rPr lang="en" sz="1800"/>
              <a:t>2</a:t>
            </a:r>
            <a:r>
              <a:rPr lang="en"/>
              <a:t>9</a:t>
            </a:r>
            <a:r>
              <a:rPr lang="en" sz="1800"/>
              <a:t> = 10 + 10 + </a:t>
            </a:r>
            <a:r>
              <a:rPr lang="en"/>
              <a:t>9</a:t>
            </a:r>
            <a:r>
              <a:rPr lang="en" sz="1800"/>
              <a:t> = XXI</a:t>
            </a:r>
            <a:r>
              <a:rPr lang="en"/>
              <a:t>X</a:t>
            </a:r>
            <a:endParaRPr sz="1800"/>
          </a:p>
          <a:p>
            <a:pPr marL="0" lvl="0" indent="0" algn="l" rtl="0">
              <a:spcBef>
                <a:spcPts val="1600"/>
              </a:spcBef>
              <a:spcAft>
                <a:spcPts val="1600"/>
              </a:spcAft>
              <a:buNone/>
            </a:pPr>
            <a:endParaRPr/>
          </a:p>
        </p:txBody>
      </p:sp>
      <p:sp>
        <p:nvSpPr>
          <p:cNvPr id="233" name="Google Shape;233;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3"/>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Roman Numerals: Using I, X, and C</a:t>
            </a:r>
            <a:endParaRPr/>
          </a:p>
        </p:txBody>
      </p:sp>
      <p:sp>
        <p:nvSpPr>
          <p:cNvPr id="239" name="Google Shape;239;p33"/>
          <p:cNvSpPr txBox="1">
            <a:spLocks noGrp="1"/>
          </p:cNvSpPr>
          <p:nvPr>
            <p:ph type="body" idx="1"/>
          </p:nvPr>
        </p:nvSpPr>
        <p:spPr>
          <a:xfrm>
            <a:off x="311700" y="1171600"/>
            <a:ext cx="6332100" cy="338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Here are the rules for using I, X, and C before other symbols:</a:t>
            </a:r>
            <a:endParaRPr/>
          </a:p>
          <a:p>
            <a:pPr marL="457200" lvl="0" indent="-342900" algn="l" rtl="0">
              <a:spcBef>
                <a:spcPts val="0"/>
              </a:spcBef>
              <a:spcAft>
                <a:spcPts val="0"/>
              </a:spcAft>
              <a:buSzPts val="1800"/>
              <a:buAutoNum type="arabicPeriod"/>
            </a:pPr>
            <a:r>
              <a:rPr lang="en"/>
              <a:t>You can only use I before V or X to make 4 or 9.</a:t>
            </a:r>
            <a:endParaRPr/>
          </a:p>
          <a:p>
            <a:pPr marL="457200" lvl="0" indent="-342900" algn="l" rtl="0">
              <a:spcBef>
                <a:spcPts val="0"/>
              </a:spcBef>
              <a:spcAft>
                <a:spcPts val="0"/>
              </a:spcAft>
              <a:buSzPts val="1800"/>
              <a:buAutoNum type="arabicPeriod"/>
            </a:pPr>
            <a:r>
              <a:rPr lang="en"/>
              <a:t>You can only use X before L or C to make 40 or 90.</a:t>
            </a:r>
            <a:endParaRPr/>
          </a:p>
          <a:p>
            <a:pPr marL="457200" lvl="0" indent="-342900" algn="l" rtl="0">
              <a:spcBef>
                <a:spcPts val="0"/>
              </a:spcBef>
              <a:spcAft>
                <a:spcPts val="0"/>
              </a:spcAft>
              <a:buSzPts val="1800"/>
              <a:buAutoNum type="arabicPeriod"/>
            </a:pPr>
            <a:r>
              <a:rPr lang="en"/>
              <a:t>You can only use C before D or M to make 400 or 900.</a:t>
            </a:r>
            <a:endParaRPr/>
          </a:p>
          <a:p>
            <a:pPr marL="0" lvl="0" indent="0" algn="l" rtl="0">
              <a:spcBef>
                <a:spcPts val="1600"/>
              </a:spcBef>
              <a:spcAft>
                <a:spcPts val="0"/>
              </a:spcAft>
              <a:buNone/>
            </a:pPr>
            <a:r>
              <a:rPr lang="en"/>
              <a:t>For instance: 99 ≠ (100 − 1) = IC</a:t>
            </a:r>
            <a:endParaRPr/>
          </a:p>
          <a:p>
            <a:pPr marL="0" lvl="0" indent="0" algn="l" rtl="0">
              <a:spcBef>
                <a:spcPts val="1600"/>
              </a:spcBef>
              <a:spcAft>
                <a:spcPts val="0"/>
              </a:spcAft>
              <a:buNone/>
            </a:pPr>
            <a:r>
              <a:rPr lang="en"/>
              <a:t>99 = (100−10) + (10 − 1) = XC + IX = XCIX</a:t>
            </a:r>
            <a:endParaRPr/>
          </a:p>
          <a:p>
            <a:pPr marL="0" lvl="0" indent="0" algn="l" rtl="0">
              <a:spcBef>
                <a:spcPts val="1600"/>
              </a:spcBef>
              <a:spcAft>
                <a:spcPts val="1600"/>
              </a:spcAft>
              <a:buClr>
                <a:schemeClr val="dk1"/>
              </a:buClr>
              <a:buSzPts val="1100"/>
              <a:buFont typeface="Arial"/>
              <a:buNone/>
            </a:pPr>
            <a:r>
              <a:rPr lang="en" sz="1900" u="sng">
                <a:solidFill>
                  <a:schemeClr val="accent5"/>
                </a:solidFill>
                <a:hlinkClick r:id="rId3">
                  <a:extLst>
                    <a:ext uri="{A12FA001-AC4F-418D-AE19-62706E023703}">
                      <ahyp:hlinkClr xmlns:ahyp="http://schemas.microsoft.com/office/drawing/2018/hyperlinkcolor" val="tx"/>
                    </a:ext>
                  </a:extLst>
                </a:hlinkClick>
              </a:rPr>
              <a:t>Practice</a:t>
            </a:r>
            <a:r>
              <a:rPr lang="en" sz="1900" baseline="30000"/>
              <a:t>12</a:t>
            </a:r>
            <a:r>
              <a:rPr lang="en" sz="1900"/>
              <a:t> for writing Roman numerals.</a:t>
            </a:r>
            <a:endParaRPr/>
          </a:p>
        </p:txBody>
      </p:sp>
      <p:sp>
        <p:nvSpPr>
          <p:cNvPr id="240" name="Google Shape;240;p33"/>
          <p:cNvSpPr txBox="1"/>
          <p:nvPr/>
        </p:nvSpPr>
        <p:spPr>
          <a:xfrm>
            <a:off x="6858000" y="3723625"/>
            <a:ext cx="1974300" cy="807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i="1">
                <a:latin typeface="Old Standard TT"/>
                <a:ea typeface="Old Standard TT"/>
                <a:cs typeface="Old Standard TT"/>
                <a:sym typeface="Old Standard TT"/>
              </a:rPr>
              <a:t>Figure 7</a:t>
            </a:r>
            <a:r>
              <a:rPr lang="en" sz="1000">
                <a:latin typeface="Old Standard TT"/>
                <a:ea typeface="Old Standard TT"/>
                <a:cs typeface="Old Standard TT"/>
                <a:sym typeface="Old Standard TT"/>
              </a:rPr>
              <a:t>. Tony Stark eye roll. Retrieved from </a:t>
            </a:r>
            <a:r>
              <a:rPr lang="en" sz="1000" u="sng">
                <a:solidFill>
                  <a:schemeClr val="hlink"/>
                </a:solidFill>
                <a:latin typeface="Old Standard TT"/>
                <a:ea typeface="Old Standard TT"/>
                <a:cs typeface="Old Standard TT"/>
                <a:sym typeface="Old Standard TT"/>
                <a:hlinkClick r:id="rId4"/>
              </a:rPr>
              <a:t>https://tenor.com/view/done-fed-up-mad-eyeroll-gif-11969998</a:t>
            </a:r>
            <a:r>
              <a:rPr lang="en" sz="1000">
                <a:latin typeface="Old Standard TT"/>
                <a:ea typeface="Old Standard TT"/>
                <a:cs typeface="Old Standard TT"/>
                <a:sym typeface="Old Standard TT"/>
              </a:rPr>
              <a:t>.</a:t>
            </a:r>
            <a:endParaRPr sz="1000">
              <a:latin typeface="Old Standard TT"/>
              <a:ea typeface="Old Standard TT"/>
              <a:cs typeface="Old Standard TT"/>
              <a:sym typeface="Old Standard TT"/>
            </a:endParaRPr>
          </a:p>
        </p:txBody>
      </p:sp>
      <p:sp>
        <p:nvSpPr>
          <p:cNvPr id="241" name="Google Shape;241;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21</a:t>
            </a:fld>
            <a:endParaRPr/>
          </a:p>
        </p:txBody>
      </p:sp>
      <p:pic>
        <p:nvPicPr>
          <p:cNvPr id="242" name="Google Shape;242;p33" title="image.gif"/>
          <p:cNvPicPr preferRelativeResize="0"/>
          <p:nvPr/>
        </p:nvPicPr>
        <p:blipFill>
          <a:blip r:embed="rId5">
            <a:alphaModFix/>
          </a:blip>
          <a:stretch>
            <a:fillRect/>
          </a:stretch>
        </p:blipFill>
        <p:spPr>
          <a:xfrm>
            <a:off x="6703200" y="1340299"/>
            <a:ext cx="2129100" cy="2383324"/>
          </a:xfrm>
          <a:prstGeom prst="rect">
            <a:avLst/>
          </a:prstGeom>
          <a:noFill/>
          <a:ln>
            <a:noFill/>
          </a:ln>
        </p:spPr>
      </p:pic>
      <p:cxnSp>
        <p:nvCxnSpPr>
          <p:cNvPr id="243" name="Google Shape;243;p33"/>
          <p:cNvCxnSpPr/>
          <p:nvPr/>
        </p:nvCxnSpPr>
        <p:spPr>
          <a:xfrm rot="10800000" flipH="1">
            <a:off x="5580100" y="2046600"/>
            <a:ext cx="1824300" cy="1318500"/>
          </a:xfrm>
          <a:prstGeom prst="straightConnector1">
            <a:avLst/>
          </a:prstGeom>
          <a:noFill/>
          <a:ln w="9525" cap="flat" cmpd="sng">
            <a:solidFill>
              <a:srgbClr val="FB8C00"/>
            </a:solidFill>
            <a:prstDash val="solid"/>
            <a:round/>
            <a:headEnd type="none" w="med" len="med"/>
            <a:tailEnd type="triangle" w="med" len="med"/>
          </a:ln>
        </p:spPr>
      </p:cxnSp>
      <p:sp>
        <p:nvSpPr>
          <p:cNvPr id="244" name="Google Shape;244;p33"/>
          <p:cNvSpPr/>
          <p:nvPr/>
        </p:nvSpPr>
        <p:spPr>
          <a:xfrm>
            <a:off x="8472450" y="0"/>
            <a:ext cx="671400" cy="668700"/>
          </a:xfrm>
          <a:prstGeom prst="star5">
            <a:avLst>
              <a:gd name="adj" fmla="val 19098"/>
              <a:gd name="hf" fmla="val 105146"/>
              <a:gd name="vf" fmla="val 110557"/>
            </a:avLst>
          </a:prstGeom>
          <a:solidFill>
            <a:srgbClr val="FB8C00"/>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ld Standard TT"/>
              <a:ea typeface="Old Standard TT"/>
              <a:cs typeface="Old Standard TT"/>
              <a:sym typeface="Old Standard T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Roman Numerals: Reminder</a:t>
            </a:r>
            <a:endParaRPr/>
          </a:p>
        </p:txBody>
      </p:sp>
      <p:sp>
        <p:nvSpPr>
          <p:cNvPr id="250" name="Google Shape;250;p34"/>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That’s it for the conversions, military time, and Roman numerals part of the workshop.</a:t>
            </a:r>
            <a:endParaRPr/>
          </a:p>
          <a:p>
            <a:pPr marL="0" lvl="0" indent="0" algn="l" rtl="0">
              <a:spcBef>
                <a:spcPts val="1600"/>
              </a:spcBef>
              <a:spcAft>
                <a:spcPts val="1600"/>
              </a:spcAft>
              <a:buNone/>
            </a:pPr>
            <a:r>
              <a:rPr lang="en"/>
              <a:t>If you’d like to return to the Table of Contents slide, </a:t>
            </a:r>
            <a:r>
              <a:rPr lang="en" u="sng">
                <a:solidFill>
                  <a:schemeClr val="accent6"/>
                </a:solidFill>
                <a:hlinkClick r:id="rId3" action="ppaction://hlinksldjump">
                  <a:extLst>
                    <a:ext uri="{A12FA001-AC4F-418D-AE19-62706E023703}">
                      <ahyp:hlinkClr xmlns:ahyp="http://schemas.microsoft.com/office/drawing/2018/hyperlinkcolor" val="tx"/>
                    </a:ext>
                  </a:extLst>
                </a:hlinkClick>
              </a:rPr>
              <a:t>click here</a:t>
            </a:r>
            <a:r>
              <a:rPr lang="en"/>
              <a:t>.</a:t>
            </a:r>
            <a:endParaRPr/>
          </a:p>
        </p:txBody>
      </p:sp>
      <p:sp>
        <p:nvSpPr>
          <p:cNvPr id="251" name="Google Shape;251;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Geometric Figures: Classification</a:t>
            </a:r>
            <a:endParaRPr/>
          </a:p>
        </p:txBody>
      </p:sp>
      <p:sp>
        <p:nvSpPr>
          <p:cNvPr id="257" name="Google Shape;257;p35"/>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u="sng"/>
              <a:t>Geometric figures</a:t>
            </a:r>
            <a:r>
              <a:rPr lang="en"/>
              <a:t>: shapes comprised of points, lines, or planes</a:t>
            </a:r>
            <a:endParaRPr/>
          </a:p>
          <a:p>
            <a:pPr marL="914400" lvl="1" indent="-342900" algn="l" rtl="0">
              <a:spcBef>
                <a:spcPts val="0"/>
              </a:spcBef>
              <a:spcAft>
                <a:spcPts val="0"/>
              </a:spcAft>
              <a:buSzPts val="1800"/>
              <a:buChar char="○"/>
            </a:pPr>
            <a:r>
              <a:rPr lang="en" sz="1800" u="sng"/>
              <a:t>Point</a:t>
            </a:r>
            <a:r>
              <a:rPr lang="en" sz="1800"/>
              <a:t>: a location in space; does not have any dimensional properties like length, area, or volume</a:t>
            </a:r>
            <a:endParaRPr sz="1800"/>
          </a:p>
          <a:p>
            <a:pPr marL="914400" lvl="1" indent="-342900" algn="l" rtl="0">
              <a:spcBef>
                <a:spcPts val="0"/>
              </a:spcBef>
              <a:spcAft>
                <a:spcPts val="0"/>
              </a:spcAft>
              <a:buSzPts val="1800"/>
              <a:buChar char="○"/>
            </a:pPr>
            <a:r>
              <a:rPr lang="en" sz="1800"/>
              <a:t>I define </a:t>
            </a:r>
            <a:r>
              <a:rPr lang="en" sz="1800" u="sng">
                <a:solidFill>
                  <a:schemeClr val="accent6"/>
                </a:solidFill>
                <a:hlinkClick r:id="rId3" action="ppaction://hlinksldjump">
                  <a:extLst>
                    <a:ext uri="{A12FA001-AC4F-418D-AE19-62706E023703}">
                      <ahyp:hlinkClr xmlns:ahyp="http://schemas.microsoft.com/office/drawing/2018/hyperlinkcolor" val="tx"/>
                    </a:ext>
                  </a:extLst>
                </a:hlinkClick>
              </a:rPr>
              <a:t>line</a:t>
            </a:r>
            <a:r>
              <a:rPr lang="en" sz="1800"/>
              <a:t> and </a:t>
            </a:r>
            <a:r>
              <a:rPr lang="en" sz="1800" u="sng">
                <a:solidFill>
                  <a:schemeClr val="accent6"/>
                </a:solidFill>
                <a:hlinkClick r:id="rId4" action="ppaction://hlinksldjump">
                  <a:extLst>
                    <a:ext uri="{A12FA001-AC4F-418D-AE19-62706E023703}">
                      <ahyp:hlinkClr xmlns:ahyp="http://schemas.microsoft.com/office/drawing/2018/hyperlinkcolor" val="tx"/>
                    </a:ext>
                  </a:extLst>
                </a:hlinkClick>
              </a:rPr>
              <a:t>plane</a:t>
            </a:r>
            <a:r>
              <a:rPr lang="en" sz="1800"/>
              <a:t> on later slides.</a:t>
            </a:r>
            <a:endParaRPr sz="1800"/>
          </a:p>
          <a:p>
            <a:pPr marL="457200" lvl="0" indent="-342900" algn="l" rtl="0">
              <a:spcBef>
                <a:spcPts val="0"/>
              </a:spcBef>
              <a:spcAft>
                <a:spcPts val="0"/>
              </a:spcAft>
              <a:buSzPts val="1800"/>
              <a:buChar char="●"/>
            </a:pPr>
            <a:r>
              <a:rPr lang="en" u="sng"/>
              <a:t>One-dimensional figures</a:t>
            </a:r>
            <a:r>
              <a:rPr lang="en"/>
              <a:t>: objects that can only be measured in one dimension: length</a:t>
            </a:r>
            <a:endParaRPr/>
          </a:p>
          <a:p>
            <a:pPr marL="457200" lvl="0" indent="-342900" algn="l" rtl="0">
              <a:spcBef>
                <a:spcPts val="0"/>
              </a:spcBef>
              <a:spcAft>
                <a:spcPts val="0"/>
              </a:spcAft>
              <a:buSzPts val="1800"/>
              <a:buChar char="●"/>
            </a:pPr>
            <a:r>
              <a:rPr lang="en" u="sng"/>
              <a:t>Two-dimensional figures</a:t>
            </a:r>
            <a:r>
              <a:rPr lang="en"/>
              <a:t>: objects that can be measured in two dimensions: length and width</a:t>
            </a:r>
            <a:endParaRPr/>
          </a:p>
          <a:p>
            <a:pPr marL="457200" lvl="0" indent="-342900" algn="l" rtl="0">
              <a:spcBef>
                <a:spcPts val="0"/>
              </a:spcBef>
              <a:spcAft>
                <a:spcPts val="0"/>
              </a:spcAft>
              <a:buSzPts val="1800"/>
              <a:buChar char="●"/>
            </a:pPr>
            <a:r>
              <a:rPr lang="en" u="sng"/>
              <a:t>Three-dimensional figures</a:t>
            </a:r>
            <a:r>
              <a:rPr lang="en"/>
              <a:t>: objects that can be measured in three dimensions: length, width, and height (or depth)</a:t>
            </a:r>
            <a:endParaRPr/>
          </a:p>
        </p:txBody>
      </p:sp>
      <p:sp>
        <p:nvSpPr>
          <p:cNvPr id="258" name="Google Shape;258;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Geometric Figures: Labels</a:t>
            </a:r>
            <a:endParaRPr/>
          </a:p>
        </p:txBody>
      </p:sp>
      <p:sp>
        <p:nvSpPr>
          <p:cNvPr id="264" name="Google Shape;264;p36"/>
          <p:cNvSpPr txBox="1">
            <a:spLocks noGrp="1"/>
          </p:cNvSpPr>
          <p:nvPr>
            <p:ph type="body" idx="1"/>
          </p:nvPr>
        </p:nvSpPr>
        <p:spPr>
          <a:xfrm>
            <a:off x="311700" y="1171600"/>
            <a:ext cx="8520600" cy="3391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If you are measuring distance (1 dimension: length), your label will have 1 dimension (ft, cm, mi, m, etc.)</a:t>
            </a:r>
            <a:endParaRPr/>
          </a:p>
          <a:p>
            <a:pPr marL="914400" lvl="1" indent="-317500" algn="l" rtl="0">
              <a:spcBef>
                <a:spcPts val="0"/>
              </a:spcBef>
              <a:spcAft>
                <a:spcPts val="0"/>
              </a:spcAft>
              <a:buSzPts val="1400"/>
              <a:buChar char="◆"/>
            </a:pPr>
            <a:r>
              <a:rPr lang="en"/>
              <a:t>Think of your label like a variable: if there is no exponent, the exponent is 1.</a:t>
            </a:r>
            <a:endParaRPr/>
          </a:p>
          <a:p>
            <a:pPr marL="457200" lvl="0" indent="-342900" algn="l" rtl="0">
              <a:spcBef>
                <a:spcPts val="0"/>
              </a:spcBef>
              <a:spcAft>
                <a:spcPts val="0"/>
              </a:spcAft>
              <a:buSzPts val="1800"/>
              <a:buChar char="➔"/>
            </a:pPr>
            <a:r>
              <a:rPr lang="en"/>
              <a:t>If you are measuring area or surface area (2 dimensions: length×width), your label will have 2 dimensions (ft</a:t>
            </a:r>
            <a:r>
              <a:rPr lang="en" baseline="30000"/>
              <a:t>2</a:t>
            </a:r>
            <a:r>
              <a:rPr lang="en"/>
              <a:t>, cm</a:t>
            </a:r>
            <a:r>
              <a:rPr lang="en" baseline="30000"/>
              <a:t>2</a:t>
            </a:r>
            <a:r>
              <a:rPr lang="en"/>
              <a:t>, mi</a:t>
            </a:r>
            <a:r>
              <a:rPr lang="en" baseline="30000"/>
              <a:t>2</a:t>
            </a:r>
            <a:r>
              <a:rPr lang="en"/>
              <a:t>, m</a:t>
            </a:r>
            <a:r>
              <a:rPr lang="en" baseline="30000"/>
              <a:t>2</a:t>
            </a:r>
            <a:r>
              <a:rPr lang="en"/>
              <a:t>, etc.)</a:t>
            </a:r>
            <a:endParaRPr/>
          </a:p>
          <a:p>
            <a:pPr marL="914400" lvl="1" indent="-317500" algn="l" rtl="0">
              <a:spcBef>
                <a:spcPts val="0"/>
              </a:spcBef>
              <a:spcAft>
                <a:spcPts val="0"/>
              </a:spcAft>
              <a:buSzPts val="1400"/>
              <a:buChar char="◆"/>
            </a:pPr>
            <a:r>
              <a:rPr lang="en"/>
              <a:t>A hint that you are looking for area is the word “square” (how many </a:t>
            </a:r>
            <a:r>
              <a:rPr lang="en" i="1"/>
              <a:t>square</a:t>
            </a:r>
            <a:r>
              <a:rPr lang="en"/>
              <a:t> feet, how many </a:t>
            </a:r>
            <a:r>
              <a:rPr lang="en" i="1"/>
              <a:t>square</a:t>
            </a:r>
            <a:r>
              <a:rPr lang="en"/>
              <a:t> centimeters, etc.).</a:t>
            </a:r>
            <a:endParaRPr/>
          </a:p>
          <a:p>
            <a:pPr marL="457200" lvl="0" indent="-342900" algn="l" rtl="0">
              <a:spcBef>
                <a:spcPts val="0"/>
              </a:spcBef>
              <a:spcAft>
                <a:spcPts val="0"/>
              </a:spcAft>
              <a:buSzPts val="1800"/>
              <a:buChar char="➔"/>
            </a:pPr>
            <a:r>
              <a:rPr lang="en"/>
              <a:t>If you are measuring volume (3 dimensions: length×width×height), your label will have 3 dimensions (ft</a:t>
            </a:r>
            <a:r>
              <a:rPr lang="en" baseline="30000"/>
              <a:t>3</a:t>
            </a:r>
            <a:r>
              <a:rPr lang="en"/>
              <a:t>, cm</a:t>
            </a:r>
            <a:r>
              <a:rPr lang="en" baseline="30000"/>
              <a:t>3</a:t>
            </a:r>
            <a:r>
              <a:rPr lang="en"/>
              <a:t>, mi</a:t>
            </a:r>
            <a:r>
              <a:rPr lang="en" baseline="30000"/>
              <a:t>3</a:t>
            </a:r>
            <a:r>
              <a:rPr lang="en"/>
              <a:t>, m</a:t>
            </a:r>
            <a:r>
              <a:rPr lang="en" baseline="30000"/>
              <a:t>3</a:t>
            </a:r>
            <a:r>
              <a:rPr lang="en"/>
              <a:t>, etc.)</a:t>
            </a:r>
            <a:endParaRPr/>
          </a:p>
          <a:p>
            <a:pPr marL="914400" lvl="1" indent="-317500" algn="l" rtl="0">
              <a:spcBef>
                <a:spcPts val="0"/>
              </a:spcBef>
              <a:spcAft>
                <a:spcPts val="0"/>
              </a:spcAft>
              <a:buSzPts val="1400"/>
              <a:buChar char="◆"/>
            </a:pPr>
            <a:r>
              <a:rPr lang="en"/>
              <a:t>A hint that you are looking for volume is the word “cubic” (how many </a:t>
            </a:r>
            <a:r>
              <a:rPr lang="en" i="1"/>
              <a:t>cubic</a:t>
            </a:r>
            <a:r>
              <a:rPr lang="en"/>
              <a:t> feet, how many </a:t>
            </a:r>
            <a:r>
              <a:rPr lang="en" i="1"/>
              <a:t>cubic</a:t>
            </a:r>
            <a:r>
              <a:rPr lang="en"/>
              <a:t> centimeters, etc.).</a:t>
            </a:r>
            <a:endParaRPr/>
          </a:p>
        </p:txBody>
      </p:sp>
      <p:sp>
        <p:nvSpPr>
          <p:cNvPr id="265" name="Google Shape;265;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7"/>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1D Geometric Figures</a:t>
            </a:r>
            <a:endParaRPr/>
          </a:p>
        </p:txBody>
      </p:sp>
      <p:sp>
        <p:nvSpPr>
          <p:cNvPr id="271" name="Google Shape;271;p37"/>
          <p:cNvSpPr txBox="1">
            <a:spLocks noGrp="1"/>
          </p:cNvSpPr>
          <p:nvPr>
            <p:ph type="body" idx="1"/>
          </p:nvPr>
        </p:nvSpPr>
        <p:spPr>
          <a:xfrm>
            <a:off x="311700" y="1171600"/>
            <a:ext cx="5501100" cy="3397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u="sng"/>
              <a:t>Line segment</a:t>
            </a:r>
            <a:r>
              <a:rPr lang="en"/>
              <a:t>: a section of a line with a beginning and end point (has no arrows)</a:t>
            </a:r>
            <a:endParaRPr/>
          </a:p>
          <a:p>
            <a:pPr marL="457200" lvl="0" indent="-342900" algn="l" rtl="0">
              <a:spcBef>
                <a:spcPts val="0"/>
              </a:spcBef>
              <a:spcAft>
                <a:spcPts val="0"/>
              </a:spcAft>
              <a:buSzPts val="1800"/>
              <a:buChar char="●"/>
            </a:pPr>
            <a:r>
              <a:rPr lang="en" u="sng"/>
              <a:t>Ray</a:t>
            </a:r>
            <a:r>
              <a:rPr lang="en"/>
              <a:t>: a collection of points that extends infinitely in one direction (has an arrow on one side)</a:t>
            </a:r>
            <a:endParaRPr/>
          </a:p>
          <a:p>
            <a:pPr marL="457200" lvl="0" indent="-342900" algn="l" rtl="0">
              <a:spcBef>
                <a:spcPts val="0"/>
              </a:spcBef>
              <a:spcAft>
                <a:spcPts val="0"/>
              </a:spcAft>
              <a:buSzPts val="1800"/>
              <a:buChar char="●"/>
            </a:pPr>
            <a:r>
              <a:rPr lang="en" u="sng">
                <a:solidFill>
                  <a:schemeClr val="accent6"/>
                </a:solidFill>
                <a:hlinkClick r:id="rId3" action="ppaction://hlinksldjump">
                  <a:extLst>
                    <a:ext uri="{A12FA001-AC4F-418D-AE19-62706E023703}">
                      <ahyp:hlinkClr xmlns:ahyp="http://schemas.microsoft.com/office/drawing/2018/hyperlinkcolor" val="tx"/>
                    </a:ext>
                  </a:extLst>
                </a:hlinkClick>
              </a:rPr>
              <a:t>Line</a:t>
            </a:r>
            <a:r>
              <a:rPr lang="en"/>
              <a:t>: a collection of points that extends infinitely in both directions (has arrows on both sides)</a:t>
            </a:r>
            <a:endParaRPr/>
          </a:p>
          <a:p>
            <a:pPr marL="914400" lvl="1" indent="-342900" algn="l" rtl="0">
              <a:spcBef>
                <a:spcPts val="0"/>
              </a:spcBef>
              <a:spcAft>
                <a:spcPts val="0"/>
              </a:spcAft>
              <a:buSzPts val="1800"/>
              <a:buChar char="○"/>
            </a:pPr>
            <a:r>
              <a:rPr lang="en" sz="1800" u="sng"/>
              <a:t>Perpendicular lines</a:t>
            </a:r>
            <a:r>
              <a:rPr lang="en" sz="1800"/>
              <a:t>: lines that intersect to form right angles</a:t>
            </a:r>
            <a:endParaRPr sz="1800"/>
          </a:p>
          <a:p>
            <a:pPr marL="914400" lvl="1" indent="-342900" algn="l" rtl="0">
              <a:spcBef>
                <a:spcPts val="0"/>
              </a:spcBef>
              <a:spcAft>
                <a:spcPts val="0"/>
              </a:spcAft>
              <a:buSzPts val="1800"/>
              <a:buChar char="○"/>
            </a:pPr>
            <a:r>
              <a:rPr lang="en" sz="1800" u="sng"/>
              <a:t>Parallel lines</a:t>
            </a:r>
            <a:r>
              <a:rPr lang="en" sz="1800"/>
              <a:t>: line that never intersect</a:t>
            </a:r>
            <a:endParaRPr sz="1800"/>
          </a:p>
        </p:txBody>
      </p:sp>
      <p:pic>
        <p:nvPicPr>
          <p:cNvPr id="272" name="Google Shape;272;p37"/>
          <p:cNvPicPr preferRelativeResize="0"/>
          <p:nvPr/>
        </p:nvPicPr>
        <p:blipFill>
          <a:blip r:embed="rId4">
            <a:alphaModFix/>
          </a:blip>
          <a:stretch>
            <a:fillRect/>
          </a:stretch>
        </p:blipFill>
        <p:spPr>
          <a:xfrm>
            <a:off x="5946725" y="1171600"/>
            <a:ext cx="2885575" cy="2161400"/>
          </a:xfrm>
          <a:prstGeom prst="rect">
            <a:avLst/>
          </a:prstGeom>
          <a:noFill/>
          <a:ln w="9525" cap="flat" cmpd="sng">
            <a:solidFill>
              <a:srgbClr val="999999"/>
            </a:solidFill>
            <a:prstDash val="solid"/>
            <a:round/>
            <a:headEnd type="none" w="sm" len="sm"/>
            <a:tailEnd type="none" w="sm" len="sm"/>
          </a:ln>
        </p:spPr>
      </p:pic>
      <p:sp>
        <p:nvSpPr>
          <p:cNvPr id="273" name="Google Shape;273;p37"/>
          <p:cNvSpPr txBox="1"/>
          <p:nvPr/>
        </p:nvSpPr>
        <p:spPr>
          <a:xfrm>
            <a:off x="6117000" y="3333000"/>
            <a:ext cx="2715300" cy="755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i="1">
                <a:latin typeface="Old Standard TT"/>
                <a:ea typeface="Old Standard TT"/>
                <a:cs typeface="Old Standard TT"/>
                <a:sym typeface="Old Standard TT"/>
              </a:rPr>
              <a:t>Figure 8</a:t>
            </a:r>
            <a:r>
              <a:rPr lang="en" sz="1000">
                <a:latin typeface="Old Standard TT"/>
                <a:ea typeface="Old Standard TT"/>
                <a:cs typeface="Old Standard TT"/>
                <a:sym typeface="Old Standard TT"/>
              </a:rPr>
              <a:t>. Segment, ray, line. Retrieved from </a:t>
            </a:r>
            <a:r>
              <a:rPr lang="en" sz="1000" u="sng">
                <a:solidFill>
                  <a:schemeClr val="hlink"/>
                </a:solidFill>
                <a:latin typeface="Old Standard TT"/>
                <a:ea typeface="Old Standard TT"/>
                <a:cs typeface="Old Standard TT"/>
                <a:sym typeface="Old Standard TT"/>
                <a:hlinkClick r:id="rId5"/>
              </a:rPr>
              <a:t>https://theworldmath.weebly.com/lineray-and-segments.html</a:t>
            </a:r>
            <a:r>
              <a:rPr lang="en" sz="1000">
                <a:latin typeface="Old Standard TT"/>
                <a:ea typeface="Old Standard TT"/>
                <a:cs typeface="Old Standard TT"/>
                <a:sym typeface="Old Standard TT"/>
              </a:rPr>
              <a:t>.</a:t>
            </a:r>
            <a:endParaRPr sz="1000">
              <a:latin typeface="Old Standard TT"/>
              <a:ea typeface="Old Standard TT"/>
              <a:cs typeface="Old Standard TT"/>
              <a:sym typeface="Old Standard TT"/>
            </a:endParaRPr>
          </a:p>
        </p:txBody>
      </p:sp>
      <p:sp>
        <p:nvSpPr>
          <p:cNvPr id="274" name="Google Shape;274;p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8"/>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2D Geometric Figures</a:t>
            </a:r>
            <a:endParaRPr/>
          </a:p>
        </p:txBody>
      </p:sp>
      <p:sp>
        <p:nvSpPr>
          <p:cNvPr id="280" name="Google Shape;280;p38"/>
          <p:cNvSpPr txBox="1">
            <a:spLocks noGrp="1"/>
          </p:cNvSpPr>
          <p:nvPr>
            <p:ph type="body" idx="1"/>
          </p:nvPr>
        </p:nvSpPr>
        <p:spPr>
          <a:xfrm>
            <a:off x="311700" y="1171600"/>
            <a:ext cx="8520600" cy="3359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u="sng"/>
              <a:t>Angle</a:t>
            </a:r>
            <a:r>
              <a:rPr lang="en"/>
              <a:t>: </a:t>
            </a:r>
            <a:r>
              <a:rPr lang="en">
                <a:solidFill>
                  <a:srgbClr val="1F1F1F"/>
                </a:solidFill>
              </a:rPr>
              <a:t>the space (usually measured in degrees) between two intersecting lines or surfaces at the point where they meet</a:t>
            </a:r>
            <a:endParaRPr/>
          </a:p>
          <a:p>
            <a:pPr marL="457200" lvl="0" indent="-342900" algn="l" rtl="0">
              <a:spcBef>
                <a:spcPts val="0"/>
              </a:spcBef>
              <a:spcAft>
                <a:spcPts val="0"/>
              </a:spcAft>
              <a:buSzPts val="1800"/>
              <a:buChar char="●"/>
            </a:pPr>
            <a:r>
              <a:rPr lang="en" u="sng"/>
              <a:t>Polygon</a:t>
            </a:r>
            <a:r>
              <a:rPr lang="en"/>
              <a:t>: a closed 2D shape with straight sides that do not cross</a:t>
            </a:r>
            <a:endParaRPr/>
          </a:p>
          <a:p>
            <a:pPr marL="914400" lvl="1" indent="-342900" algn="l" rtl="0">
              <a:spcBef>
                <a:spcPts val="0"/>
              </a:spcBef>
              <a:spcAft>
                <a:spcPts val="0"/>
              </a:spcAft>
              <a:buSzPts val="1800"/>
              <a:buChar char="○"/>
            </a:pPr>
            <a:r>
              <a:rPr lang="en" sz="1800" u="sng"/>
              <a:t>Regular polygon</a:t>
            </a:r>
            <a:r>
              <a:rPr lang="en" sz="1800"/>
              <a:t>: a polygon whose side lengths are equal in measure and whose angles are equal in measure</a:t>
            </a:r>
            <a:endParaRPr sz="1800"/>
          </a:p>
          <a:p>
            <a:pPr marL="1371600" lvl="2" indent="-342900" algn="l" rtl="0">
              <a:spcBef>
                <a:spcPts val="0"/>
              </a:spcBef>
              <a:spcAft>
                <a:spcPts val="0"/>
              </a:spcAft>
              <a:buSzPts val="1800"/>
              <a:buChar char="■"/>
            </a:pPr>
            <a:r>
              <a:rPr lang="en" sz="1800"/>
              <a:t>Examples: square, equilateral triangle</a:t>
            </a:r>
            <a:endParaRPr sz="1800"/>
          </a:p>
          <a:p>
            <a:pPr marL="914400" lvl="1" indent="-342900" algn="l" rtl="0">
              <a:spcBef>
                <a:spcPts val="0"/>
              </a:spcBef>
              <a:spcAft>
                <a:spcPts val="0"/>
              </a:spcAft>
              <a:buSzPts val="1800"/>
              <a:buChar char="○"/>
            </a:pPr>
            <a:r>
              <a:rPr lang="en" sz="1800"/>
              <a:t>The sum of the interior angles of any polygon will be 180(</a:t>
            </a:r>
            <a:r>
              <a:rPr lang="en" sz="1800" i="1"/>
              <a:t>n</a:t>
            </a:r>
            <a:r>
              <a:rPr lang="en" sz="1800"/>
              <a:t> − 2) where </a:t>
            </a:r>
            <a:r>
              <a:rPr lang="en" sz="1800" i="1"/>
              <a:t>n</a:t>
            </a:r>
            <a:r>
              <a:rPr lang="en" sz="1800"/>
              <a:t> is the number of sides of the polygon.</a:t>
            </a:r>
            <a:endParaRPr sz="1800"/>
          </a:p>
          <a:p>
            <a:pPr marL="457200" lvl="0" indent="-342900" algn="l" rtl="0">
              <a:spcBef>
                <a:spcPts val="0"/>
              </a:spcBef>
              <a:spcAft>
                <a:spcPts val="0"/>
              </a:spcAft>
              <a:buSzPts val="1800"/>
              <a:buChar char="●"/>
            </a:pPr>
            <a:r>
              <a:rPr lang="en" u="sng">
                <a:solidFill>
                  <a:schemeClr val="accent6"/>
                </a:solidFill>
                <a:hlinkClick r:id="rId3" action="ppaction://hlinksldjump">
                  <a:extLst>
                    <a:ext uri="{A12FA001-AC4F-418D-AE19-62706E023703}">
                      <ahyp:hlinkClr xmlns:ahyp="http://schemas.microsoft.com/office/drawing/2018/hyperlinkcolor" val="tx"/>
                    </a:ext>
                  </a:extLst>
                </a:hlinkClick>
              </a:rPr>
              <a:t>Plane</a:t>
            </a:r>
            <a:r>
              <a:rPr lang="en"/>
              <a:t>: a 2D object that extends infinitely in both directions</a:t>
            </a:r>
            <a:endParaRPr sz="1800"/>
          </a:p>
        </p:txBody>
      </p:sp>
      <p:sp>
        <p:nvSpPr>
          <p:cNvPr id="281" name="Google Shape;281;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9"/>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2D Geometric Figures: </a:t>
            </a:r>
            <a:r>
              <a:rPr lang="en" u="sng">
                <a:solidFill>
                  <a:schemeClr val="hlink"/>
                </a:solidFill>
                <a:hlinkClick r:id="rId3"/>
              </a:rPr>
              <a:t>Angles</a:t>
            </a:r>
            <a:r>
              <a:rPr lang="en" baseline="30000"/>
              <a:t>13</a:t>
            </a:r>
            <a:endParaRPr baseline="30000"/>
          </a:p>
        </p:txBody>
      </p:sp>
      <p:sp>
        <p:nvSpPr>
          <p:cNvPr id="287" name="Google Shape;287;p39"/>
          <p:cNvSpPr txBox="1">
            <a:spLocks noGrp="1"/>
          </p:cNvSpPr>
          <p:nvPr>
            <p:ph type="body" idx="1"/>
          </p:nvPr>
        </p:nvSpPr>
        <p:spPr>
          <a:xfrm>
            <a:off x="311700" y="1171600"/>
            <a:ext cx="8520600" cy="349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Based on their measures, angles fall into different categories:</a:t>
            </a:r>
            <a:endParaRPr/>
          </a:p>
          <a:p>
            <a:pPr marL="457200" lvl="0" indent="-342900" algn="l" rtl="0">
              <a:spcBef>
                <a:spcPts val="0"/>
              </a:spcBef>
              <a:spcAft>
                <a:spcPts val="0"/>
              </a:spcAft>
              <a:buSzPts val="1800"/>
              <a:buChar char="●"/>
            </a:pPr>
            <a:r>
              <a:rPr lang="en" u="sng"/>
              <a:t>Acute</a:t>
            </a:r>
            <a:r>
              <a:rPr lang="en"/>
              <a:t>: an angle which measures between 0° and 90°</a:t>
            </a:r>
            <a:endParaRPr/>
          </a:p>
          <a:p>
            <a:pPr marL="457200" lvl="0" indent="-342900" algn="l" rtl="0">
              <a:spcBef>
                <a:spcPts val="0"/>
              </a:spcBef>
              <a:spcAft>
                <a:spcPts val="0"/>
              </a:spcAft>
              <a:buSzPts val="1800"/>
              <a:buChar char="●"/>
            </a:pPr>
            <a:r>
              <a:rPr lang="en" u="sng"/>
              <a:t>Right</a:t>
            </a:r>
            <a:r>
              <a:rPr lang="en"/>
              <a:t>: an angle which measures exactly 90°</a:t>
            </a:r>
            <a:endParaRPr baseline="30000"/>
          </a:p>
          <a:p>
            <a:pPr marL="457200" lvl="0" indent="-342900" algn="l" rtl="0">
              <a:spcBef>
                <a:spcPts val="0"/>
              </a:spcBef>
              <a:spcAft>
                <a:spcPts val="0"/>
              </a:spcAft>
              <a:buSzPts val="1800"/>
              <a:buChar char="●"/>
            </a:pPr>
            <a:r>
              <a:rPr lang="en" u="sng"/>
              <a:t>Obtuse</a:t>
            </a:r>
            <a:r>
              <a:rPr lang="en"/>
              <a:t>: an angle which measures between 90° and 180°</a:t>
            </a:r>
            <a:endParaRPr/>
          </a:p>
          <a:p>
            <a:pPr marL="0" lvl="0" indent="0" algn="l" rtl="0">
              <a:spcBef>
                <a:spcPts val="1000"/>
              </a:spcBef>
              <a:spcAft>
                <a:spcPts val="0"/>
              </a:spcAft>
              <a:buNone/>
            </a:pPr>
            <a:r>
              <a:rPr lang="en"/>
              <a:t>There are a couple more, but you don’t need them for the TEAS.</a:t>
            </a:r>
            <a:endParaRPr/>
          </a:p>
        </p:txBody>
      </p:sp>
      <p:sp>
        <p:nvSpPr>
          <p:cNvPr id="288" name="Google Shape;288;p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27</a:t>
            </a:fld>
            <a:endParaRPr/>
          </a:p>
        </p:txBody>
      </p:sp>
      <p:pic>
        <p:nvPicPr>
          <p:cNvPr id="289" name="Google Shape;289;p39"/>
          <p:cNvPicPr preferRelativeResize="0"/>
          <p:nvPr/>
        </p:nvPicPr>
        <p:blipFill rotWithShape="1">
          <a:blip r:embed="rId4">
            <a:alphaModFix/>
          </a:blip>
          <a:srcRect l="1693" r="43849"/>
          <a:stretch/>
        </p:blipFill>
        <p:spPr>
          <a:xfrm>
            <a:off x="311700" y="3088225"/>
            <a:ext cx="3351574" cy="1575000"/>
          </a:xfrm>
          <a:prstGeom prst="rect">
            <a:avLst/>
          </a:prstGeom>
          <a:noFill/>
          <a:ln w="9525" cap="flat" cmpd="sng">
            <a:solidFill>
              <a:srgbClr val="999999"/>
            </a:solidFill>
            <a:prstDash val="solid"/>
            <a:round/>
            <a:headEnd type="none" w="sm" len="sm"/>
            <a:tailEnd type="none" w="sm" len="sm"/>
          </a:ln>
        </p:spPr>
      </p:pic>
      <p:sp>
        <p:nvSpPr>
          <p:cNvPr id="290" name="Google Shape;290;p39"/>
          <p:cNvSpPr txBox="1"/>
          <p:nvPr/>
        </p:nvSpPr>
        <p:spPr>
          <a:xfrm>
            <a:off x="3663275" y="3407500"/>
            <a:ext cx="1272000" cy="1255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i="1">
                <a:latin typeface="Old Standard TT"/>
                <a:ea typeface="Old Standard TT"/>
                <a:cs typeface="Old Standard TT"/>
                <a:sym typeface="Old Standard TT"/>
              </a:rPr>
              <a:t>Figure 9</a:t>
            </a:r>
            <a:r>
              <a:rPr lang="en" sz="1000">
                <a:latin typeface="Old Standard TT"/>
                <a:ea typeface="Old Standard TT"/>
                <a:cs typeface="Old Standard TT"/>
                <a:sym typeface="Old Standard TT"/>
              </a:rPr>
              <a:t>. Types of angles. Adapted from </a:t>
            </a:r>
            <a:r>
              <a:rPr lang="en" sz="1000" i="1">
                <a:latin typeface="Old Standard TT"/>
                <a:ea typeface="Old Standard TT"/>
                <a:cs typeface="Old Standard TT"/>
                <a:sym typeface="Old Standard TT"/>
              </a:rPr>
              <a:t>Angles: An Introduction</a:t>
            </a:r>
            <a:r>
              <a:rPr lang="en" sz="1000">
                <a:latin typeface="Old Standard TT"/>
                <a:ea typeface="Old Standard TT"/>
                <a:cs typeface="Old Standard TT"/>
                <a:sym typeface="Old Standard TT"/>
              </a:rPr>
              <a:t>, retrieved from </a:t>
            </a:r>
            <a:r>
              <a:rPr lang="en" sz="1000" u="sng">
                <a:solidFill>
                  <a:schemeClr val="hlink"/>
                </a:solidFill>
                <a:latin typeface="Old Standard TT"/>
                <a:ea typeface="Old Standard TT"/>
                <a:cs typeface="Old Standard TT"/>
                <a:sym typeface="Old Standard TT"/>
                <a:hlinkClick r:id="rId5"/>
              </a:rPr>
              <a:t>https://byjus.com/maths/angles/</a:t>
            </a:r>
            <a:r>
              <a:rPr lang="en" sz="1000">
                <a:latin typeface="Old Standard TT"/>
                <a:ea typeface="Old Standard TT"/>
                <a:cs typeface="Old Standard TT"/>
                <a:sym typeface="Old Standard TT"/>
              </a:rPr>
              <a:t>.</a:t>
            </a:r>
            <a:endParaRPr sz="1000">
              <a:latin typeface="Old Standard TT"/>
              <a:ea typeface="Old Standard TT"/>
              <a:cs typeface="Old Standard TT"/>
              <a:sym typeface="Old Standard TT"/>
            </a:endParaRPr>
          </a:p>
        </p:txBody>
      </p:sp>
      <p:sp>
        <p:nvSpPr>
          <p:cNvPr id="291" name="Google Shape;291;p39"/>
          <p:cNvSpPr txBox="1"/>
          <p:nvPr/>
        </p:nvSpPr>
        <p:spPr>
          <a:xfrm>
            <a:off x="5846350" y="3237325"/>
            <a:ext cx="2986200" cy="1425900"/>
          </a:xfrm>
          <a:prstGeom prst="rect">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700" b="1">
                <a:latin typeface="Gloria Hallelujah"/>
                <a:ea typeface="Gloria Hallelujah"/>
                <a:cs typeface="Gloria Hallelujah"/>
                <a:sym typeface="Gloria Hallelujah"/>
              </a:rPr>
              <a:t>Note:</a:t>
            </a:r>
            <a:endParaRPr sz="1700">
              <a:latin typeface="Gloria Hallelujah"/>
              <a:ea typeface="Gloria Hallelujah"/>
              <a:cs typeface="Gloria Hallelujah"/>
              <a:sym typeface="Gloria Hallelujah"/>
            </a:endParaRPr>
          </a:p>
          <a:p>
            <a:pPr marL="0" lvl="0" indent="0" algn="l" rtl="0">
              <a:lnSpc>
                <a:spcPct val="115000"/>
              </a:lnSpc>
              <a:spcBef>
                <a:spcPts val="0"/>
              </a:spcBef>
              <a:spcAft>
                <a:spcPts val="0"/>
              </a:spcAft>
              <a:buNone/>
            </a:pPr>
            <a:r>
              <a:rPr lang="en" sz="1700">
                <a:solidFill>
                  <a:schemeClr val="dk1"/>
                </a:solidFill>
                <a:latin typeface="Old Standard TT"/>
                <a:ea typeface="Old Standard TT"/>
                <a:cs typeface="Old Standard TT"/>
                <a:sym typeface="Old Standard TT"/>
              </a:rPr>
              <a:t>If you see a square inside an angle, that means it is a right angle!</a:t>
            </a:r>
            <a:endParaRPr sz="1700">
              <a:latin typeface="Old Standard TT"/>
              <a:ea typeface="Old Standard TT"/>
              <a:cs typeface="Old Standard TT"/>
              <a:sym typeface="Old Standard TT"/>
            </a:endParaRPr>
          </a:p>
        </p:txBody>
      </p:sp>
      <p:sp>
        <p:nvSpPr>
          <p:cNvPr id="292" name="Google Shape;292;p39"/>
          <p:cNvSpPr/>
          <p:nvPr/>
        </p:nvSpPr>
        <p:spPr>
          <a:xfrm rot="-8849606">
            <a:off x="1795338" y="3636036"/>
            <a:ext cx="149052" cy="138399"/>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ld Standard TT"/>
              <a:ea typeface="Old Standard TT"/>
              <a:cs typeface="Old Standard TT"/>
              <a:sym typeface="Old Standard TT"/>
            </a:endParaRPr>
          </a:p>
        </p:txBody>
      </p:sp>
      <p:sp>
        <p:nvSpPr>
          <p:cNvPr id="293" name="Google Shape;293;p39"/>
          <p:cNvSpPr/>
          <p:nvPr/>
        </p:nvSpPr>
        <p:spPr>
          <a:xfrm>
            <a:off x="1895525" y="3018388"/>
            <a:ext cx="5313900" cy="666175"/>
          </a:xfrm>
          <a:custGeom>
            <a:avLst/>
            <a:gdLst/>
            <a:ahLst/>
            <a:cxnLst/>
            <a:rect l="l" t="t" r="r" b="b"/>
            <a:pathLst>
              <a:path w="212556" h="26647" extrusionOk="0">
                <a:moveTo>
                  <a:pt x="212556" y="26647"/>
                </a:moveTo>
                <a:cubicBezTo>
                  <a:pt x="192749" y="22458"/>
                  <a:pt x="124594" y="5065"/>
                  <a:pt x="93712" y="1515"/>
                </a:cubicBezTo>
                <a:cubicBezTo>
                  <a:pt x="62830" y="-2035"/>
                  <a:pt x="42881" y="1231"/>
                  <a:pt x="27262" y="5349"/>
                </a:cubicBezTo>
                <a:cubicBezTo>
                  <a:pt x="11643" y="9467"/>
                  <a:pt x="4544" y="22742"/>
                  <a:pt x="0" y="26221"/>
                </a:cubicBezTo>
              </a:path>
            </a:pathLst>
          </a:custGeom>
          <a:noFill/>
          <a:ln w="19050" cap="flat" cmpd="sng">
            <a:solidFill>
              <a:schemeClr val="accent3"/>
            </a:solidFill>
            <a:prstDash val="solid"/>
            <a:round/>
            <a:headEnd type="none" w="med" len="med"/>
            <a:tailEnd type="none" w="med" len="med"/>
          </a:ln>
        </p:spPr>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0"/>
          <p:cNvSpPr txBox="1">
            <a:spLocks noGrp="1"/>
          </p:cNvSpPr>
          <p:nvPr>
            <p:ph type="body" idx="1"/>
          </p:nvPr>
        </p:nvSpPr>
        <p:spPr>
          <a:xfrm>
            <a:off x="311700" y="1171600"/>
            <a:ext cx="5044800" cy="3397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u="sng"/>
              <a:t>Perimeter</a:t>
            </a:r>
            <a:r>
              <a:rPr lang="en"/>
              <a:t>: the distance around the figure</a:t>
            </a:r>
            <a:endParaRPr/>
          </a:p>
          <a:p>
            <a:pPr marL="914400" lvl="1" indent="-336550" algn="l" rtl="0">
              <a:spcBef>
                <a:spcPts val="0"/>
              </a:spcBef>
              <a:spcAft>
                <a:spcPts val="0"/>
              </a:spcAft>
              <a:buSzPts val="1700"/>
              <a:buChar char="○"/>
            </a:pPr>
            <a:r>
              <a:rPr lang="en" sz="1700"/>
              <a:t>The pe</a:t>
            </a:r>
            <a:r>
              <a:rPr lang="en" sz="1700" b="1" i="1"/>
              <a:t>rim</a:t>
            </a:r>
            <a:r>
              <a:rPr lang="en" sz="1700"/>
              <a:t>eter measures the </a:t>
            </a:r>
            <a:r>
              <a:rPr lang="en" sz="1700" b="1" i="1"/>
              <a:t>rim</a:t>
            </a:r>
            <a:r>
              <a:rPr lang="en" sz="1700"/>
              <a:t> around the figure.</a:t>
            </a:r>
            <a:endParaRPr sz="1700"/>
          </a:p>
          <a:p>
            <a:pPr marL="914400" lvl="1" indent="-336550" algn="l" rtl="0">
              <a:spcBef>
                <a:spcPts val="0"/>
              </a:spcBef>
              <a:spcAft>
                <a:spcPts val="0"/>
              </a:spcAft>
              <a:buSzPts val="1700"/>
              <a:buChar char="○"/>
            </a:pPr>
            <a:r>
              <a:rPr lang="en" sz="1700"/>
              <a:t>To calculate perimeter of any polygon, just add the measures of all the sides of the polygon.</a:t>
            </a:r>
            <a:endParaRPr sz="1700"/>
          </a:p>
          <a:p>
            <a:pPr marL="457200" lvl="0" indent="-342900" algn="l" rtl="0">
              <a:spcBef>
                <a:spcPts val="0"/>
              </a:spcBef>
              <a:spcAft>
                <a:spcPts val="0"/>
              </a:spcAft>
              <a:buSzPts val="1800"/>
              <a:buChar char="●"/>
            </a:pPr>
            <a:r>
              <a:rPr lang="en" u="sng"/>
              <a:t>Area</a:t>
            </a:r>
            <a:r>
              <a:rPr lang="en"/>
              <a:t>: the space inside the boundaries of a two-dimensional object</a:t>
            </a:r>
            <a:endParaRPr/>
          </a:p>
          <a:p>
            <a:pPr marL="914400" lvl="1" indent="-336550" algn="l" rtl="0">
              <a:spcBef>
                <a:spcPts val="0"/>
              </a:spcBef>
              <a:spcAft>
                <a:spcPts val="0"/>
              </a:spcAft>
              <a:buSzPts val="1700"/>
              <a:buChar char="○"/>
            </a:pPr>
            <a:r>
              <a:rPr lang="en" sz="1700"/>
              <a:t>Think of “area rugs.”</a:t>
            </a:r>
            <a:endParaRPr sz="1700"/>
          </a:p>
          <a:p>
            <a:pPr marL="914400" lvl="1" indent="-336550" algn="l" rtl="0">
              <a:spcBef>
                <a:spcPts val="0"/>
              </a:spcBef>
              <a:spcAft>
                <a:spcPts val="0"/>
              </a:spcAft>
              <a:buSzPts val="1700"/>
              <a:buChar char="○"/>
            </a:pPr>
            <a:r>
              <a:rPr lang="en" sz="1700"/>
              <a:t>Different shapes have different formulas for area.</a:t>
            </a:r>
            <a:endParaRPr sz="1300"/>
          </a:p>
        </p:txBody>
      </p:sp>
      <p:sp>
        <p:nvSpPr>
          <p:cNvPr id="299" name="Google Shape;299;p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28</a:t>
            </a:fld>
            <a:endParaRPr/>
          </a:p>
        </p:txBody>
      </p:sp>
      <p:sp>
        <p:nvSpPr>
          <p:cNvPr id="300" name="Google Shape;300;p40"/>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2D Geometric Figures: Measurements</a:t>
            </a:r>
            <a:endParaRPr/>
          </a:p>
        </p:txBody>
      </p:sp>
      <p:pic>
        <p:nvPicPr>
          <p:cNvPr id="301" name="Google Shape;301;p40" title="image.jpeg"/>
          <p:cNvPicPr preferRelativeResize="0"/>
          <p:nvPr/>
        </p:nvPicPr>
        <p:blipFill rotWithShape="1">
          <a:blip r:embed="rId3">
            <a:alphaModFix/>
          </a:blip>
          <a:srcRect l="17195" r="21148" b="32917"/>
          <a:stretch/>
        </p:blipFill>
        <p:spPr>
          <a:xfrm>
            <a:off x="5485625" y="1171600"/>
            <a:ext cx="3346673" cy="2378874"/>
          </a:xfrm>
          <a:prstGeom prst="rect">
            <a:avLst/>
          </a:prstGeom>
          <a:noFill/>
          <a:ln w="9525" cap="flat" cmpd="sng">
            <a:solidFill>
              <a:srgbClr val="999999"/>
            </a:solidFill>
            <a:prstDash val="solid"/>
            <a:round/>
            <a:headEnd type="none" w="sm" len="sm"/>
            <a:tailEnd type="none" w="sm" len="sm"/>
          </a:ln>
        </p:spPr>
      </p:pic>
      <p:sp>
        <p:nvSpPr>
          <p:cNvPr id="302" name="Google Shape;302;p40"/>
          <p:cNvSpPr txBox="1"/>
          <p:nvPr/>
        </p:nvSpPr>
        <p:spPr>
          <a:xfrm>
            <a:off x="5850725" y="3550475"/>
            <a:ext cx="2981700" cy="1112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i="1">
                <a:latin typeface="Old Standard TT"/>
                <a:ea typeface="Old Standard TT"/>
                <a:cs typeface="Old Standard TT"/>
                <a:sym typeface="Old Standard TT"/>
              </a:rPr>
              <a:t>Figure 10</a:t>
            </a:r>
            <a:r>
              <a:rPr lang="en" sz="1000">
                <a:latin typeface="Old Standard TT"/>
                <a:ea typeface="Old Standard TT"/>
                <a:cs typeface="Old Standard TT"/>
                <a:sym typeface="Old Standard TT"/>
              </a:rPr>
              <a:t>. Perimeter and area. Adapted from </a:t>
            </a:r>
            <a:r>
              <a:rPr lang="en" sz="1000" i="1">
                <a:latin typeface="Old Standard TT"/>
                <a:ea typeface="Old Standard TT"/>
                <a:cs typeface="Old Standard TT"/>
                <a:sym typeface="Old Standard TT"/>
              </a:rPr>
              <a:t>3 Tips to Help Students Tell the Difference Between Perimeter and Area</a:t>
            </a:r>
            <a:r>
              <a:rPr lang="en" sz="1000">
                <a:latin typeface="Old Standard TT"/>
                <a:ea typeface="Old Standard TT"/>
                <a:cs typeface="Old Standard TT"/>
                <a:sym typeface="Old Standard TT"/>
              </a:rPr>
              <a:t>, 2023, retrieved from </a:t>
            </a:r>
            <a:r>
              <a:rPr lang="en" sz="1000" u="sng">
                <a:solidFill>
                  <a:schemeClr val="hlink"/>
                </a:solidFill>
                <a:latin typeface="Old Standard TT"/>
                <a:ea typeface="Old Standard TT"/>
                <a:cs typeface="Old Standard TT"/>
                <a:sym typeface="Old Standard TT"/>
                <a:hlinkClick r:id="rId4"/>
              </a:rPr>
              <a:t>https://beyondtraditionalmath.com/2023/01/28/3-tips-to-help-students-tell-the-difference-between-area-and-perimeter/</a:t>
            </a:r>
            <a:r>
              <a:rPr lang="en" sz="1000">
                <a:latin typeface="Old Standard TT"/>
                <a:ea typeface="Old Standard TT"/>
                <a:cs typeface="Old Standard TT"/>
                <a:sym typeface="Old Standard TT"/>
              </a:rPr>
              <a:t>. Copyright 2026 by Shrub.</a:t>
            </a:r>
            <a:endParaRPr sz="1000">
              <a:latin typeface="Old Standard TT"/>
              <a:ea typeface="Old Standard TT"/>
              <a:cs typeface="Old Standard TT"/>
              <a:sym typeface="Old Standard T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1"/>
          <p:cNvSpPr txBox="1">
            <a:spLocks noGrp="1"/>
          </p:cNvSpPr>
          <p:nvPr>
            <p:ph type="body" idx="1"/>
          </p:nvPr>
        </p:nvSpPr>
        <p:spPr>
          <a:xfrm>
            <a:off x="311700" y="1171600"/>
            <a:ext cx="51462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To calculate the </a:t>
            </a:r>
            <a:r>
              <a:rPr lang="en" u="sng">
                <a:solidFill>
                  <a:schemeClr val="hlink"/>
                </a:solidFill>
                <a:hlinkClick r:id="rId3"/>
              </a:rPr>
              <a:t>area of a triangle</a:t>
            </a:r>
            <a:r>
              <a:rPr lang="en" baseline="30000"/>
              <a:t>14</a:t>
            </a:r>
            <a:r>
              <a:rPr lang="en"/>
              <a:t> (a 3-sided geometric figure), use the following formula:</a:t>
            </a:r>
            <a:endParaRPr/>
          </a:p>
          <a:p>
            <a:pPr marL="0" lvl="0" indent="0" algn="ctr" rtl="0">
              <a:spcBef>
                <a:spcPts val="1600"/>
              </a:spcBef>
              <a:spcAft>
                <a:spcPts val="0"/>
              </a:spcAft>
              <a:buClr>
                <a:schemeClr val="dk1"/>
              </a:buClr>
              <a:buSzPts val="1100"/>
              <a:buFont typeface="Arial"/>
              <a:buNone/>
            </a:pPr>
            <a:r>
              <a:rPr lang="en" i="1"/>
              <a:t>A</a:t>
            </a:r>
            <a:r>
              <a:rPr lang="en"/>
              <a:t> = ½</a:t>
            </a:r>
            <a:r>
              <a:rPr lang="en" i="1"/>
              <a:t>bh</a:t>
            </a:r>
            <a:endParaRPr/>
          </a:p>
          <a:p>
            <a:pPr marL="0" lvl="0" indent="0" algn="l" rtl="0">
              <a:spcBef>
                <a:spcPts val="1600"/>
              </a:spcBef>
              <a:spcAft>
                <a:spcPts val="1600"/>
              </a:spcAft>
              <a:buClr>
                <a:schemeClr val="dk1"/>
              </a:buClr>
              <a:buSzPts val="1100"/>
              <a:buFont typeface="Arial"/>
              <a:buNone/>
            </a:pPr>
            <a:r>
              <a:rPr lang="en"/>
              <a:t>where </a:t>
            </a:r>
            <a:r>
              <a:rPr lang="en" i="1"/>
              <a:t>b</a:t>
            </a:r>
            <a:r>
              <a:rPr lang="en"/>
              <a:t> is the length of the base and </a:t>
            </a:r>
            <a:r>
              <a:rPr lang="en" i="1"/>
              <a:t>h</a:t>
            </a:r>
            <a:r>
              <a:rPr lang="en"/>
              <a:t> is the height.</a:t>
            </a:r>
            <a:endParaRPr/>
          </a:p>
        </p:txBody>
      </p:sp>
      <p:sp>
        <p:nvSpPr>
          <p:cNvPr id="308" name="Google Shape;308;p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29</a:t>
            </a:fld>
            <a:endParaRPr/>
          </a:p>
        </p:txBody>
      </p:sp>
      <p:sp>
        <p:nvSpPr>
          <p:cNvPr id="309" name="Google Shape;309;p41"/>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2D Geometric Figures: Triangles</a:t>
            </a:r>
            <a:endParaRPr/>
          </a:p>
        </p:txBody>
      </p:sp>
      <p:sp>
        <p:nvSpPr>
          <p:cNvPr id="310" name="Google Shape;310;p41"/>
          <p:cNvSpPr/>
          <p:nvPr/>
        </p:nvSpPr>
        <p:spPr>
          <a:xfrm>
            <a:off x="1879800" y="1989713"/>
            <a:ext cx="2010000" cy="505200"/>
          </a:xfrm>
          <a:prstGeom prst="roundRect">
            <a:avLst>
              <a:gd name="adj" fmla="val 16667"/>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1"/>
          <p:cNvSpPr txBox="1"/>
          <p:nvPr/>
        </p:nvSpPr>
        <p:spPr>
          <a:xfrm>
            <a:off x="315450" y="3426400"/>
            <a:ext cx="5335500" cy="1142400"/>
          </a:xfrm>
          <a:prstGeom prst="rect">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800" b="1">
                <a:solidFill>
                  <a:schemeClr val="dk1"/>
                </a:solidFill>
                <a:latin typeface="Gloria Hallelujah"/>
                <a:ea typeface="Gloria Hallelujah"/>
                <a:cs typeface="Gloria Hallelujah"/>
                <a:sym typeface="Gloria Hallelujah"/>
              </a:rPr>
              <a:t>Note:</a:t>
            </a:r>
            <a:endParaRPr sz="1800">
              <a:solidFill>
                <a:schemeClr val="dk1"/>
              </a:solidFill>
              <a:latin typeface="Gloria Hallelujah"/>
              <a:ea typeface="Gloria Hallelujah"/>
              <a:cs typeface="Gloria Hallelujah"/>
              <a:sym typeface="Gloria Hallelujah"/>
            </a:endParaRPr>
          </a:p>
          <a:p>
            <a:pPr marL="0" lvl="0" indent="0" algn="l" rtl="0">
              <a:lnSpc>
                <a:spcPct val="115000"/>
              </a:lnSpc>
              <a:spcBef>
                <a:spcPts val="0"/>
              </a:spcBef>
              <a:spcAft>
                <a:spcPts val="1600"/>
              </a:spcAft>
              <a:buNone/>
            </a:pPr>
            <a:r>
              <a:rPr lang="en" sz="1800">
                <a:solidFill>
                  <a:schemeClr val="dk1"/>
                </a:solidFill>
                <a:latin typeface="Old Standard TT"/>
                <a:ea typeface="Old Standard TT"/>
                <a:cs typeface="Old Standard TT"/>
                <a:sym typeface="Old Standard TT"/>
              </a:rPr>
              <a:t>The presenter uses a slightly different formula than this, but they both mean the same thing.</a:t>
            </a:r>
            <a:endParaRPr sz="1800" b="1">
              <a:solidFill>
                <a:schemeClr val="dk1"/>
              </a:solidFill>
              <a:latin typeface="Gloria Hallelujah"/>
              <a:ea typeface="Gloria Hallelujah"/>
              <a:cs typeface="Gloria Hallelujah"/>
              <a:sym typeface="Gloria Hallelujah"/>
            </a:endParaRPr>
          </a:p>
        </p:txBody>
      </p:sp>
      <p:pic>
        <p:nvPicPr>
          <p:cNvPr id="312" name="Google Shape;312;p41"/>
          <p:cNvPicPr preferRelativeResize="0"/>
          <p:nvPr/>
        </p:nvPicPr>
        <p:blipFill rotWithShape="1">
          <a:blip r:embed="rId4">
            <a:alphaModFix/>
          </a:blip>
          <a:srcRect l="6200" r="12326" b="15661"/>
          <a:stretch/>
        </p:blipFill>
        <p:spPr>
          <a:xfrm>
            <a:off x="6450850" y="1171600"/>
            <a:ext cx="2381450" cy="2081450"/>
          </a:xfrm>
          <a:prstGeom prst="rect">
            <a:avLst/>
          </a:prstGeom>
          <a:noFill/>
          <a:ln w="9525" cap="flat" cmpd="sng">
            <a:solidFill>
              <a:srgbClr val="999999"/>
            </a:solidFill>
            <a:prstDash val="solid"/>
            <a:round/>
            <a:headEnd type="none" w="sm" len="sm"/>
            <a:tailEnd type="none" w="sm" len="sm"/>
          </a:ln>
        </p:spPr>
      </p:pic>
      <p:sp>
        <p:nvSpPr>
          <p:cNvPr id="313" name="Google Shape;313;p41"/>
          <p:cNvSpPr txBox="1"/>
          <p:nvPr/>
        </p:nvSpPr>
        <p:spPr>
          <a:xfrm>
            <a:off x="6450825" y="3253050"/>
            <a:ext cx="2381400" cy="1178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i="1">
                <a:latin typeface="Old Standard TT"/>
                <a:ea typeface="Old Standard TT"/>
                <a:cs typeface="Old Standard TT"/>
                <a:sym typeface="Old Standard TT"/>
              </a:rPr>
              <a:t>Figure 11</a:t>
            </a:r>
            <a:r>
              <a:rPr lang="en" sz="1000">
                <a:latin typeface="Old Standard TT"/>
                <a:ea typeface="Old Standard TT"/>
                <a:cs typeface="Old Standard TT"/>
                <a:sym typeface="Old Standard TT"/>
              </a:rPr>
              <a:t>. Area of a triangle. Adapted from </a:t>
            </a:r>
            <a:r>
              <a:rPr lang="en" sz="1000" i="1">
                <a:latin typeface="Old Standard TT"/>
                <a:ea typeface="Old Standard TT"/>
                <a:cs typeface="Old Standard TT"/>
                <a:sym typeface="Old Standard TT"/>
              </a:rPr>
              <a:t>320. Find the Area of Triangle using base and height</a:t>
            </a:r>
            <a:r>
              <a:rPr lang="en" sz="1000">
                <a:latin typeface="Old Standard TT"/>
                <a:ea typeface="Old Standard TT"/>
                <a:cs typeface="Old Standard TT"/>
                <a:sym typeface="Old Standard TT"/>
              </a:rPr>
              <a:t>, retrieved from </a:t>
            </a:r>
            <a:r>
              <a:rPr lang="en" sz="1000" u="sng">
                <a:solidFill>
                  <a:schemeClr val="hlink"/>
                </a:solidFill>
                <a:latin typeface="Old Standard TT"/>
                <a:ea typeface="Old Standard TT"/>
                <a:cs typeface="Old Standard TT"/>
                <a:sym typeface="Old Standard TT"/>
                <a:hlinkClick r:id="rId5"/>
              </a:rPr>
              <a:t>https://algorithms.tutorialhorizon.com/find-the-area-of-triangle-using-base-and-height-java-program/</a:t>
            </a:r>
            <a:r>
              <a:rPr lang="en" sz="1000">
                <a:latin typeface="Old Standard TT"/>
                <a:ea typeface="Old Standard TT"/>
                <a:cs typeface="Old Standard TT"/>
                <a:sym typeface="Old Standard TT"/>
              </a:rPr>
              <a:t>.</a:t>
            </a:r>
            <a:endParaRPr sz="1000">
              <a:latin typeface="Old Standard TT"/>
              <a:ea typeface="Old Standard TT"/>
              <a:cs typeface="Old Standard TT"/>
              <a:sym typeface="Old Standard T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Some introductory notes</a:t>
            </a:r>
            <a:endParaRPr/>
          </a:p>
        </p:txBody>
      </p:sp>
      <p:sp>
        <p:nvSpPr>
          <p:cNvPr id="76" name="Google Shape;76;p15"/>
          <p:cNvSpPr txBox="1">
            <a:spLocks noGrp="1"/>
          </p:cNvSpPr>
          <p:nvPr>
            <p:ph type="body" idx="1"/>
          </p:nvPr>
        </p:nvSpPr>
        <p:spPr>
          <a:xfrm>
            <a:off x="311700" y="1171600"/>
            <a:ext cx="49497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2020, a colleague and I recorded videos that accompanied this workshop, but they were recorded before the University switched to Canvas. After that switch, the videos were lost.</a:t>
            </a:r>
            <a:endParaRPr/>
          </a:p>
          <a:p>
            <a:pPr marL="0" lvl="0" indent="0" algn="l" rtl="0">
              <a:spcBef>
                <a:spcPts val="1600"/>
              </a:spcBef>
              <a:spcAft>
                <a:spcPts val="1600"/>
              </a:spcAft>
              <a:buNone/>
            </a:pPr>
            <a:r>
              <a:rPr lang="en"/>
              <a:t>I have inserted links to videos, websites, and PDFs with practice problems in many of the following slides to make up for the missing videos. The citations for all of these resources are located at the end of this slideshow.</a:t>
            </a:r>
            <a:endParaRPr/>
          </a:p>
        </p:txBody>
      </p:sp>
      <p:sp>
        <p:nvSpPr>
          <p:cNvPr id="77" name="Google Shape;77;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78" name="Google Shape;78;p15"/>
          <p:cNvSpPr txBox="1">
            <a:spLocks noGrp="1"/>
          </p:cNvSpPr>
          <p:nvPr>
            <p:ph type="body" idx="4294967295"/>
          </p:nvPr>
        </p:nvSpPr>
        <p:spPr>
          <a:xfrm>
            <a:off x="5325675" y="1171600"/>
            <a:ext cx="3506700" cy="3397200"/>
          </a:xfrm>
          <a:prstGeom prst="rect">
            <a:avLst/>
          </a:prstGeom>
          <a:solidFill>
            <a:srgbClr val="D9EAD3"/>
          </a:solidFill>
          <a:ln w="2857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b="1">
                <a:latin typeface="Gloria Hallelujah"/>
                <a:ea typeface="Gloria Hallelujah"/>
                <a:cs typeface="Gloria Hallelujah"/>
                <a:sym typeface="Gloria Hallelujah"/>
              </a:rPr>
              <a:t>Note:</a:t>
            </a:r>
            <a:endParaRPr b="1">
              <a:latin typeface="Gloria Hallelujah"/>
              <a:ea typeface="Gloria Hallelujah"/>
              <a:cs typeface="Gloria Hallelujah"/>
              <a:sym typeface="Gloria Hallelujah"/>
            </a:endParaRPr>
          </a:p>
          <a:p>
            <a:pPr marL="0" lvl="0" indent="0" algn="l" rtl="0">
              <a:spcBef>
                <a:spcPts val="0"/>
              </a:spcBef>
              <a:spcAft>
                <a:spcPts val="1600"/>
              </a:spcAft>
              <a:buNone/>
            </a:pPr>
            <a:r>
              <a:rPr lang="en"/>
              <a:t>I am in no way affiliated with the YouTubers or any websites I link in the slideshow. I chose these creators because I like the way they explain math concepts, and I chose the websites because they have a lot of examples (and most have answer keys so you can check your answers).</a:t>
            </a:r>
            <a:endParaRPr b="1"/>
          </a:p>
        </p:txBody>
      </p:sp>
      <p:sp>
        <p:nvSpPr>
          <p:cNvPr id="79" name="Google Shape;79;p15"/>
          <p:cNvSpPr txBox="1"/>
          <p:nvPr/>
        </p:nvSpPr>
        <p:spPr>
          <a:xfrm>
            <a:off x="6507900" y="0"/>
            <a:ext cx="2636100" cy="903600"/>
          </a:xfrm>
          <a:prstGeom prst="rect">
            <a:avLst/>
          </a:prstGeom>
          <a:solidFill>
            <a:schemeClr val="accent4"/>
          </a:solidFill>
          <a:ln w="9525" cap="flat" cmpd="sng">
            <a:solidFill>
              <a:srgbClr val="000000"/>
            </a:solidFill>
            <a:prstDash val="lg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Old Standard TT"/>
                <a:ea typeface="Old Standard TT"/>
                <a:cs typeface="Old Standard TT"/>
                <a:sym typeface="Old Standard TT"/>
              </a:rPr>
              <a:t>The introductory slides are the same for all parts of the workshop.</a:t>
            </a:r>
            <a:endParaRPr sz="1600">
              <a:solidFill>
                <a:schemeClr val="dk1"/>
              </a:solidFill>
              <a:latin typeface="Old Standard TT"/>
              <a:ea typeface="Old Standard TT"/>
              <a:cs typeface="Old Standard TT"/>
              <a:sym typeface="Old Standard T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42"/>
          <p:cNvSpPr txBox="1">
            <a:spLocks noGrp="1"/>
          </p:cNvSpPr>
          <p:nvPr>
            <p:ph type="body" idx="1"/>
          </p:nvPr>
        </p:nvSpPr>
        <p:spPr>
          <a:xfrm>
            <a:off x="311700" y="1171600"/>
            <a:ext cx="51462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The height of a triangle may actually be outside the triangle, as shown to the right.</a:t>
            </a:r>
            <a:endParaRPr/>
          </a:p>
          <a:p>
            <a:pPr marL="0" lvl="0" indent="0" algn="ctr" rtl="0">
              <a:spcBef>
                <a:spcPts val="1600"/>
              </a:spcBef>
              <a:spcAft>
                <a:spcPts val="0"/>
              </a:spcAft>
              <a:buClr>
                <a:schemeClr val="dk1"/>
              </a:buClr>
              <a:buSzPts val="1100"/>
              <a:buFont typeface="Arial"/>
              <a:buNone/>
            </a:pPr>
            <a:r>
              <a:rPr lang="en" i="1"/>
              <a:t>A</a:t>
            </a:r>
            <a:r>
              <a:rPr lang="en"/>
              <a:t> = ½</a:t>
            </a:r>
            <a:r>
              <a:rPr lang="en" i="1"/>
              <a:t>bh</a:t>
            </a:r>
            <a:endParaRPr/>
          </a:p>
          <a:p>
            <a:pPr marL="0" lvl="0" indent="0" algn="l" rtl="0">
              <a:spcBef>
                <a:spcPts val="1600"/>
              </a:spcBef>
              <a:spcAft>
                <a:spcPts val="1600"/>
              </a:spcAft>
              <a:buNone/>
            </a:pPr>
            <a:r>
              <a:rPr lang="en" u="sng">
                <a:solidFill>
                  <a:schemeClr val="accent5"/>
                </a:solidFill>
                <a:hlinkClick r:id="rId3">
                  <a:extLst>
                    <a:ext uri="{A12FA001-AC4F-418D-AE19-62706E023703}">
                      <ahyp:hlinkClr xmlns:ahyp="http://schemas.microsoft.com/office/drawing/2018/hyperlinkcolor" val="tx"/>
                    </a:ext>
                  </a:extLst>
                </a:hlinkClick>
              </a:rPr>
              <a:t>Practice</a:t>
            </a:r>
            <a:r>
              <a:rPr lang="en" baseline="30000"/>
              <a:t>15</a:t>
            </a:r>
            <a:r>
              <a:rPr lang="en"/>
              <a:t> for calculating the area of triangles.</a:t>
            </a:r>
            <a:endParaRPr/>
          </a:p>
        </p:txBody>
      </p:sp>
      <p:sp>
        <p:nvSpPr>
          <p:cNvPr id="319" name="Google Shape;319;p4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30</a:t>
            </a:fld>
            <a:endParaRPr/>
          </a:p>
        </p:txBody>
      </p:sp>
      <p:sp>
        <p:nvSpPr>
          <p:cNvPr id="320" name="Google Shape;320;p42"/>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2D Geometric Figures: Triangles</a:t>
            </a:r>
            <a:endParaRPr/>
          </a:p>
        </p:txBody>
      </p:sp>
      <p:sp>
        <p:nvSpPr>
          <p:cNvPr id="321" name="Google Shape;321;p42"/>
          <p:cNvSpPr/>
          <p:nvPr/>
        </p:nvSpPr>
        <p:spPr>
          <a:xfrm>
            <a:off x="1879800" y="1989713"/>
            <a:ext cx="2010000" cy="505200"/>
          </a:xfrm>
          <a:prstGeom prst="roundRect">
            <a:avLst>
              <a:gd name="adj" fmla="val 16667"/>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42"/>
          <p:cNvSpPr txBox="1"/>
          <p:nvPr/>
        </p:nvSpPr>
        <p:spPr>
          <a:xfrm>
            <a:off x="315450" y="3426400"/>
            <a:ext cx="5335500" cy="1142400"/>
          </a:xfrm>
          <a:prstGeom prst="rect">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800" b="1">
                <a:solidFill>
                  <a:schemeClr val="dk1"/>
                </a:solidFill>
                <a:latin typeface="Gloria Hallelujah"/>
                <a:ea typeface="Gloria Hallelujah"/>
                <a:cs typeface="Gloria Hallelujah"/>
                <a:sym typeface="Gloria Hallelujah"/>
              </a:rPr>
              <a:t>Note:</a:t>
            </a:r>
            <a:endParaRPr sz="1800">
              <a:solidFill>
                <a:schemeClr val="dk1"/>
              </a:solidFill>
              <a:latin typeface="Gloria Hallelujah"/>
              <a:ea typeface="Gloria Hallelujah"/>
              <a:cs typeface="Gloria Hallelujah"/>
              <a:sym typeface="Gloria Hallelujah"/>
            </a:endParaRPr>
          </a:p>
          <a:p>
            <a:pPr marL="0" lvl="0" indent="0" algn="l" rtl="0">
              <a:lnSpc>
                <a:spcPct val="115000"/>
              </a:lnSpc>
              <a:spcBef>
                <a:spcPts val="0"/>
              </a:spcBef>
              <a:spcAft>
                <a:spcPts val="0"/>
              </a:spcAft>
              <a:buNone/>
            </a:pPr>
            <a:r>
              <a:rPr lang="en" sz="1800">
                <a:solidFill>
                  <a:schemeClr val="dk1"/>
                </a:solidFill>
                <a:latin typeface="Old Standard TT"/>
                <a:ea typeface="Old Standard TT"/>
                <a:cs typeface="Old Standard TT"/>
                <a:sym typeface="Old Standard TT"/>
              </a:rPr>
              <a:t>The height of a polygon is always perpendicular to (makes a right angle with) the base.</a:t>
            </a:r>
            <a:endParaRPr sz="1800" b="1">
              <a:latin typeface="Gloria Hallelujah"/>
              <a:ea typeface="Gloria Hallelujah"/>
              <a:cs typeface="Gloria Hallelujah"/>
              <a:sym typeface="Gloria Hallelujah"/>
            </a:endParaRPr>
          </a:p>
        </p:txBody>
      </p:sp>
      <p:pic>
        <p:nvPicPr>
          <p:cNvPr id="323" name="Google Shape;323;p42"/>
          <p:cNvPicPr preferRelativeResize="0"/>
          <p:nvPr/>
        </p:nvPicPr>
        <p:blipFill rotWithShape="1">
          <a:blip r:embed="rId4">
            <a:alphaModFix/>
          </a:blip>
          <a:srcRect l="13108" t="12834" r="5873" b="13990"/>
          <a:stretch/>
        </p:blipFill>
        <p:spPr>
          <a:xfrm>
            <a:off x="6145400" y="1171600"/>
            <a:ext cx="2639125" cy="1463600"/>
          </a:xfrm>
          <a:prstGeom prst="rect">
            <a:avLst/>
          </a:prstGeom>
          <a:noFill/>
          <a:ln w="9525" cap="flat" cmpd="sng">
            <a:solidFill>
              <a:srgbClr val="999999"/>
            </a:solidFill>
            <a:prstDash val="solid"/>
            <a:round/>
            <a:headEnd type="none" w="sm" len="sm"/>
            <a:tailEnd type="none" w="sm" len="sm"/>
          </a:ln>
        </p:spPr>
      </p:pic>
      <p:sp>
        <p:nvSpPr>
          <p:cNvPr id="324" name="Google Shape;324;p42"/>
          <p:cNvSpPr txBox="1"/>
          <p:nvPr/>
        </p:nvSpPr>
        <p:spPr>
          <a:xfrm>
            <a:off x="6440100" y="2635200"/>
            <a:ext cx="2344500" cy="986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i="1">
                <a:latin typeface="Old Standard TT"/>
                <a:ea typeface="Old Standard TT"/>
                <a:cs typeface="Old Standard TT"/>
                <a:sym typeface="Old Standard TT"/>
              </a:rPr>
              <a:t>Figure 12</a:t>
            </a:r>
            <a:r>
              <a:rPr lang="en" sz="1000">
                <a:latin typeface="Old Standard TT"/>
                <a:ea typeface="Old Standard TT"/>
                <a:cs typeface="Old Standard TT"/>
                <a:sym typeface="Old Standard TT"/>
              </a:rPr>
              <a:t>. Altitude of an obtuse triangle. Adapted from </a:t>
            </a:r>
            <a:r>
              <a:rPr lang="en" sz="1000" i="1">
                <a:latin typeface="Old Standard TT"/>
                <a:ea typeface="Old Standard TT"/>
                <a:cs typeface="Old Standard TT"/>
                <a:sym typeface="Old Standard TT"/>
              </a:rPr>
              <a:t>What is the Altitude of a Triangle?</a:t>
            </a:r>
            <a:r>
              <a:rPr lang="en" sz="1000">
                <a:latin typeface="Old Standard TT"/>
                <a:ea typeface="Old Standard TT"/>
                <a:cs typeface="Old Standard TT"/>
                <a:sym typeface="Old Standard TT"/>
              </a:rPr>
              <a:t>, retrieved from </a:t>
            </a:r>
            <a:r>
              <a:rPr lang="en" sz="1000" u="sng">
                <a:solidFill>
                  <a:schemeClr val="hlink"/>
                </a:solidFill>
                <a:latin typeface="Old Standard TT"/>
                <a:ea typeface="Old Standard TT"/>
                <a:cs typeface="Old Standard TT"/>
                <a:sym typeface="Old Standard TT"/>
                <a:hlinkClick r:id="rId5"/>
              </a:rPr>
              <a:t>https://byjus.com/maths/altitude-of-a-triangle/</a:t>
            </a:r>
            <a:r>
              <a:rPr lang="en" sz="1000">
                <a:latin typeface="Old Standard TT"/>
                <a:ea typeface="Old Standard TT"/>
                <a:cs typeface="Old Standard TT"/>
                <a:sym typeface="Old Standard TT"/>
              </a:rPr>
              <a:t>.</a:t>
            </a:r>
            <a:endParaRPr sz="1000">
              <a:latin typeface="Old Standard TT"/>
              <a:ea typeface="Old Standard TT"/>
              <a:cs typeface="Old Standard TT"/>
              <a:sym typeface="Old Standard TT"/>
            </a:endParaRPr>
          </a:p>
        </p:txBody>
      </p:sp>
      <p:sp>
        <p:nvSpPr>
          <p:cNvPr id="325" name="Google Shape;325;p42"/>
          <p:cNvSpPr/>
          <p:nvPr/>
        </p:nvSpPr>
        <p:spPr>
          <a:xfrm>
            <a:off x="8472450" y="0"/>
            <a:ext cx="671400" cy="668700"/>
          </a:xfrm>
          <a:prstGeom prst="star5">
            <a:avLst>
              <a:gd name="adj" fmla="val 19098"/>
              <a:gd name="hf" fmla="val 105146"/>
              <a:gd name="vf" fmla="val 110557"/>
            </a:avLst>
          </a:prstGeom>
          <a:solidFill>
            <a:srgbClr val="FB8C00"/>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ld Standard TT"/>
              <a:ea typeface="Old Standard TT"/>
              <a:cs typeface="Old Standard TT"/>
              <a:sym typeface="Old Standard T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43"/>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2D Geometric Figures: Triangles</a:t>
            </a:r>
            <a:endParaRPr/>
          </a:p>
        </p:txBody>
      </p:sp>
      <p:sp>
        <p:nvSpPr>
          <p:cNvPr id="331" name="Google Shape;331;p43"/>
          <p:cNvSpPr txBox="1">
            <a:spLocks noGrp="1"/>
          </p:cNvSpPr>
          <p:nvPr>
            <p:ph type="body" idx="1"/>
          </p:nvPr>
        </p:nvSpPr>
        <p:spPr>
          <a:xfrm>
            <a:off x="311700" y="1171600"/>
            <a:ext cx="4938300" cy="340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a:t>There are two different ways to classify triangles. </a:t>
            </a:r>
            <a:endParaRPr sz="1700"/>
          </a:p>
          <a:p>
            <a:pPr marL="0" lvl="0" indent="0" algn="l" rtl="0">
              <a:spcBef>
                <a:spcPts val="1600"/>
              </a:spcBef>
              <a:spcAft>
                <a:spcPts val="0"/>
              </a:spcAft>
              <a:buNone/>
            </a:pPr>
            <a:r>
              <a:rPr lang="en" sz="1700"/>
              <a:t>Using their sides:</a:t>
            </a:r>
            <a:endParaRPr sz="1700"/>
          </a:p>
          <a:p>
            <a:pPr marL="457200" lvl="0" indent="-336550" algn="l" rtl="0">
              <a:spcBef>
                <a:spcPts val="0"/>
              </a:spcBef>
              <a:spcAft>
                <a:spcPts val="0"/>
              </a:spcAft>
              <a:buSzPts val="1700"/>
              <a:buChar char="●"/>
            </a:pPr>
            <a:r>
              <a:rPr lang="en" sz="1700" u="sng"/>
              <a:t>Equilateral</a:t>
            </a:r>
            <a:r>
              <a:rPr lang="en" sz="1700"/>
              <a:t>: all sides are equal in length</a:t>
            </a:r>
            <a:endParaRPr sz="1700"/>
          </a:p>
          <a:p>
            <a:pPr marL="914400" lvl="1" indent="-336550" algn="l" rtl="0">
              <a:spcBef>
                <a:spcPts val="0"/>
              </a:spcBef>
              <a:spcAft>
                <a:spcPts val="0"/>
              </a:spcAft>
              <a:buSzPts val="1700"/>
              <a:buChar char="○"/>
            </a:pPr>
            <a:r>
              <a:rPr lang="en" sz="1700"/>
              <a:t>Equilateral triangles are also</a:t>
            </a:r>
            <a:endParaRPr sz="1700"/>
          </a:p>
          <a:p>
            <a:pPr marL="914400" lvl="0" indent="0" algn="l" rtl="0">
              <a:spcBef>
                <a:spcPts val="0"/>
              </a:spcBef>
              <a:spcAft>
                <a:spcPts val="0"/>
              </a:spcAft>
              <a:buNone/>
            </a:pPr>
            <a:r>
              <a:rPr lang="en" sz="1700" b="1"/>
              <a:t>equiangular</a:t>
            </a:r>
            <a:r>
              <a:rPr lang="en" sz="1700"/>
              <a:t> (all angles are the</a:t>
            </a:r>
            <a:endParaRPr sz="1700"/>
          </a:p>
          <a:p>
            <a:pPr marL="914400" lvl="0" indent="0" algn="l" rtl="0">
              <a:spcBef>
                <a:spcPts val="0"/>
              </a:spcBef>
              <a:spcAft>
                <a:spcPts val="0"/>
              </a:spcAft>
              <a:buNone/>
            </a:pPr>
            <a:r>
              <a:rPr lang="en" sz="1700"/>
              <a:t>same measure).</a:t>
            </a:r>
            <a:endParaRPr sz="1700"/>
          </a:p>
          <a:p>
            <a:pPr marL="457200" lvl="0" indent="-336550" algn="l" rtl="0">
              <a:spcBef>
                <a:spcPts val="0"/>
              </a:spcBef>
              <a:spcAft>
                <a:spcPts val="0"/>
              </a:spcAft>
              <a:buSzPts val="1700"/>
              <a:buChar char="●"/>
            </a:pPr>
            <a:r>
              <a:rPr lang="en" sz="1700" u="sng"/>
              <a:t>Isosceles</a:t>
            </a:r>
            <a:r>
              <a:rPr lang="en" sz="1700"/>
              <a:t>: 2 sides are equal in length</a:t>
            </a:r>
            <a:endParaRPr sz="1700"/>
          </a:p>
          <a:p>
            <a:pPr marL="457200" lvl="0" indent="-336550" algn="l" rtl="0">
              <a:spcBef>
                <a:spcPts val="0"/>
              </a:spcBef>
              <a:spcAft>
                <a:spcPts val="0"/>
              </a:spcAft>
              <a:buSzPts val="1700"/>
              <a:buChar char="●"/>
            </a:pPr>
            <a:r>
              <a:rPr lang="en" sz="1700" u="sng"/>
              <a:t>Scalene</a:t>
            </a:r>
            <a:r>
              <a:rPr lang="en" sz="1700"/>
              <a:t>: all 3 sides are different</a:t>
            </a:r>
            <a:endParaRPr sz="1700"/>
          </a:p>
          <a:p>
            <a:pPr marL="457200" lvl="0" indent="0" algn="l" rtl="0">
              <a:spcBef>
                <a:spcPts val="0"/>
              </a:spcBef>
              <a:spcAft>
                <a:spcPts val="1600"/>
              </a:spcAft>
              <a:buNone/>
            </a:pPr>
            <a:r>
              <a:rPr lang="en" sz="1700"/>
              <a:t>lengths</a:t>
            </a:r>
            <a:endParaRPr sz="1700"/>
          </a:p>
        </p:txBody>
      </p:sp>
      <p:sp>
        <p:nvSpPr>
          <p:cNvPr id="332" name="Google Shape;332;p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31</a:t>
            </a:fld>
            <a:endParaRPr/>
          </a:p>
        </p:txBody>
      </p:sp>
      <p:pic>
        <p:nvPicPr>
          <p:cNvPr id="333" name="Google Shape;333;p43" title="image.png"/>
          <p:cNvPicPr preferRelativeResize="0"/>
          <p:nvPr/>
        </p:nvPicPr>
        <p:blipFill rotWithShape="1">
          <a:blip r:embed="rId3">
            <a:alphaModFix/>
          </a:blip>
          <a:srcRect l="3587" t="20451" r="50120"/>
          <a:stretch/>
        </p:blipFill>
        <p:spPr>
          <a:xfrm>
            <a:off x="5860969" y="1171600"/>
            <a:ext cx="2971331" cy="3404100"/>
          </a:xfrm>
          <a:prstGeom prst="rect">
            <a:avLst/>
          </a:prstGeom>
          <a:noFill/>
          <a:ln w="9525" cap="flat" cmpd="sng">
            <a:solidFill>
              <a:srgbClr val="999999"/>
            </a:solidFill>
            <a:prstDash val="solid"/>
            <a:round/>
            <a:headEnd type="none" w="sm" len="sm"/>
            <a:tailEnd type="none" w="sm" len="sm"/>
          </a:ln>
        </p:spPr>
      </p:pic>
      <p:sp>
        <p:nvSpPr>
          <p:cNvPr id="334" name="Google Shape;334;p43"/>
          <p:cNvSpPr txBox="1"/>
          <p:nvPr/>
        </p:nvSpPr>
        <p:spPr>
          <a:xfrm>
            <a:off x="4572000" y="2422900"/>
            <a:ext cx="1289100" cy="21528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1000" i="1">
                <a:latin typeface="Old Standard TT"/>
                <a:ea typeface="Old Standard TT"/>
                <a:cs typeface="Old Standard TT"/>
                <a:sym typeface="Old Standard TT"/>
              </a:rPr>
              <a:t>Figure 13</a:t>
            </a:r>
            <a:r>
              <a:rPr lang="en" sz="1000">
                <a:latin typeface="Old Standard TT"/>
                <a:ea typeface="Old Standard TT"/>
                <a:cs typeface="Old Standard TT"/>
                <a:sym typeface="Old Standard TT"/>
              </a:rPr>
              <a:t>.</a:t>
            </a:r>
            <a:endParaRPr sz="1000">
              <a:latin typeface="Old Standard TT"/>
              <a:ea typeface="Old Standard TT"/>
              <a:cs typeface="Old Standard TT"/>
              <a:sym typeface="Old Standard TT"/>
            </a:endParaRPr>
          </a:p>
          <a:p>
            <a:pPr marL="0" lvl="0" indent="0" algn="r" rtl="0">
              <a:spcBef>
                <a:spcPts val="0"/>
              </a:spcBef>
              <a:spcAft>
                <a:spcPts val="0"/>
              </a:spcAft>
              <a:buNone/>
            </a:pPr>
            <a:r>
              <a:rPr lang="en" sz="1000">
                <a:latin typeface="Old Standard TT"/>
                <a:ea typeface="Old Standard TT"/>
                <a:cs typeface="Old Standard TT"/>
                <a:sym typeface="Old Standard TT"/>
              </a:rPr>
              <a:t>Triangles by</a:t>
            </a:r>
            <a:endParaRPr sz="1000">
              <a:latin typeface="Old Standard TT"/>
              <a:ea typeface="Old Standard TT"/>
              <a:cs typeface="Old Standard TT"/>
              <a:sym typeface="Old Standard TT"/>
            </a:endParaRPr>
          </a:p>
          <a:p>
            <a:pPr marL="0" lvl="0" indent="0" algn="r" rtl="0">
              <a:spcBef>
                <a:spcPts val="0"/>
              </a:spcBef>
              <a:spcAft>
                <a:spcPts val="0"/>
              </a:spcAft>
              <a:buNone/>
            </a:pPr>
            <a:r>
              <a:rPr lang="en" sz="1000">
                <a:latin typeface="Old Standard TT"/>
                <a:ea typeface="Old Standard TT"/>
                <a:cs typeface="Old Standard TT"/>
                <a:sym typeface="Old Standard TT"/>
              </a:rPr>
              <a:t>sides. Adapted</a:t>
            </a:r>
            <a:endParaRPr sz="1000">
              <a:latin typeface="Old Standard TT"/>
              <a:ea typeface="Old Standard TT"/>
              <a:cs typeface="Old Standard TT"/>
              <a:sym typeface="Old Standard TT"/>
            </a:endParaRPr>
          </a:p>
          <a:p>
            <a:pPr marL="0" lvl="0" indent="0" algn="r" rtl="0">
              <a:spcBef>
                <a:spcPts val="0"/>
              </a:spcBef>
              <a:spcAft>
                <a:spcPts val="0"/>
              </a:spcAft>
              <a:buNone/>
            </a:pPr>
            <a:r>
              <a:rPr lang="en" sz="1000">
                <a:latin typeface="Old Standard TT"/>
                <a:ea typeface="Old Standard TT"/>
                <a:cs typeface="Old Standard TT"/>
                <a:sym typeface="Old Standard TT"/>
              </a:rPr>
              <a:t>from </a:t>
            </a:r>
            <a:r>
              <a:rPr lang="en" sz="1000" i="1">
                <a:latin typeface="Old Standard TT"/>
                <a:ea typeface="Old Standard TT"/>
                <a:cs typeface="Old Standard TT"/>
                <a:sym typeface="Old Standard TT"/>
              </a:rPr>
              <a:t>Types of Triangles</a:t>
            </a:r>
            <a:r>
              <a:rPr lang="en" sz="1000">
                <a:latin typeface="Old Standard TT"/>
                <a:ea typeface="Old Standard TT"/>
                <a:cs typeface="Old Standard TT"/>
                <a:sym typeface="Old Standard TT"/>
              </a:rPr>
              <a:t> by Anne Helmenstine, 2022, retrieved from </a:t>
            </a:r>
            <a:r>
              <a:rPr lang="en" sz="1000" u="sng">
                <a:solidFill>
                  <a:schemeClr val="hlink"/>
                </a:solidFill>
                <a:latin typeface="Old Standard TT"/>
                <a:ea typeface="Old Standard TT"/>
                <a:cs typeface="Old Standard TT"/>
                <a:sym typeface="Old Standard TT"/>
                <a:hlinkClick r:id="rId4"/>
              </a:rPr>
              <a:t>https://byjus.com/maths/altitude-of-a-triangle/</a:t>
            </a:r>
            <a:r>
              <a:rPr lang="en" sz="1000">
                <a:latin typeface="Old Standard TT"/>
                <a:ea typeface="Old Standard TT"/>
                <a:cs typeface="Old Standard TT"/>
                <a:sym typeface="Old Standard TT"/>
              </a:rPr>
              <a:t>. Copyright 2025 by Science Notes and Projects.</a:t>
            </a:r>
            <a:endParaRPr sz="1000">
              <a:latin typeface="Old Standard TT"/>
              <a:ea typeface="Old Standard TT"/>
              <a:cs typeface="Old Standard TT"/>
              <a:sym typeface="Old Standard T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4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2D Geometric Figures: Triangles</a:t>
            </a:r>
            <a:endParaRPr/>
          </a:p>
        </p:txBody>
      </p:sp>
      <p:sp>
        <p:nvSpPr>
          <p:cNvPr id="340" name="Google Shape;340;p44"/>
          <p:cNvSpPr txBox="1">
            <a:spLocks noGrp="1"/>
          </p:cNvSpPr>
          <p:nvPr>
            <p:ph type="body" idx="1"/>
          </p:nvPr>
        </p:nvSpPr>
        <p:spPr>
          <a:xfrm>
            <a:off x="311700" y="1171600"/>
            <a:ext cx="4960500" cy="340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700"/>
              <a:t>There are two different ways to classify triangles. </a:t>
            </a:r>
            <a:endParaRPr sz="1700"/>
          </a:p>
          <a:p>
            <a:pPr marL="0" lvl="0" indent="0" algn="l" rtl="0">
              <a:spcBef>
                <a:spcPts val="1600"/>
              </a:spcBef>
              <a:spcAft>
                <a:spcPts val="0"/>
              </a:spcAft>
              <a:buClr>
                <a:schemeClr val="dk1"/>
              </a:buClr>
              <a:buSzPts val="1100"/>
              <a:buFont typeface="Arial"/>
              <a:buNone/>
            </a:pPr>
            <a:r>
              <a:rPr lang="en" sz="1700"/>
              <a:t>Using their angles:</a:t>
            </a:r>
            <a:endParaRPr sz="1700"/>
          </a:p>
          <a:p>
            <a:pPr marL="457200" lvl="0" indent="-336550" algn="l" rtl="0">
              <a:spcBef>
                <a:spcPts val="0"/>
              </a:spcBef>
              <a:spcAft>
                <a:spcPts val="0"/>
              </a:spcAft>
              <a:buSzPts val="1700"/>
              <a:buChar char="●"/>
            </a:pPr>
            <a:r>
              <a:rPr lang="en" sz="1700" u="sng"/>
              <a:t>Acute triangle</a:t>
            </a:r>
            <a:r>
              <a:rPr lang="en" sz="1700"/>
              <a:t>: all 3 angles are acute</a:t>
            </a:r>
            <a:endParaRPr sz="1700"/>
          </a:p>
          <a:p>
            <a:pPr marL="457200" lvl="0" indent="-336550" algn="l" rtl="0">
              <a:spcBef>
                <a:spcPts val="0"/>
              </a:spcBef>
              <a:spcAft>
                <a:spcPts val="0"/>
              </a:spcAft>
              <a:buSzPts val="1700"/>
              <a:buChar char="●"/>
            </a:pPr>
            <a:r>
              <a:rPr lang="en" sz="1700" u="sng"/>
              <a:t>Right triangle</a:t>
            </a:r>
            <a:r>
              <a:rPr lang="en" sz="1700"/>
              <a:t>: 1 right angle and 2 acute</a:t>
            </a:r>
            <a:endParaRPr sz="1700"/>
          </a:p>
          <a:p>
            <a:pPr marL="457200" lvl="0" indent="0" algn="l" rtl="0">
              <a:spcBef>
                <a:spcPts val="0"/>
              </a:spcBef>
              <a:spcAft>
                <a:spcPts val="0"/>
              </a:spcAft>
              <a:buNone/>
            </a:pPr>
            <a:r>
              <a:rPr lang="en" sz="1700"/>
              <a:t>angles</a:t>
            </a:r>
            <a:endParaRPr sz="1700"/>
          </a:p>
          <a:p>
            <a:pPr marL="457200" lvl="0" indent="-336550" algn="l" rtl="0">
              <a:spcBef>
                <a:spcPts val="0"/>
              </a:spcBef>
              <a:spcAft>
                <a:spcPts val="0"/>
              </a:spcAft>
              <a:buSzPts val="1700"/>
              <a:buChar char="●"/>
            </a:pPr>
            <a:r>
              <a:rPr lang="en" sz="1700" u="sng"/>
              <a:t>Obtuse triangle</a:t>
            </a:r>
            <a:r>
              <a:rPr lang="en" sz="1700"/>
              <a:t>: 1 obtuse angle and</a:t>
            </a:r>
            <a:endParaRPr sz="1700"/>
          </a:p>
          <a:p>
            <a:pPr marL="457200" lvl="0" indent="0" algn="l" rtl="0">
              <a:spcBef>
                <a:spcPts val="0"/>
              </a:spcBef>
              <a:spcAft>
                <a:spcPts val="0"/>
              </a:spcAft>
              <a:buNone/>
            </a:pPr>
            <a:r>
              <a:rPr lang="en" sz="1700"/>
              <a:t>2 acute angles</a:t>
            </a:r>
            <a:endParaRPr sz="1600"/>
          </a:p>
        </p:txBody>
      </p:sp>
      <p:sp>
        <p:nvSpPr>
          <p:cNvPr id="341" name="Google Shape;341;p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32</a:t>
            </a:fld>
            <a:endParaRPr/>
          </a:p>
        </p:txBody>
      </p:sp>
      <p:sp>
        <p:nvSpPr>
          <p:cNvPr id="342" name="Google Shape;342;p44"/>
          <p:cNvSpPr txBox="1"/>
          <p:nvPr/>
        </p:nvSpPr>
        <p:spPr>
          <a:xfrm>
            <a:off x="4572000" y="2422900"/>
            <a:ext cx="1289100" cy="21528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1000" i="1">
                <a:latin typeface="Old Standard TT"/>
                <a:ea typeface="Old Standard TT"/>
                <a:cs typeface="Old Standard TT"/>
                <a:sym typeface="Old Standard TT"/>
              </a:rPr>
              <a:t>Figure 14</a:t>
            </a:r>
            <a:r>
              <a:rPr lang="en" sz="1000">
                <a:latin typeface="Old Standard TT"/>
                <a:ea typeface="Old Standard TT"/>
                <a:cs typeface="Old Standard TT"/>
                <a:sym typeface="Old Standard TT"/>
              </a:rPr>
              <a:t>. Triangles by angles. Adapted from </a:t>
            </a:r>
            <a:r>
              <a:rPr lang="en" sz="1000" i="1">
                <a:latin typeface="Old Standard TT"/>
                <a:ea typeface="Old Standard TT"/>
                <a:cs typeface="Old Standard TT"/>
                <a:sym typeface="Old Standard TT"/>
              </a:rPr>
              <a:t>Types of Triangles</a:t>
            </a:r>
            <a:r>
              <a:rPr lang="en" sz="1000">
                <a:latin typeface="Old Standard TT"/>
                <a:ea typeface="Old Standard TT"/>
                <a:cs typeface="Old Standard TT"/>
                <a:sym typeface="Old Standard TT"/>
              </a:rPr>
              <a:t> by Anne Helmenstine, 2022, retrieved from </a:t>
            </a:r>
            <a:r>
              <a:rPr lang="en" sz="1000" u="sng">
                <a:solidFill>
                  <a:schemeClr val="hlink"/>
                </a:solidFill>
                <a:latin typeface="Old Standard TT"/>
                <a:ea typeface="Old Standard TT"/>
                <a:cs typeface="Old Standard TT"/>
                <a:sym typeface="Old Standard TT"/>
                <a:hlinkClick r:id="rId3"/>
              </a:rPr>
              <a:t>https://byjus.com/maths/altitude-of-a-triangle/</a:t>
            </a:r>
            <a:r>
              <a:rPr lang="en" sz="1000">
                <a:latin typeface="Old Standard TT"/>
                <a:ea typeface="Old Standard TT"/>
                <a:cs typeface="Old Standard TT"/>
                <a:sym typeface="Old Standard TT"/>
              </a:rPr>
              <a:t>. Copyright 2025 by Science Notes and Projects.</a:t>
            </a:r>
            <a:endParaRPr sz="1000">
              <a:latin typeface="Old Standard TT"/>
              <a:ea typeface="Old Standard TT"/>
              <a:cs typeface="Old Standard TT"/>
              <a:sym typeface="Old Standard TT"/>
            </a:endParaRPr>
          </a:p>
        </p:txBody>
      </p:sp>
      <p:pic>
        <p:nvPicPr>
          <p:cNvPr id="343" name="Google Shape;343;p44" title="image.png"/>
          <p:cNvPicPr preferRelativeResize="0"/>
          <p:nvPr/>
        </p:nvPicPr>
        <p:blipFill rotWithShape="1">
          <a:blip r:embed="rId4">
            <a:alphaModFix/>
          </a:blip>
          <a:srcRect l="53707" t="20451"/>
          <a:stretch/>
        </p:blipFill>
        <p:spPr>
          <a:xfrm>
            <a:off x="5860969" y="1171600"/>
            <a:ext cx="2971331" cy="3404100"/>
          </a:xfrm>
          <a:prstGeom prst="rect">
            <a:avLst/>
          </a:prstGeom>
          <a:noFill/>
          <a:ln w="9525" cap="flat" cmpd="sng">
            <a:solidFill>
              <a:srgbClr val="999999"/>
            </a:solidFill>
            <a:prstDash val="solid"/>
            <a:round/>
            <a:headEnd type="none" w="sm" len="sm"/>
            <a:tailEnd type="none" w="sm" len="sm"/>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4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2D Geometric Figures: Right Triangles</a:t>
            </a:r>
            <a:endParaRPr/>
          </a:p>
        </p:txBody>
      </p:sp>
      <p:sp>
        <p:nvSpPr>
          <p:cNvPr id="349" name="Google Shape;349;p45"/>
          <p:cNvSpPr txBox="1">
            <a:spLocks noGrp="1"/>
          </p:cNvSpPr>
          <p:nvPr>
            <p:ph type="body" idx="1"/>
          </p:nvPr>
        </p:nvSpPr>
        <p:spPr>
          <a:xfrm>
            <a:off x="311700" y="1171600"/>
            <a:ext cx="5528400" cy="351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t>Right triangles</a:t>
            </a:r>
            <a:r>
              <a:rPr lang="en"/>
              <a:t>: triangles that contain a right angle</a:t>
            </a:r>
            <a:endParaRPr/>
          </a:p>
          <a:p>
            <a:pPr marL="0" lvl="0" indent="0" algn="l" rtl="0">
              <a:spcBef>
                <a:spcPts val="1600"/>
              </a:spcBef>
              <a:spcAft>
                <a:spcPts val="0"/>
              </a:spcAft>
              <a:buNone/>
            </a:pPr>
            <a:r>
              <a:rPr lang="en"/>
              <a:t>They are notable because you can use the </a:t>
            </a:r>
            <a:r>
              <a:rPr lang="en" u="sng">
                <a:solidFill>
                  <a:schemeClr val="hlink"/>
                </a:solidFill>
                <a:hlinkClick r:id="rId3"/>
              </a:rPr>
              <a:t>Pythagorean Theorem</a:t>
            </a:r>
            <a:r>
              <a:rPr lang="en" baseline="30000"/>
              <a:t>16</a:t>
            </a:r>
            <a:r>
              <a:rPr lang="en"/>
              <a:t> to find a missing side length.</a:t>
            </a:r>
            <a:endParaRPr/>
          </a:p>
          <a:p>
            <a:pPr marL="0" lvl="0" indent="0" algn="ctr" rtl="0">
              <a:spcBef>
                <a:spcPts val="1600"/>
              </a:spcBef>
              <a:spcAft>
                <a:spcPts val="0"/>
              </a:spcAft>
              <a:buNone/>
            </a:pPr>
            <a:r>
              <a:rPr lang="en"/>
              <a:t>Pythagorean Theorem:</a:t>
            </a:r>
            <a:endParaRPr/>
          </a:p>
          <a:p>
            <a:pPr marL="0" lvl="0" indent="0" algn="ctr" rtl="0">
              <a:spcBef>
                <a:spcPts val="1600"/>
              </a:spcBef>
              <a:spcAft>
                <a:spcPts val="0"/>
              </a:spcAft>
              <a:buNone/>
            </a:pPr>
            <a:r>
              <a:rPr lang="en" i="1"/>
              <a:t>a</a:t>
            </a:r>
            <a:r>
              <a:rPr lang="en" baseline="30000"/>
              <a:t>2</a:t>
            </a:r>
            <a:r>
              <a:rPr lang="en"/>
              <a:t> + </a:t>
            </a:r>
            <a:r>
              <a:rPr lang="en" i="1"/>
              <a:t>b</a:t>
            </a:r>
            <a:r>
              <a:rPr lang="en" baseline="30000"/>
              <a:t>2</a:t>
            </a:r>
            <a:r>
              <a:rPr lang="en"/>
              <a:t> = </a:t>
            </a:r>
            <a:r>
              <a:rPr lang="en" i="1"/>
              <a:t>c</a:t>
            </a:r>
            <a:r>
              <a:rPr lang="en" baseline="30000"/>
              <a:t>2</a:t>
            </a:r>
            <a:endParaRPr baseline="30000"/>
          </a:p>
          <a:p>
            <a:pPr marL="0" lvl="0" indent="0" algn="l" rtl="0">
              <a:spcBef>
                <a:spcPts val="1600"/>
              </a:spcBef>
              <a:spcAft>
                <a:spcPts val="1600"/>
              </a:spcAft>
              <a:buNone/>
            </a:pPr>
            <a:r>
              <a:rPr lang="en"/>
              <a:t>where </a:t>
            </a:r>
            <a:r>
              <a:rPr lang="en" i="1"/>
              <a:t>a</a:t>
            </a:r>
            <a:r>
              <a:rPr lang="en"/>
              <a:t> and </a:t>
            </a:r>
            <a:r>
              <a:rPr lang="en" i="1"/>
              <a:t>b</a:t>
            </a:r>
            <a:r>
              <a:rPr lang="en"/>
              <a:t> are the lengths of the legs, and </a:t>
            </a:r>
            <a:r>
              <a:rPr lang="en" i="1"/>
              <a:t>c</a:t>
            </a:r>
            <a:r>
              <a:rPr lang="en"/>
              <a:t> is the length of the </a:t>
            </a:r>
            <a:r>
              <a:rPr lang="en" b="1"/>
              <a:t>hypotenuse</a:t>
            </a:r>
            <a:r>
              <a:rPr lang="en"/>
              <a:t> (longest side of a right triangle).</a:t>
            </a:r>
            <a:endParaRPr/>
          </a:p>
        </p:txBody>
      </p:sp>
      <p:pic>
        <p:nvPicPr>
          <p:cNvPr id="350" name="Google Shape;350;p45"/>
          <p:cNvPicPr preferRelativeResize="0"/>
          <p:nvPr/>
        </p:nvPicPr>
        <p:blipFill rotWithShape="1">
          <a:blip r:embed="rId4">
            <a:alphaModFix/>
          </a:blip>
          <a:srcRect l="6609" t="12276" r="10251" b="6097"/>
          <a:stretch/>
        </p:blipFill>
        <p:spPr>
          <a:xfrm>
            <a:off x="6298488" y="1378275"/>
            <a:ext cx="2533820" cy="2063975"/>
          </a:xfrm>
          <a:prstGeom prst="rect">
            <a:avLst/>
          </a:prstGeom>
          <a:noFill/>
          <a:ln w="9525" cap="flat" cmpd="sng">
            <a:solidFill>
              <a:srgbClr val="999999"/>
            </a:solidFill>
            <a:prstDash val="solid"/>
            <a:round/>
            <a:headEnd type="none" w="sm" len="sm"/>
            <a:tailEnd type="none" w="sm" len="sm"/>
          </a:ln>
        </p:spPr>
      </p:pic>
      <p:sp>
        <p:nvSpPr>
          <p:cNvPr id="351" name="Google Shape;351;p45"/>
          <p:cNvSpPr/>
          <p:nvPr/>
        </p:nvSpPr>
        <p:spPr>
          <a:xfrm>
            <a:off x="1616100" y="2444975"/>
            <a:ext cx="2803800" cy="1123500"/>
          </a:xfrm>
          <a:prstGeom prst="roundRect">
            <a:avLst>
              <a:gd name="adj" fmla="val 16667"/>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45"/>
          <p:cNvSpPr txBox="1"/>
          <p:nvPr/>
        </p:nvSpPr>
        <p:spPr>
          <a:xfrm>
            <a:off x="6298488" y="3442250"/>
            <a:ext cx="2533800" cy="1014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i="1">
                <a:latin typeface="Old Standard TT"/>
                <a:ea typeface="Old Standard TT"/>
                <a:cs typeface="Old Standard TT"/>
                <a:sym typeface="Old Standard TT"/>
              </a:rPr>
              <a:t>Figure 15</a:t>
            </a:r>
            <a:r>
              <a:rPr lang="en" sz="1000">
                <a:latin typeface="Old Standard TT"/>
                <a:ea typeface="Old Standard TT"/>
                <a:cs typeface="Old Standard TT"/>
                <a:sym typeface="Old Standard TT"/>
              </a:rPr>
              <a:t>. Right triangle. Adapted from </a:t>
            </a:r>
            <a:r>
              <a:rPr lang="en" sz="1000" i="1">
                <a:latin typeface="Old Standard TT"/>
                <a:ea typeface="Old Standard TT"/>
                <a:cs typeface="Old Standard TT"/>
                <a:sym typeface="Old Standard TT"/>
              </a:rPr>
              <a:t>The Pythagorean Theorem</a:t>
            </a:r>
            <a:r>
              <a:rPr lang="en" sz="1000">
                <a:latin typeface="Old Standard TT"/>
                <a:ea typeface="Old Standard TT"/>
                <a:cs typeface="Old Standard TT"/>
                <a:sym typeface="Old Standard TT"/>
              </a:rPr>
              <a:t>, retrieved from </a:t>
            </a:r>
            <a:r>
              <a:rPr lang="en" sz="1000" u="sng">
                <a:solidFill>
                  <a:schemeClr val="hlink"/>
                </a:solidFill>
                <a:latin typeface="Old Standard TT"/>
                <a:ea typeface="Old Standard TT"/>
                <a:cs typeface="Old Standard TT"/>
                <a:sym typeface="Old Standard TT"/>
                <a:hlinkClick r:id="rId5"/>
              </a:rPr>
              <a:t>https://www.mathplanet.com/education/pre-algebra/right-triangles-and-algebra/the-pythagorean-theorem</a:t>
            </a:r>
            <a:r>
              <a:rPr lang="en" sz="1000">
                <a:latin typeface="Old Standard TT"/>
                <a:ea typeface="Old Standard TT"/>
                <a:cs typeface="Old Standard TT"/>
                <a:sym typeface="Old Standard TT"/>
              </a:rPr>
              <a:t>.</a:t>
            </a:r>
            <a:endParaRPr sz="1000">
              <a:latin typeface="Old Standard TT"/>
              <a:ea typeface="Old Standard TT"/>
              <a:cs typeface="Old Standard TT"/>
              <a:sym typeface="Old Standard TT"/>
            </a:endParaRPr>
          </a:p>
        </p:txBody>
      </p:sp>
      <p:sp>
        <p:nvSpPr>
          <p:cNvPr id="353" name="Google Shape;353;p4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4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2D Geometric Figures: Right Triangles</a:t>
            </a:r>
            <a:endParaRPr/>
          </a:p>
        </p:txBody>
      </p:sp>
      <p:sp>
        <p:nvSpPr>
          <p:cNvPr id="359" name="Google Shape;359;p46"/>
          <p:cNvSpPr txBox="1">
            <a:spLocks noGrp="1"/>
          </p:cNvSpPr>
          <p:nvPr>
            <p:ph type="body" idx="1"/>
          </p:nvPr>
        </p:nvSpPr>
        <p:spPr>
          <a:xfrm>
            <a:off x="311700" y="1171600"/>
            <a:ext cx="5151300" cy="351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Practice for </a:t>
            </a:r>
            <a:r>
              <a:rPr lang="en" u="sng">
                <a:solidFill>
                  <a:schemeClr val="hlink"/>
                </a:solidFill>
                <a:hlinkClick r:id="rId3"/>
              </a:rPr>
              <a:t>finding the hypotenuse</a:t>
            </a:r>
            <a:r>
              <a:rPr lang="en" baseline="30000"/>
              <a:t>17</a:t>
            </a:r>
            <a:r>
              <a:rPr lang="en"/>
              <a:t> and </a:t>
            </a:r>
            <a:r>
              <a:rPr lang="en" u="sng">
                <a:solidFill>
                  <a:schemeClr val="hlink"/>
                </a:solidFill>
                <a:hlinkClick r:id="rId4"/>
              </a:rPr>
              <a:t>finding a missing leg</a:t>
            </a:r>
            <a:r>
              <a:rPr lang="en" baseline="30000"/>
              <a:t>18</a:t>
            </a:r>
            <a:r>
              <a:rPr lang="en"/>
              <a:t> using the Pythagorean Theorem.</a:t>
            </a:r>
            <a:endParaRPr/>
          </a:p>
          <a:p>
            <a:pPr marL="0" lvl="0" indent="0" algn="l" rtl="0">
              <a:spcBef>
                <a:spcPts val="1600"/>
              </a:spcBef>
              <a:spcAft>
                <a:spcPts val="1600"/>
              </a:spcAft>
              <a:buNone/>
            </a:pPr>
            <a:endParaRPr/>
          </a:p>
        </p:txBody>
      </p:sp>
      <p:pic>
        <p:nvPicPr>
          <p:cNvPr id="360" name="Google Shape;360;p46"/>
          <p:cNvPicPr preferRelativeResize="0"/>
          <p:nvPr/>
        </p:nvPicPr>
        <p:blipFill rotWithShape="1">
          <a:blip r:embed="rId5">
            <a:alphaModFix/>
          </a:blip>
          <a:srcRect l="6609" t="12276" r="10251" b="6097"/>
          <a:stretch/>
        </p:blipFill>
        <p:spPr>
          <a:xfrm>
            <a:off x="6298488" y="1378275"/>
            <a:ext cx="2533820" cy="2063975"/>
          </a:xfrm>
          <a:prstGeom prst="rect">
            <a:avLst/>
          </a:prstGeom>
          <a:noFill/>
          <a:ln w="9525" cap="flat" cmpd="sng">
            <a:solidFill>
              <a:srgbClr val="999999"/>
            </a:solidFill>
            <a:prstDash val="solid"/>
            <a:round/>
            <a:headEnd type="none" w="sm" len="sm"/>
            <a:tailEnd type="none" w="sm" len="sm"/>
          </a:ln>
        </p:spPr>
      </p:pic>
      <p:sp>
        <p:nvSpPr>
          <p:cNvPr id="361" name="Google Shape;361;p46"/>
          <p:cNvSpPr txBox="1"/>
          <p:nvPr/>
        </p:nvSpPr>
        <p:spPr>
          <a:xfrm>
            <a:off x="6298488" y="3442250"/>
            <a:ext cx="2533800" cy="1014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i="1">
                <a:latin typeface="Old Standard TT"/>
                <a:ea typeface="Old Standard TT"/>
                <a:cs typeface="Old Standard TT"/>
                <a:sym typeface="Old Standard TT"/>
              </a:rPr>
              <a:t>Figure 15</a:t>
            </a:r>
            <a:r>
              <a:rPr lang="en" sz="1000">
                <a:latin typeface="Old Standard TT"/>
                <a:ea typeface="Old Standard TT"/>
                <a:cs typeface="Old Standard TT"/>
                <a:sym typeface="Old Standard TT"/>
              </a:rPr>
              <a:t>. Right triangle. Adapted from </a:t>
            </a:r>
            <a:r>
              <a:rPr lang="en" sz="1000" i="1">
                <a:latin typeface="Old Standard TT"/>
                <a:ea typeface="Old Standard TT"/>
                <a:cs typeface="Old Standard TT"/>
                <a:sym typeface="Old Standard TT"/>
              </a:rPr>
              <a:t>The Pythagorean Theorem</a:t>
            </a:r>
            <a:r>
              <a:rPr lang="en" sz="1000">
                <a:latin typeface="Old Standard TT"/>
                <a:ea typeface="Old Standard TT"/>
                <a:cs typeface="Old Standard TT"/>
                <a:sym typeface="Old Standard TT"/>
              </a:rPr>
              <a:t>, retrieved from </a:t>
            </a:r>
            <a:r>
              <a:rPr lang="en" sz="1000" u="sng">
                <a:solidFill>
                  <a:schemeClr val="hlink"/>
                </a:solidFill>
                <a:latin typeface="Old Standard TT"/>
                <a:ea typeface="Old Standard TT"/>
                <a:cs typeface="Old Standard TT"/>
                <a:sym typeface="Old Standard TT"/>
                <a:hlinkClick r:id="rId6"/>
              </a:rPr>
              <a:t>https://www.mathplanet.com/education/pre-algebra/right-triangles-and-algebra/the-pythagorean-theorem</a:t>
            </a:r>
            <a:r>
              <a:rPr lang="en" sz="1000">
                <a:latin typeface="Old Standard TT"/>
                <a:ea typeface="Old Standard TT"/>
                <a:cs typeface="Old Standard TT"/>
                <a:sym typeface="Old Standard TT"/>
              </a:rPr>
              <a:t>.</a:t>
            </a:r>
            <a:endParaRPr sz="1000">
              <a:latin typeface="Old Standard TT"/>
              <a:ea typeface="Old Standard TT"/>
              <a:cs typeface="Old Standard TT"/>
              <a:sym typeface="Old Standard TT"/>
            </a:endParaRPr>
          </a:p>
        </p:txBody>
      </p:sp>
      <p:sp>
        <p:nvSpPr>
          <p:cNvPr id="362" name="Google Shape;362;p4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34</a:t>
            </a:fld>
            <a:endParaRPr/>
          </a:p>
        </p:txBody>
      </p:sp>
      <p:sp>
        <p:nvSpPr>
          <p:cNvPr id="363" name="Google Shape;363;p46"/>
          <p:cNvSpPr txBox="1"/>
          <p:nvPr/>
        </p:nvSpPr>
        <p:spPr>
          <a:xfrm>
            <a:off x="311700" y="1962700"/>
            <a:ext cx="5151300" cy="2720700"/>
          </a:xfrm>
          <a:prstGeom prst="rect">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800" b="1">
                <a:latin typeface="Gloria Hallelujah"/>
                <a:ea typeface="Gloria Hallelujah"/>
                <a:cs typeface="Gloria Hallelujah"/>
                <a:sym typeface="Gloria Hallelujah"/>
              </a:rPr>
              <a:t>Notes:</a:t>
            </a:r>
            <a:endParaRPr sz="1800" b="1">
              <a:latin typeface="Gloria Hallelujah"/>
              <a:ea typeface="Gloria Hallelujah"/>
              <a:cs typeface="Gloria Hallelujah"/>
              <a:sym typeface="Gloria Hallelujah"/>
            </a:endParaRPr>
          </a:p>
          <a:p>
            <a:pPr marL="457200" lvl="0" indent="-342900" algn="l" rtl="0">
              <a:lnSpc>
                <a:spcPct val="115000"/>
              </a:lnSpc>
              <a:spcBef>
                <a:spcPts val="0"/>
              </a:spcBef>
              <a:spcAft>
                <a:spcPts val="0"/>
              </a:spcAft>
              <a:buSzPts val="1800"/>
              <a:buFont typeface="Old Standard TT"/>
              <a:buAutoNum type="arabicPeriod"/>
            </a:pPr>
            <a:r>
              <a:rPr lang="en" sz="1800">
                <a:latin typeface="Old Standard TT"/>
                <a:ea typeface="Old Standard TT"/>
                <a:cs typeface="Old Standard TT"/>
                <a:sym typeface="Old Standard TT"/>
              </a:rPr>
              <a:t>The Pythagorean Theorem is only for right triangles.</a:t>
            </a:r>
            <a:endParaRPr sz="1800">
              <a:latin typeface="Old Standard TT"/>
              <a:ea typeface="Old Standard TT"/>
              <a:cs typeface="Old Standard TT"/>
              <a:sym typeface="Old Standard TT"/>
            </a:endParaRPr>
          </a:p>
          <a:p>
            <a:pPr marL="457200" lvl="0" indent="-342900" algn="l" rtl="0">
              <a:lnSpc>
                <a:spcPct val="115000"/>
              </a:lnSpc>
              <a:spcBef>
                <a:spcPts val="0"/>
              </a:spcBef>
              <a:spcAft>
                <a:spcPts val="0"/>
              </a:spcAft>
              <a:buSzPts val="1800"/>
              <a:buFont typeface="Old Standard TT"/>
              <a:buAutoNum type="arabicPeriod"/>
            </a:pPr>
            <a:r>
              <a:rPr lang="en" sz="1800">
                <a:latin typeface="Old Standard TT"/>
                <a:ea typeface="Old Standard TT"/>
                <a:cs typeface="Old Standard TT"/>
                <a:sym typeface="Old Standard TT"/>
              </a:rPr>
              <a:t>The hypotenuse (</a:t>
            </a:r>
            <a:r>
              <a:rPr lang="en" sz="1800" i="1">
                <a:latin typeface="Old Standard TT"/>
                <a:ea typeface="Old Standard TT"/>
                <a:cs typeface="Old Standard TT"/>
                <a:sym typeface="Old Standard TT"/>
              </a:rPr>
              <a:t>c</a:t>
            </a:r>
            <a:r>
              <a:rPr lang="en" sz="1800">
                <a:latin typeface="Old Standard TT"/>
                <a:ea typeface="Old Standard TT"/>
                <a:cs typeface="Old Standard TT"/>
                <a:sym typeface="Old Standard TT"/>
              </a:rPr>
              <a:t>) will always be across from the right angle. (Notice the arrow in the picture to the right.)</a:t>
            </a:r>
            <a:endParaRPr sz="1800">
              <a:latin typeface="Old Standard TT"/>
              <a:ea typeface="Old Standard TT"/>
              <a:cs typeface="Old Standard TT"/>
              <a:sym typeface="Old Standard TT"/>
            </a:endParaRPr>
          </a:p>
          <a:p>
            <a:pPr marL="457200" lvl="0" indent="-342900" algn="l" rtl="0">
              <a:lnSpc>
                <a:spcPct val="115000"/>
              </a:lnSpc>
              <a:spcBef>
                <a:spcPts val="0"/>
              </a:spcBef>
              <a:spcAft>
                <a:spcPts val="0"/>
              </a:spcAft>
              <a:buSzPts val="1800"/>
              <a:buFont typeface="Old Standard TT"/>
              <a:buAutoNum type="arabicPeriod"/>
            </a:pPr>
            <a:r>
              <a:rPr lang="en" sz="1800">
                <a:latin typeface="Old Standard TT"/>
                <a:ea typeface="Old Standard TT"/>
                <a:cs typeface="Old Standard TT"/>
                <a:sym typeface="Old Standard TT"/>
              </a:rPr>
              <a:t>It doesn’t matter which leg you label </a:t>
            </a:r>
            <a:r>
              <a:rPr lang="en" sz="1800" i="1">
                <a:latin typeface="Old Standard TT"/>
                <a:ea typeface="Old Standard TT"/>
                <a:cs typeface="Old Standard TT"/>
                <a:sym typeface="Old Standard TT"/>
              </a:rPr>
              <a:t>a</a:t>
            </a:r>
            <a:r>
              <a:rPr lang="en" sz="1800">
                <a:latin typeface="Old Standard TT"/>
                <a:ea typeface="Old Standard TT"/>
                <a:cs typeface="Old Standard TT"/>
                <a:sym typeface="Old Standard TT"/>
              </a:rPr>
              <a:t> and </a:t>
            </a:r>
            <a:r>
              <a:rPr lang="en" sz="1800" i="1">
                <a:latin typeface="Old Standard TT"/>
                <a:ea typeface="Old Standard TT"/>
                <a:cs typeface="Old Standard TT"/>
                <a:sym typeface="Old Standard TT"/>
              </a:rPr>
              <a:t>b</a:t>
            </a:r>
            <a:r>
              <a:rPr lang="en" sz="1800">
                <a:latin typeface="Old Standard TT"/>
                <a:ea typeface="Old Standard TT"/>
                <a:cs typeface="Old Standard TT"/>
                <a:sym typeface="Old Standard TT"/>
              </a:rPr>
              <a:t>, but the hypotenuse has to be </a:t>
            </a:r>
            <a:r>
              <a:rPr lang="en" sz="1800" i="1">
                <a:latin typeface="Old Standard TT"/>
                <a:ea typeface="Old Standard TT"/>
                <a:cs typeface="Old Standard TT"/>
                <a:sym typeface="Old Standard TT"/>
              </a:rPr>
              <a:t>c</a:t>
            </a:r>
            <a:r>
              <a:rPr lang="en" sz="1800">
                <a:latin typeface="Old Standard TT"/>
                <a:ea typeface="Old Standard TT"/>
                <a:cs typeface="Old Standard TT"/>
                <a:sym typeface="Old Standard TT"/>
              </a:rPr>
              <a:t>.</a:t>
            </a:r>
            <a:endParaRPr sz="1800">
              <a:latin typeface="Old Standard TT"/>
              <a:ea typeface="Old Standard TT"/>
              <a:cs typeface="Old Standard TT"/>
              <a:sym typeface="Old Standard TT"/>
            </a:endParaRPr>
          </a:p>
        </p:txBody>
      </p:sp>
      <p:cxnSp>
        <p:nvCxnSpPr>
          <p:cNvPr id="364" name="Google Shape;364;p46"/>
          <p:cNvCxnSpPr/>
          <p:nvPr/>
        </p:nvCxnSpPr>
        <p:spPr>
          <a:xfrm rot="10800000" flipH="1">
            <a:off x="7053375" y="2336000"/>
            <a:ext cx="747600" cy="483600"/>
          </a:xfrm>
          <a:prstGeom prst="straightConnector1">
            <a:avLst/>
          </a:prstGeom>
          <a:noFill/>
          <a:ln w="9525" cap="flat" cmpd="sng">
            <a:solidFill>
              <a:schemeClr val="dk2"/>
            </a:solidFill>
            <a:prstDash val="solid"/>
            <a:round/>
            <a:headEnd type="none" w="med" len="med"/>
            <a:tailEnd type="triangle" w="med" len="med"/>
          </a:ln>
        </p:spPr>
      </p:cxnSp>
      <p:sp>
        <p:nvSpPr>
          <p:cNvPr id="365" name="Google Shape;365;p46"/>
          <p:cNvSpPr/>
          <p:nvPr/>
        </p:nvSpPr>
        <p:spPr>
          <a:xfrm>
            <a:off x="8472450" y="0"/>
            <a:ext cx="671400" cy="668700"/>
          </a:xfrm>
          <a:prstGeom prst="star5">
            <a:avLst>
              <a:gd name="adj" fmla="val 19098"/>
              <a:gd name="hf" fmla="val 105146"/>
              <a:gd name="vf" fmla="val 110557"/>
            </a:avLst>
          </a:prstGeom>
          <a:solidFill>
            <a:srgbClr val="FB8C00"/>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ld Standard TT"/>
              <a:ea typeface="Old Standard TT"/>
              <a:cs typeface="Old Standard TT"/>
              <a:sym typeface="Old Standard T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47"/>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2D Geometric Figures: Quadrilaterals</a:t>
            </a:r>
            <a:endParaRPr/>
          </a:p>
        </p:txBody>
      </p:sp>
      <p:sp>
        <p:nvSpPr>
          <p:cNvPr id="371" name="Google Shape;371;p47"/>
          <p:cNvSpPr txBox="1">
            <a:spLocks noGrp="1"/>
          </p:cNvSpPr>
          <p:nvPr>
            <p:ph type="body" idx="1"/>
          </p:nvPr>
        </p:nvSpPr>
        <p:spPr>
          <a:xfrm>
            <a:off x="311700" y="1171600"/>
            <a:ext cx="5481300" cy="33972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SzPts val="1700"/>
              <a:buChar char="●"/>
            </a:pPr>
            <a:r>
              <a:rPr lang="en" sz="1700" u="sng"/>
              <a:t>Quadrilateral</a:t>
            </a:r>
            <a:r>
              <a:rPr lang="en" sz="1700"/>
              <a:t>: a polygon with four sides</a:t>
            </a:r>
            <a:endParaRPr sz="1700"/>
          </a:p>
          <a:p>
            <a:pPr marL="457200" lvl="0" indent="-336550" algn="l" rtl="0">
              <a:spcBef>
                <a:spcPts val="0"/>
              </a:spcBef>
              <a:spcAft>
                <a:spcPts val="0"/>
              </a:spcAft>
              <a:buSzPts val="1700"/>
              <a:buChar char="●"/>
            </a:pPr>
            <a:r>
              <a:rPr lang="en" sz="1700" u="sng"/>
              <a:t>Trapezoid</a:t>
            </a:r>
            <a:r>
              <a:rPr lang="en" sz="1700"/>
              <a:t>: a quadrilateral with only one pair of parallel sides</a:t>
            </a:r>
            <a:endParaRPr sz="1700"/>
          </a:p>
          <a:p>
            <a:pPr marL="457200" lvl="0" indent="-336550" algn="l" rtl="0">
              <a:spcBef>
                <a:spcPts val="0"/>
              </a:spcBef>
              <a:spcAft>
                <a:spcPts val="0"/>
              </a:spcAft>
              <a:buSzPts val="1700"/>
              <a:buChar char="●"/>
            </a:pPr>
            <a:r>
              <a:rPr lang="en" sz="1700" u="sng"/>
              <a:t>Parallelogram</a:t>
            </a:r>
            <a:r>
              <a:rPr lang="en" sz="1700"/>
              <a:t>: a quadrilateral with two pair of parallel sides</a:t>
            </a:r>
            <a:endParaRPr sz="1700"/>
          </a:p>
          <a:p>
            <a:pPr marL="457200" lvl="0" indent="-336550" algn="l" rtl="0">
              <a:spcBef>
                <a:spcPts val="0"/>
              </a:spcBef>
              <a:spcAft>
                <a:spcPts val="0"/>
              </a:spcAft>
              <a:buSzPts val="1700"/>
              <a:buChar char="●"/>
            </a:pPr>
            <a:r>
              <a:rPr lang="en" sz="1700" u="sng"/>
              <a:t>Rhombus</a:t>
            </a:r>
            <a:r>
              <a:rPr lang="en" sz="1700"/>
              <a:t>: a parallelogram with equal side lengths</a:t>
            </a:r>
            <a:endParaRPr sz="1700"/>
          </a:p>
          <a:p>
            <a:pPr marL="457200" lvl="0" indent="-336550" algn="l" rtl="0">
              <a:spcBef>
                <a:spcPts val="0"/>
              </a:spcBef>
              <a:spcAft>
                <a:spcPts val="0"/>
              </a:spcAft>
              <a:buSzPts val="1700"/>
              <a:buChar char="●"/>
            </a:pPr>
            <a:r>
              <a:rPr lang="en" sz="1700" u="sng"/>
              <a:t>Rectangle</a:t>
            </a:r>
            <a:r>
              <a:rPr lang="en" sz="1700"/>
              <a:t>: a parallelogram with equal angle measures</a:t>
            </a:r>
            <a:endParaRPr sz="1700"/>
          </a:p>
          <a:p>
            <a:pPr marL="457200" lvl="0" indent="-336550" algn="l" rtl="0">
              <a:spcBef>
                <a:spcPts val="0"/>
              </a:spcBef>
              <a:spcAft>
                <a:spcPts val="0"/>
              </a:spcAft>
              <a:buSzPts val="1700"/>
              <a:buChar char="●"/>
            </a:pPr>
            <a:r>
              <a:rPr lang="en" sz="1700" u="sng"/>
              <a:t>Square</a:t>
            </a:r>
            <a:r>
              <a:rPr lang="en" sz="1700"/>
              <a:t>: a rectangle with equal side lengths</a:t>
            </a:r>
            <a:endParaRPr sz="1700"/>
          </a:p>
          <a:p>
            <a:pPr marL="914400" lvl="1" indent="-336550" algn="l" rtl="0">
              <a:spcBef>
                <a:spcPts val="0"/>
              </a:spcBef>
              <a:spcAft>
                <a:spcPts val="0"/>
              </a:spcAft>
              <a:buSzPts val="1700"/>
              <a:buChar char="○"/>
            </a:pPr>
            <a:r>
              <a:rPr lang="en" sz="1700"/>
              <a:t>You can also define a square as a rhombus with equal angle measures.</a:t>
            </a:r>
            <a:endParaRPr sz="1700"/>
          </a:p>
        </p:txBody>
      </p:sp>
      <p:pic>
        <p:nvPicPr>
          <p:cNvPr id="372" name="Google Shape;372;p47"/>
          <p:cNvPicPr preferRelativeResize="0"/>
          <p:nvPr/>
        </p:nvPicPr>
        <p:blipFill>
          <a:blip r:embed="rId3">
            <a:alphaModFix/>
          </a:blip>
          <a:stretch>
            <a:fillRect/>
          </a:stretch>
        </p:blipFill>
        <p:spPr>
          <a:xfrm>
            <a:off x="6193500" y="1171600"/>
            <a:ext cx="2638800" cy="2638800"/>
          </a:xfrm>
          <a:prstGeom prst="rect">
            <a:avLst/>
          </a:prstGeom>
          <a:noFill/>
          <a:ln w="9525" cap="flat" cmpd="sng">
            <a:solidFill>
              <a:srgbClr val="999999"/>
            </a:solidFill>
            <a:prstDash val="solid"/>
            <a:round/>
            <a:headEnd type="none" w="sm" len="sm"/>
            <a:tailEnd type="none" w="sm" len="sm"/>
          </a:ln>
        </p:spPr>
      </p:pic>
      <p:sp>
        <p:nvSpPr>
          <p:cNvPr id="373" name="Google Shape;373;p47"/>
          <p:cNvSpPr txBox="1"/>
          <p:nvPr/>
        </p:nvSpPr>
        <p:spPr>
          <a:xfrm>
            <a:off x="6193500" y="3810400"/>
            <a:ext cx="2638800" cy="678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i="1">
                <a:latin typeface="Old Standard TT"/>
                <a:ea typeface="Old Standard TT"/>
                <a:cs typeface="Old Standard TT"/>
                <a:sym typeface="Old Standard TT"/>
              </a:rPr>
              <a:t>Figure 16</a:t>
            </a:r>
            <a:r>
              <a:rPr lang="en" sz="1000">
                <a:latin typeface="Old Standard TT"/>
                <a:ea typeface="Old Standard TT"/>
                <a:cs typeface="Old Standard TT"/>
                <a:sym typeface="Old Standard TT"/>
              </a:rPr>
              <a:t>. Some types of quadrilaterals. Adapted from </a:t>
            </a:r>
            <a:r>
              <a:rPr lang="en" sz="1000" i="1">
                <a:latin typeface="Old Standard TT"/>
                <a:ea typeface="Old Standard TT"/>
                <a:cs typeface="Old Standard TT"/>
                <a:sym typeface="Old Standard TT"/>
              </a:rPr>
              <a:t>Quadrilateral</a:t>
            </a:r>
            <a:r>
              <a:rPr lang="en" sz="1000">
                <a:latin typeface="Old Standard TT"/>
                <a:ea typeface="Old Standard TT"/>
                <a:cs typeface="Old Standard TT"/>
                <a:sym typeface="Old Standard TT"/>
              </a:rPr>
              <a:t>, retrieved from </a:t>
            </a:r>
            <a:r>
              <a:rPr lang="en" sz="1000" u="sng">
                <a:solidFill>
                  <a:schemeClr val="hlink"/>
                </a:solidFill>
                <a:latin typeface="Old Standard TT"/>
                <a:ea typeface="Old Standard TT"/>
                <a:cs typeface="Old Standard TT"/>
                <a:sym typeface="Old Standard TT"/>
                <a:hlinkClick r:id="rId4"/>
              </a:rPr>
              <a:t>https://en.wikipedia.org/wiki/Quadrilateral</a:t>
            </a:r>
            <a:r>
              <a:rPr lang="en" sz="1000">
                <a:latin typeface="Old Standard TT"/>
                <a:ea typeface="Old Standard TT"/>
                <a:cs typeface="Old Standard TT"/>
                <a:sym typeface="Old Standard TT"/>
              </a:rPr>
              <a:t>.</a:t>
            </a:r>
            <a:endParaRPr sz="1000">
              <a:latin typeface="Old Standard TT"/>
              <a:ea typeface="Old Standard TT"/>
              <a:cs typeface="Old Standard TT"/>
              <a:sym typeface="Old Standard TT"/>
            </a:endParaRPr>
          </a:p>
        </p:txBody>
      </p:sp>
      <p:sp>
        <p:nvSpPr>
          <p:cNvPr id="374" name="Google Shape;374;p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48"/>
          <p:cNvSpPr txBox="1">
            <a:spLocks noGrp="1"/>
          </p:cNvSpPr>
          <p:nvPr>
            <p:ph type="body" idx="1"/>
          </p:nvPr>
        </p:nvSpPr>
        <p:spPr>
          <a:xfrm>
            <a:off x="311700" y="1171600"/>
            <a:ext cx="51462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To calculate the </a:t>
            </a:r>
            <a:r>
              <a:rPr lang="en" u="sng">
                <a:solidFill>
                  <a:schemeClr val="accent5"/>
                </a:solidFill>
                <a:hlinkClick r:id="rId3">
                  <a:extLst>
                    <a:ext uri="{A12FA001-AC4F-418D-AE19-62706E023703}">
                      <ahyp:hlinkClr xmlns:ahyp="http://schemas.microsoft.com/office/drawing/2018/hyperlinkcolor" val="tx"/>
                    </a:ext>
                  </a:extLst>
                </a:hlinkClick>
              </a:rPr>
              <a:t>area of a trapezoid</a:t>
            </a:r>
            <a:r>
              <a:rPr lang="en" baseline="30000"/>
              <a:t>19</a:t>
            </a:r>
            <a:r>
              <a:rPr lang="en"/>
              <a:t>, use the</a:t>
            </a:r>
            <a:endParaRPr/>
          </a:p>
          <a:p>
            <a:pPr marL="0" lvl="0" indent="0" algn="l" rtl="0">
              <a:spcBef>
                <a:spcPts val="0"/>
              </a:spcBef>
              <a:spcAft>
                <a:spcPts val="0"/>
              </a:spcAft>
              <a:buClr>
                <a:schemeClr val="dk1"/>
              </a:buClr>
              <a:buSzPts val="1100"/>
              <a:buFont typeface="Arial"/>
              <a:buNone/>
            </a:pPr>
            <a:r>
              <a:rPr lang="en"/>
              <a:t>following formula:</a:t>
            </a:r>
            <a:endParaRPr/>
          </a:p>
          <a:p>
            <a:pPr marL="0" lvl="0" indent="0" algn="ctr" rtl="0">
              <a:spcBef>
                <a:spcPts val="1600"/>
              </a:spcBef>
              <a:spcAft>
                <a:spcPts val="0"/>
              </a:spcAft>
              <a:buClr>
                <a:schemeClr val="dk1"/>
              </a:buClr>
              <a:buSzPts val="1100"/>
              <a:buFont typeface="Arial"/>
              <a:buNone/>
            </a:pPr>
            <a:r>
              <a:rPr lang="en" i="1"/>
              <a:t>A</a:t>
            </a:r>
            <a:r>
              <a:rPr lang="en"/>
              <a:t> = ½</a:t>
            </a:r>
            <a:r>
              <a:rPr lang="en" i="1"/>
              <a:t>h</a:t>
            </a:r>
            <a:r>
              <a:rPr lang="en"/>
              <a:t>(</a:t>
            </a:r>
            <a:r>
              <a:rPr lang="en" i="1"/>
              <a:t>b</a:t>
            </a:r>
            <a:r>
              <a:rPr lang="en" baseline="-25000"/>
              <a:t>1</a:t>
            </a:r>
            <a:r>
              <a:rPr lang="en"/>
              <a:t> + </a:t>
            </a:r>
            <a:r>
              <a:rPr lang="en" i="1"/>
              <a:t>b</a:t>
            </a:r>
            <a:r>
              <a:rPr lang="en" baseline="-25000"/>
              <a:t>2</a:t>
            </a:r>
            <a:r>
              <a:rPr lang="en"/>
              <a:t>)</a:t>
            </a:r>
            <a:endParaRPr/>
          </a:p>
          <a:p>
            <a:pPr marL="0" lvl="0" indent="0" algn="l" rtl="0">
              <a:spcBef>
                <a:spcPts val="1600"/>
              </a:spcBef>
              <a:spcAft>
                <a:spcPts val="1600"/>
              </a:spcAft>
              <a:buNone/>
            </a:pPr>
            <a:r>
              <a:rPr lang="en"/>
              <a:t>where </a:t>
            </a:r>
            <a:r>
              <a:rPr lang="en" i="1"/>
              <a:t>h</a:t>
            </a:r>
            <a:r>
              <a:rPr lang="en"/>
              <a:t> is the height, </a:t>
            </a:r>
            <a:r>
              <a:rPr lang="en" i="1"/>
              <a:t>b</a:t>
            </a:r>
            <a:r>
              <a:rPr lang="en" baseline="-25000"/>
              <a:t>1</a:t>
            </a:r>
            <a:r>
              <a:rPr lang="en"/>
              <a:t> is one base, and </a:t>
            </a:r>
            <a:r>
              <a:rPr lang="en" i="1"/>
              <a:t>b</a:t>
            </a:r>
            <a:r>
              <a:rPr lang="en" baseline="-25000"/>
              <a:t>2</a:t>
            </a:r>
            <a:r>
              <a:rPr lang="en"/>
              <a:t> is the other base.</a:t>
            </a:r>
            <a:endParaRPr/>
          </a:p>
        </p:txBody>
      </p:sp>
      <p:sp>
        <p:nvSpPr>
          <p:cNvPr id="380" name="Google Shape;380;p4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36</a:t>
            </a:fld>
            <a:endParaRPr/>
          </a:p>
        </p:txBody>
      </p:sp>
      <p:sp>
        <p:nvSpPr>
          <p:cNvPr id="381" name="Google Shape;381;p48"/>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2D Geometric Figures: Trapezoids</a:t>
            </a:r>
            <a:endParaRPr/>
          </a:p>
        </p:txBody>
      </p:sp>
      <p:pic>
        <p:nvPicPr>
          <p:cNvPr id="382" name="Google Shape;382;p48"/>
          <p:cNvPicPr preferRelativeResize="0"/>
          <p:nvPr/>
        </p:nvPicPr>
        <p:blipFill>
          <a:blip r:embed="rId4">
            <a:alphaModFix/>
          </a:blip>
          <a:stretch>
            <a:fillRect/>
          </a:stretch>
        </p:blipFill>
        <p:spPr>
          <a:xfrm>
            <a:off x="5979288" y="1171600"/>
            <a:ext cx="2852975" cy="2529775"/>
          </a:xfrm>
          <a:prstGeom prst="rect">
            <a:avLst/>
          </a:prstGeom>
          <a:noFill/>
          <a:ln w="9525" cap="flat" cmpd="sng">
            <a:solidFill>
              <a:srgbClr val="999999"/>
            </a:solidFill>
            <a:prstDash val="solid"/>
            <a:round/>
            <a:headEnd type="none" w="sm" len="sm"/>
            <a:tailEnd type="none" w="sm" len="sm"/>
          </a:ln>
        </p:spPr>
      </p:pic>
      <p:sp>
        <p:nvSpPr>
          <p:cNvPr id="383" name="Google Shape;383;p48"/>
          <p:cNvSpPr/>
          <p:nvPr/>
        </p:nvSpPr>
        <p:spPr>
          <a:xfrm>
            <a:off x="1879800" y="1989713"/>
            <a:ext cx="2010000" cy="505200"/>
          </a:xfrm>
          <a:prstGeom prst="roundRect">
            <a:avLst>
              <a:gd name="adj" fmla="val 16667"/>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8"/>
          <p:cNvSpPr txBox="1"/>
          <p:nvPr/>
        </p:nvSpPr>
        <p:spPr>
          <a:xfrm>
            <a:off x="315450" y="3426400"/>
            <a:ext cx="5335500" cy="1142400"/>
          </a:xfrm>
          <a:prstGeom prst="rect">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800" b="1">
                <a:latin typeface="Gloria Hallelujah"/>
                <a:ea typeface="Gloria Hallelujah"/>
                <a:cs typeface="Gloria Hallelujah"/>
                <a:sym typeface="Gloria Hallelujah"/>
              </a:rPr>
              <a:t>Note:</a:t>
            </a:r>
            <a:endParaRPr sz="1800">
              <a:latin typeface="Gloria Hallelujah"/>
              <a:ea typeface="Gloria Hallelujah"/>
              <a:cs typeface="Gloria Hallelujah"/>
              <a:sym typeface="Gloria Hallelujah"/>
            </a:endParaRPr>
          </a:p>
          <a:p>
            <a:pPr marL="0" lvl="0" indent="0" algn="l" rtl="0">
              <a:lnSpc>
                <a:spcPct val="115000"/>
              </a:lnSpc>
              <a:spcBef>
                <a:spcPts val="0"/>
              </a:spcBef>
              <a:spcAft>
                <a:spcPts val="0"/>
              </a:spcAft>
              <a:buNone/>
            </a:pPr>
            <a:r>
              <a:rPr lang="en" sz="1800">
                <a:solidFill>
                  <a:schemeClr val="dk1"/>
                </a:solidFill>
                <a:latin typeface="Old Standard TT"/>
                <a:ea typeface="Old Standard TT"/>
                <a:cs typeface="Old Standard TT"/>
                <a:sym typeface="Old Standard TT"/>
              </a:rPr>
              <a:t>The bases are the parallel sides of the trapezoid, but it doesn’t matter which base you label as </a:t>
            </a:r>
            <a:r>
              <a:rPr lang="en" sz="1800" i="1">
                <a:solidFill>
                  <a:schemeClr val="dk1"/>
                </a:solidFill>
                <a:latin typeface="Old Standard TT"/>
                <a:ea typeface="Old Standard TT"/>
                <a:cs typeface="Old Standard TT"/>
                <a:sym typeface="Old Standard TT"/>
              </a:rPr>
              <a:t>b</a:t>
            </a:r>
            <a:r>
              <a:rPr lang="en" sz="1800" baseline="-25000">
                <a:solidFill>
                  <a:schemeClr val="dk1"/>
                </a:solidFill>
                <a:latin typeface="Old Standard TT"/>
                <a:ea typeface="Old Standard TT"/>
                <a:cs typeface="Old Standard TT"/>
                <a:sym typeface="Old Standard TT"/>
              </a:rPr>
              <a:t>1</a:t>
            </a:r>
            <a:r>
              <a:rPr lang="en" sz="1800">
                <a:solidFill>
                  <a:schemeClr val="dk1"/>
                </a:solidFill>
                <a:latin typeface="Old Standard TT"/>
                <a:ea typeface="Old Standard TT"/>
                <a:cs typeface="Old Standard TT"/>
                <a:sym typeface="Old Standard TT"/>
              </a:rPr>
              <a:t> and </a:t>
            </a:r>
            <a:r>
              <a:rPr lang="en" sz="1800" i="1">
                <a:solidFill>
                  <a:schemeClr val="dk1"/>
                </a:solidFill>
                <a:latin typeface="Old Standard TT"/>
                <a:ea typeface="Old Standard TT"/>
                <a:cs typeface="Old Standard TT"/>
                <a:sym typeface="Old Standard TT"/>
              </a:rPr>
              <a:t>b</a:t>
            </a:r>
            <a:r>
              <a:rPr lang="en" sz="1800" baseline="-25000">
                <a:solidFill>
                  <a:schemeClr val="dk1"/>
                </a:solidFill>
                <a:latin typeface="Old Standard TT"/>
                <a:ea typeface="Old Standard TT"/>
                <a:cs typeface="Old Standard TT"/>
                <a:sym typeface="Old Standard TT"/>
              </a:rPr>
              <a:t>2</a:t>
            </a:r>
            <a:r>
              <a:rPr lang="en" sz="1800">
                <a:solidFill>
                  <a:schemeClr val="dk1"/>
                </a:solidFill>
                <a:latin typeface="Old Standard TT"/>
                <a:ea typeface="Old Standard TT"/>
                <a:cs typeface="Old Standard TT"/>
                <a:sym typeface="Old Standard TT"/>
              </a:rPr>
              <a:t>.</a:t>
            </a:r>
            <a:endParaRPr sz="1800">
              <a:latin typeface="Old Standard TT"/>
              <a:ea typeface="Old Standard TT"/>
              <a:cs typeface="Old Standard TT"/>
              <a:sym typeface="Old Standard TT"/>
            </a:endParaRPr>
          </a:p>
        </p:txBody>
      </p:sp>
      <p:sp>
        <p:nvSpPr>
          <p:cNvPr id="385" name="Google Shape;385;p48"/>
          <p:cNvSpPr txBox="1"/>
          <p:nvPr/>
        </p:nvSpPr>
        <p:spPr>
          <a:xfrm>
            <a:off x="6129350" y="3722475"/>
            <a:ext cx="2703000" cy="1078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i="1">
                <a:latin typeface="Old Standard TT"/>
                <a:ea typeface="Old Standard TT"/>
                <a:cs typeface="Old Standard TT"/>
                <a:sym typeface="Old Standard TT"/>
              </a:rPr>
              <a:t>Figure 17</a:t>
            </a:r>
            <a:r>
              <a:rPr lang="en" sz="1000">
                <a:latin typeface="Old Standard TT"/>
                <a:ea typeface="Old Standard TT"/>
                <a:cs typeface="Old Standard TT"/>
                <a:sym typeface="Old Standard TT"/>
              </a:rPr>
              <a:t>. Trapezoid. Adapted from </a:t>
            </a:r>
            <a:r>
              <a:rPr lang="en" sz="1000" i="1">
                <a:latin typeface="Old Standard TT"/>
                <a:ea typeface="Old Standard TT"/>
                <a:cs typeface="Old Standard TT"/>
                <a:sym typeface="Old Standard TT"/>
              </a:rPr>
              <a:t>Area and Perimeter of Trapezoids</a:t>
            </a:r>
            <a:r>
              <a:rPr lang="en" sz="1000">
                <a:latin typeface="Old Standard TT"/>
                <a:ea typeface="Old Standard TT"/>
                <a:cs typeface="Old Standard TT"/>
                <a:sym typeface="Old Standard TT"/>
              </a:rPr>
              <a:t>, retrieved from </a:t>
            </a:r>
            <a:r>
              <a:rPr lang="en" sz="1000" u="sng">
                <a:solidFill>
                  <a:schemeClr val="hlink"/>
                </a:solidFill>
                <a:latin typeface="Old Standard TT"/>
                <a:ea typeface="Old Standard TT"/>
                <a:cs typeface="Old Standard TT"/>
                <a:sym typeface="Old Standard TT"/>
                <a:hlinkClick r:id="rId5"/>
              </a:rPr>
              <a:t>https://www.ck12.org/geometry/area-and-perimeter-of-trapezoids/lesson/Area-and-Perimeter-of-Trapezoids-GEOM/</a:t>
            </a:r>
            <a:r>
              <a:rPr lang="en" sz="1000">
                <a:latin typeface="Old Standard TT"/>
                <a:ea typeface="Old Standard TT"/>
                <a:cs typeface="Old Standard TT"/>
                <a:sym typeface="Old Standard TT"/>
              </a:rPr>
              <a:t>. Copyright 2025 by CK-12 Foundation.</a:t>
            </a:r>
            <a:endParaRPr sz="1000">
              <a:latin typeface="Old Standard TT"/>
              <a:ea typeface="Old Standard TT"/>
              <a:cs typeface="Old Standard TT"/>
              <a:sym typeface="Old Standard T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49"/>
          <p:cNvSpPr txBox="1">
            <a:spLocks noGrp="1"/>
          </p:cNvSpPr>
          <p:nvPr>
            <p:ph type="body" idx="1"/>
          </p:nvPr>
        </p:nvSpPr>
        <p:spPr>
          <a:xfrm>
            <a:off x="311700" y="1171600"/>
            <a:ext cx="51462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 calculate the </a:t>
            </a:r>
            <a:r>
              <a:rPr lang="en" u="sng">
                <a:solidFill>
                  <a:schemeClr val="accent5"/>
                </a:solidFill>
                <a:hlinkClick r:id="rId3">
                  <a:extLst>
                    <a:ext uri="{A12FA001-AC4F-418D-AE19-62706E023703}">
                      <ahyp:hlinkClr xmlns:ahyp="http://schemas.microsoft.com/office/drawing/2018/hyperlinkcolor" val="tx"/>
                    </a:ext>
                  </a:extLst>
                </a:hlinkClick>
              </a:rPr>
              <a:t>area of a parallelogram</a:t>
            </a:r>
            <a:r>
              <a:rPr lang="en" baseline="30000"/>
              <a:t>20</a:t>
            </a:r>
            <a:r>
              <a:rPr lang="en"/>
              <a:t>, use the following formula:</a:t>
            </a:r>
            <a:endParaRPr/>
          </a:p>
          <a:p>
            <a:pPr marL="0" lvl="0" indent="0" algn="ctr" rtl="0">
              <a:spcBef>
                <a:spcPts val="1600"/>
              </a:spcBef>
              <a:spcAft>
                <a:spcPts val="0"/>
              </a:spcAft>
              <a:buNone/>
            </a:pPr>
            <a:r>
              <a:rPr lang="en" i="1"/>
              <a:t>A</a:t>
            </a:r>
            <a:r>
              <a:rPr lang="en"/>
              <a:t> = </a:t>
            </a:r>
            <a:r>
              <a:rPr lang="en" i="1"/>
              <a:t>bh</a:t>
            </a:r>
            <a:endParaRPr i="1"/>
          </a:p>
          <a:p>
            <a:pPr marL="0" lvl="0" indent="0" algn="l" rtl="0">
              <a:spcBef>
                <a:spcPts val="1600"/>
              </a:spcBef>
              <a:spcAft>
                <a:spcPts val="1600"/>
              </a:spcAft>
              <a:buNone/>
            </a:pPr>
            <a:r>
              <a:rPr lang="en"/>
              <a:t>where </a:t>
            </a:r>
            <a:r>
              <a:rPr lang="en" i="1"/>
              <a:t>b</a:t>
            </a:r>
            <a:r>
              <a:rPr lang="en"/>
              <a:t> is the length of the base and </a:t>
            </a:r>
            <a:r>
              <a:rPr lang="en" i="1"/>
              <a:t>h</a:t>
            </a:r>
            <a:r>
              <a:rPr lang="en"/>
              <a:t> is the height.</a:t>
            </a:r>
            <a:endParaRPr/>
          </a:p>
        </p:txBody>
      </p:sp>
      <p:sp>
        <p:nvSpPr>
          <p:cNvPr id="391" name="Google Shape;391;p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37</a:t>
            </a:fld>
            <a:endParaRPr/>
          </a:p>
        </p:txBody>
      </p:sp>
      <p:sp>
        <p:nvSpPr>
          <p:cNvPr id="392" name="Google Shape;392;p49"/>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2D Geometric Figures: Parallelograms</a:t>
            </a:r>
            <a:endParaRPr/>
          </a:p>
        </p:txBody>
      </p:sp>
      <p:sp>
        <p:nvSpPr>
          <p:cNvPr id="393" name="Google Shape;393;p49"/>
          <p:cNvSpPr txBox="1"/>
          <p:nvPr/>
        </p:nvSpPr>
        <p:spPr>
          <a:xfrm>
            <a:off x="315450" y="3426400"/>
            <a:ext cx="5335500" cy="1142400"/>
          </a:xfrm>
          <a:prstGeom prst="rect">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1800" b="1">
                <a:solidFill>
                  <a:schemeClr val="dk1"/>
                </a:solidFill>
                <a:latin typeface="Gloria Hallelujah"/>
                <a:ea typeface="Gloria Hallelujah"/>
                <a:cs typeface="Gloria Hallelujah"/>
                <a:sym typeface="Gloria Hallelujah"/>
              </a:rPr>
              <a:t>Note:</a:t>
            </a:r>
            <a:endParaRPr sz="1800">
              <a:solidFill>
                <a:schemeClr val="dk1"/>
              </a:solidFill>
              <a:latin typeface="Gloria Hallelujah"/>
              <a:ea typeface="Gloria Hallelujah"/>
              <a:cs typeface="Gloria Hallelujah"/>
              <a:sym typeface="Gloria Hallelujah"/>
            </a:endParaRPr>
          </a:p>
          <a:p>
            <a:pPr marL="0" lvl="0" indent="0" algn="l" rtl="0">
              <a:lnSpc>
                <a:spcPct val="115000"/>
              </a:lnSpc>
              <a:spcBef>
                <a:spcPts val="0"/>
              </a:spcBef>
              <a:spcAft>
                <a:spcPts val="0"/>
              </a:spcAft>
              <a:buNone/>
            </a:pPr>
            <a:r>
              <a:rPr lang="en" sz="1800">
                <a:solidFill>
                  <a:schemeClr val="dk1"/>
                </a:solidFill>
                <a:latin typeface="Old Standard TT"/>
                <a:ea typeface="Old Standard TT"/>
                <a:cs typeface="Old Standard TT"/>
                <a:sym typeface="Old Standard TT"/>
              </a:rPr>
              <a:t>When calculating area, make sure you use the base that is perpendicular to the given height.</a:t>
            </a:r>
            <a:endParaRPr sz="1800" b="1">
              <a:latin typeface="Gloria Hallelujah"/>
              <a:ea typeface="Gloria Hallelujah"/>
              <a:cs typeface="Gloria Hallelujah"/>
              <a:sym typeface="Gloria Hallelujah"/>
            </a:endParaRPr>
          </a:p>
        </p:txBody>
      </p:sp>
      <p:pic>
        <p:nvPicPr>
          <p:cNvPr id="394" name="Google Shape;394;p49"/>
          <p:cNvPicPr preferRelativeResize="0"/>
          <p:nvPr/>
        </p:nvPicPr>
        <p:blipFill rotWithShape="1">
          <a:blip r:embed="rId4">
            <a:alphaModFix/>
          </a:blip>
          <a:srcRect l="9484" r="9799"/>
          <a:stretch/>
        </p:blipFill>
        <p:spPr>
          <a:xfrm>
            <a:off x="5867687" y="1314850"/>
            <a:ext cx="2964624" cy="2061675"/>
          </a:xfrm>
          <a:prstGeom prst="rect">
            <a:avLst/>
          </a:prstGeom>
          <a:noFill/>
          <a:ln w="9525" cap="flat" cmpd="sng">
            <a:solidFill>
              <a:srgbClr val="999999"/>
            </a:solidFill>
            <a:prstDash val="solid"/>
            <a:round/>
            <a:headEnd type="none" w="sm" len="sm"/>
            <a:tailEnd type="none" w="sm" len="sm"/>
          </a:ln>
        </p:spPr>
      </p:pic>
      <p:sp>
        <p:nvSpPr>
          <p:cNvPr id="395" name="Google Shape;395;p49"/>
          <p:cNvSpPr txBox="1"/>
          <p:nvPr/>
        </p:nvSpPr>
        <p:spPr>
          <a:xfrm>
            <a:off x="6011474" y="3376525"/>
            <a:ext cx="2820900" cy="1124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i="1">
                <a:latin typeface="Old Standard TT"/>
                <a:ea typeface="Old Standard TT"/>
                <a:cs typeface="Old Standard TT"/>
                <a:sym typeface="Old Standard TT"/>
              </a:rPr>
              <a:t>Figure 18</a:t>
            </a:r>
            <a:r>
              <a:rPr lang="en" sz="1000">
                <a:latin typeface="Old Standard TT"/>
                <a:ea typeface="Old Standard TT"/>
                <a:cs typeface="Old Standard TT"/>
                <a:sym typeface="Old Standard TT"/>
              </a:rPr>
              <a:t>. Parallelogram. Adapted from </a:t>
            </a:r>
            <a:r>
              <a:rPr lang="en" sz="1000" i="1">
                <a:latin typeface="Old Standard TT"/>
                <a:ea typeface="Old Standard TT"/>
                <a:cs typeface="Old Standard TT"/>
                <a:sym typeface="Old Standard TT"/>
              </a:rPr>
              <a:t>SSAT Middle Level Math: How to find the area of a parallelogram</a:t>
            </a:r>
            <a:r>
              <a:rPr lang="en" sz="1000">
                <a:latin typeface="Old Standard TT"/>
                <a:ea typeface="Old Standard TT"/>
                <a:cs typeface="Old Standard TT"/>
                <a:sym typeface="Old Standard TT"/>
              </a:rPr>
              <a:t>, retrieved from </a:t>
            </a:r>
            <a:r>
              <a:rPr lang="en" sz="1000" u="sng">
                <a:solidFill>
                  <a:schemeClr val="hlink"/>
                </a:solidFill>
                <a:latin typeface="Old Standard TT"/>
                <a:ea typeface="Old Standard TT"/>
                <a:cs typeface="Old Standard TT"/>
                <a:sym typeface="Old Standard TT"/>
                <a:hlinkClick r:id="rId5"/>
              </a:rPr>
              <a:t>https://www.varsitytutors.com/ssat_middle_level_math-help/how-to-find-the-area-of-a-parallelogram</a:t>
            </a:r>
            <a:r>
              <a:rPr lang="en" sz="1000">
                <a:latin typeface="Old Standard TT"/>
                <a:ea typeface="Old Standard TT"/>
                <a:cs typeface="Old Standard TT"/>
                <a:sym typeface="Old Standard TT"/>
              </a:rPr>
              <a:t>. Copyright 2020 by Varsity Tutors.</a:t>
            </a:r>
            <a:endParaRPr sz="1000">
              <a:latin typeface="Old Standard TT"/>
              <a:ea typeface="Old Standard TT"/>
              <a:cs typeface="Old Standard TT"/>
              <a:sym typeface="Old Standard TT"/>
            </a:endParaRPr>
          </a:p>
        </p:txBody>
      </p:sp>
      <p:sp>
        <p:nvSpPr>
          <p:cNvPr id="396" name="Google Shape;396;p49"/>
          <p:cNvSpPr/>
          <p:nvPr/>
        </p:nvSpPr>
        <p:spPr>
          <a:xfrm>
            <a:off x="1879800" y="1989713"/>
            <a:ext cx="2010000" cy="505200"/>
          </a:xfrm>
          <a:prstGeom prst="roundRect">
            <a:avLst>
              <a:gd name="adj" fmla="val 16667"/>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50"/>
          <p:cNvSpPr txBox="1">
            <a:spLocks noGrp="1"/>
          </p:cNvSpPr>
          <p:nvPr>
            <p:ph type="body" idx="1"/>
          </p:nvPr>
        </p:nvSpPr>
        <p:spPr>
          <a:xfrm>
            <a:off x="311700" y="1171600"/>
            <a:ext cx="51462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 calculate the </a:t>
            </a:r>
            <a:r>
              <a:rPr lang="en" u="sng">
                <a:solidFill>
                  <a:schemeClr val="accent5"/>
                </a:solidFill>
                <a:hlinkClick r:id="rId3">
                  <a:extLst>
                    <a:ext uri="{A12FA001-AC4F-418D-AE19-62706E023703}">
                      <ahyp:hlinkClr xmlns:ahyp="http://schemas.microsoft.com/office/drawing/2018/hyperlinkcolor" val="tx"/>
                    </a:ext>
                  </a:extLst>
                </a:hlinkClick>
              </a:rPr>
              <a:t>area of a rhombus</a:t>
            </a:r>
            <a:r>
              <a:rPr lang="en" baseline="30000"/>
              <a:t>21</a:t>
            </a:r>
            <a:r>
              <a:rPr lang="en"/>
              <a:t>, use the</a:t>
            </a:r>
            <a:endParaRPr/>
          </a:p>
          <a:p>
            <a:pPr marL="0" lvl="0" indent="0" algn="l" rtl="0">
              <a:spcBef>
                <a:spcPts val="0"/>
              </a:spcBef>
              <a:spcAft>
                <a:spcPts val="0"/>
              </a:spcAft>
              <a:buNone/>
            </a:pPr>
            <a:r>
              <a:rPr lang="en"/>
              <a:t>following formula:</a:t>
            </a:r>
            <a:endParaRPr/>
          </a:p>
          <a:p>
            <a:pPr marL="0" lvl="0" indent="0" algn="ctr" rtl="0">
              <a:spcBef>
                <a:spcPts val="1600"/>
              </a:spcBef>
              <a:spcAft>
                <a:spcPts val="0"/>
              </a:spcAft>
              <a:buNone/>
            </a:pPr>
            <a:r>
              <a:rPr lang="en" i="1"/>
              <a:t>A</a:t>
            </a:r>
            <a:r>
              <a:rPr lang="en"/>
              <a:t> = ½</a:t>
            </a:r>
            <a:r>
              <a:rPr lang="en" i="1"/>
              <a:t>d</a:t>
            </a:r>
            <a:r>
              <a:rPr lang="en" baseline="-25000"/>
              <a:t>1</a:t>
            </a:r>
            <a:r>
              <a:rPr lang="en" i="1"/>
              <a:t>d</a:t>
            </a:r>
            <a:r>
              <a:rPr lang="en" baseline="-25000"/>
              <a:t>2</a:t>
            </a:r>
            <a:endParaRPr baseline="-25000"/>
          </a:p>
          <a:p>
            <a:pPr marL="0" lvl="0" indent="0" algn="l" rtl="0">
              <a:spcBef>
                <a:spcPts val="1600"/>
              </a:spcBef>
              <a:spcAft>
                <a:spcPts val="0"/>
              </a:spcAft>
              <a:buNone/>
            </a:pPr>
            <a:r>
              <a:rPr lang="en"/>
              <a:t>where </a:t>
            </a:r>
            <a:r>
              <a:rPr lang="en" i="1"/>
              <a:t>d</a:t>
            </a:r>
            <a:r>
              <a:rPr lang="en" baseline="-25000"/>
              <a:t>1</a:t>
            </a:r>
            <a:r>
              <a:rPr lang="en"/>
              <a:t> and </a:t>
            </a:r>
            <a:r>
              <a:rPr lang="en" i="1"/>
              <a:t>d</a:t>
            </a:r>
            <a:r>
              <a:rPr lang="en" baseline="-25000"/>
              <a:t>2</a:t>
            </a:r>
            <a:r>
              <a:rPr lang="en"/>
              <a:t> are the lengths of the diagonals of the rhombus.</a:t>
            </a:r>
            <a:endParaRPr/>
          </a:p>
          <a:p>
            <a:pPr marL="0" lvl="0" indent="0" algn="l" rtl="0">
              <a:spcBef>
                <a:spcPts val="1600"/>
              </a:spcBef>
              <a:spcAft>
                <a:spcPts val="1600"/>
              </a:spcAft>
              <a:buNone/>
            </a:pPr>
            <a:endParaRPr/>
          </a:p>
        </p:txBody>
      </p:sp>
      <p:sp>
        <p:nvSpPr>
          <p:cNvPr id="402" name="Google Shape;402;p5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38</a:t>
            </a:fld>
            <a:endParaRPr/>
          </a:p>
        </p:txBody>
      </p:sp>
      <p:sp>
        <p:nvSpPr>
          <p:cNvPr id="403" name="Google Shape;403;p50"/>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2D Geometric Figures: Rhombuses (Rhombi?)</a:t>
            </a:r>
            <a:endParaRPr/>
          </a:p>
        </p:txBody>
      </p:sp>
      <p:sp>
        <p:nvSpPr>
          <p:cNvPr id="404" name="Google Shape;404;p50"/>
          <p:cNvSpPr txBox="1"/>
          <p:nvPr/>
        </p:nvSpPr>
        <p:spPr>
          <a:xfrm>
            <a:off x="315450" y="3426400"/>
            <a:ext cx="5335500" cy="1142400"/>
          </a:xfrm>
          <a:prstGeom prst="rect">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800" b="1">
                <a:solidFill>
                  <a:schemeClr val="dk1"/>
                </a:solidFill>
                <a:latin typeface="Gloria Hallelujah"/>
                <a:ea typeface="Gloria Hallelujah"/>
                <a:cs typeface="Gloria Hallelujah"/>
                <a:sym typeface="Gloria Hallelujah"/>
              </a:rPr>
              <a:t>Note:</a:t>
            </a:r>
            <a:endParaRPr sz="1800">
              <a:solidFill>
                <a:schemeClr val="dk1"/>
              </a:solidFill>
              <a:latin typeface="Gloria Hallelujah"/>
              <a:ea typeface="Gloria Hallelujah"/>
              <a:cs typeface="Gloria Hallelujah"/>
              <a:sym typeface="Gloria Hallelujah"/>
            </a:endParaRPr>
          </a:p>
          <a:p>
            <a:pPr marL="0" lvl="0" indent="0" algn="l" rtl="0">
              <a:lnSpc>
                <a:spcPct val="115000"/>
              </a:lnSpc>
              <a:spcBef>
                <a:spcPts val="0"/>
              </a:spcBef>
              <a:spcAft>
                <a:spcPts val="0"/>
              </a:spcAft>
              <a:buNone/>
            </a:pPr>
            <a:r>
              <a:rPr lang="en" sz="1800">
                <a:solidFill>
                  <a:schemeClr val="dk1"/>
                </a:solidFill>
                <a:latin typeface="Old Standard TT"/>
                <a:ea typeface="Old Standard TT"/>
                <a:cs typeface="Old Standard TT"/>
                <a:sym typeface="Old Standard TT"/>
              </a:rPr>
              <a:t>It doesn’t matter which diagonal you label </a:t>
            </a:r>
            <a:r>
              <a:rPr lang="en" sz="1800" i="1">
                <a:solidFill>
                  <a:schemeClr val="dk1"/>
                </a:solidFill>
                <a:latin typeface="Old Standard TT"/>
                <a:ea typeface="Old Standard TT"/>
                <a:cs typeface="Old Standard TT"/>
                <a:sym typeface="Old Standard TT"/>
              </a:rPr>
              <a:t>d</a:t>
            </a:r>
            <a:r>
              <a:rPr lang="en" sz="1800" baseline="-25000">
                <a:solidFill>
                  <a:schemeClr val="dk1"/>
                </a:solidFill>
                <a:latin typeface="Old Standard TT"/>
                <a:ea typeface="Old Standard TT"/>
                <a:cs typeface="Old Standard TT"/>
                <a:sym typeface="Old Standard TT"/>
              </a:rPr>
              <a:t>1</a:t>
            </a:r>
            <a:r>
              <a:rPr lang="en" sz="1800">
                <a:solidFill>
                  <a:schemeClr val="dk1"/>
                </a:solidFill>
                <a:latin typeface="Old Standard TT"/>
                <a:ea typeface="Old Standard TT"/>
                <a:cs typeface="Old Standard TT"/>
                <a:sym typeface="Old Standard TT"/>
              </a:rPr>
              <a:t> and which one you label </a:t>
            </a:r>
            <a:r>
              <a:rPr lang="en" sz="1800" i="1">
                <a:solidFill>
                  <a:schemeClr val="dk1"/>
                </a:solidFill>
                <a:latin typeface="Old Standard TT"/>
                <a:ea typeface="Old Standard TT"/>
                <a:cs typeface="Old Standard TT"/>
                <a:sym typeface="Old Standard TT"/>
              </a:rPr>
              <a:t>d</a:t>
            </a:r>
            <a:r>
              <a:rPr lang="en" sz="1800" baseline="-25000">
                <a:solidFill>
                  <a:schemeClr val="dk1"/>
                </a:solidFill>
                <a:latin typeface="Old Standard TT"/>
                <a:ea typeface="Old Standard TT"/>
                <a:cs typeface="Old Standard TT"/>
                <a:sym typeface="Old Standard TT"/>
              </a:rPr>
              <a:t>2</a:t>
            </a:r>
            <a:r>
              <a:rPr lang="en" sz="1800">
                <a:solidFill>
                  <a:schemeClr val="dk1"/>
                </a:solidFill>
                <a:latin typeface="Old Standard TT"/>
                <a:ea typeface="Old Standard TT"/>
                <a:cs typeface="Old Standard TT"/>
                <a:sym typeface="Old Standard TT"/>
              </a:rPr>
              <a:t>.</a:t>
            </a:r>
            <a:endParaRPr sz="1800" b="1">
              <a:solidFill>
                <a:schemeClr val="dk1"/>
              </a:solidFill>
              <a:latin typeface="Gloria Hallelujah"/>
              <a:ea typeface="Gloria Hallelujah"/>
              <a:cs typeface="Gloria Hallelujah"/>
              <a:sym typeface="Gloria Hallelujah"/>
            </a:endParaRPr>
          </a:p>
        </p:txBody>
      </p:sp>
      <p:pic>
        <p:nvPicPr>
          <p:cNvPr id="405" name="Google Shape;405;p50"/>
          <p:cNvPicPr preferRelativeResize="0"/>
          <p:nvPr/>
        </p:nvPicPr>
        <p:blipFill rotWithShape="1">
          <a:blip r:embed="rId4">
            <a:alphaModFix/>
          </a:blip>
          <a:srcRect t="2945" b="29949"/>
          <a:stretch/>
        </p:blipFill>
        <p:spPr>
          <a:xfrm>
            <a:off x="5936888" y="1434425"/>
            <a:ext cx="2852225" cy="1985375"/>
          </a:xfrm>
          <a:prstGeom prst="rect">
            <a:avLst/>
          </a:prstGeom>
          <a:noFill/>
          <a:ln w="9525" cap="flat" cmpd="sng">
            <a:solidFill>
              <a:srgbClr val="999999"/>
            </a:solidFill>
            <a:prstDash val="solid"/>
            <a:round/>
            <a:headEnd type="none" w="sm" len="sm"/>
            <a:tailEnd type="none" w="sm" len="sm"/>
          </a:ln>
        </p:spPr>
      </p:pic>
      <p:sp>
        <p:nvSpPr>
          <p:cNvPr id="406" name="Google Shape;406;p50"/>
          <p:cNvSpPr txBox="1"/>
          <p:nvPr/>
        </p:nvSpPr>
        <p:spPr>
          <a:xfrm>
            <a:off x="6097200" y="3419800"/>
            <a:ext cx="2691900" cy="966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i="1">
                <a:latin typeface="Old Standard TT"/>
                <a:ea typeface="Old Standard TT"/>
                <a:cs typeface="Old Standard TT"/>
                <a:sym typeface="Old Standard TT"/>
              </a:rPr>
              <a:t>Figure 19</a:t>
            </a:r>
            <a:r>
              <a:rPr lang="en" sz="1000">
                <a:latin typeface="Old Standard TT"/>
                <a:ea typeface="Old Standard TT"/>
                <a:cs typeface="Old Standard TT"/>
                <a:sym typeface="Old Standard TT"/>
              </a:rPr>
              <a:t>. Rhombus. Adapted from </a:t>
            </a:r>
            <a:r>
              <a:rPr lang="en" sz="1000" i="1">
                <a:latin typeface="Old Standard TT"/>
                <a:ea typeface="Old Standard TT"/>
                <a:cs typeface="Old Standard TT"/>
                <a:sym typeface="Old Standard TT"/>
              </a:rPr>
              <a:t>Finding the Area of a Rhombus</a:t>
            </a:r>
            <a:r>
              <a:rPr lang="en" sz="1000">
                <a:latin typeface="Old Standard TT"/>
                <a:ea typeface="Old Standard TT"/>
                <a:cs typeface="Old Standard TT"/>
                <a:sym typeface="Old Standard TT"/>
              </a:rPr>
              <a:t>, retrieved from </a:t>
            </a:r>
            <a:r>
              <a:rPr lang="en" sz="1000" u="sng">
                <a:solidFill>
                  <a:schemeClr val="hlink"/>
                </a:solidFill>
                <a:latin typeface="Old Standard TT"/>
                <a:ea typeface="Old Standard TT"/>
                <a:cs typeface="Old Standard TT"/>
                <a:sym typeface="Old Standard TT"/>
                <a:hlinkClick r:id="rId5"/>
              </a:rPr>
              <a:t>https://www.onlinemath4all.com/finding-the-area-of-a-rhombus.html</a:t>
            </a:r>
            <a:r>
              <a:rPr lang="en" sz="1000">
                <a:latin typeface="Old Standard TT"/>
                <a:ea typeface="Old Standard TT"/>
                <a:cs typeface="Old Standard TT"/>
                <a:sym typeface="Old Standard TT"/>
              </a:rPr>
              <a:t>. Copyright </a:t>
            </a:r>
            <a:r>
              <a:rPr lang="en" sz="1000" u="sng">
                <a:solidFill>
                  <a:schemeClr val="hlink"/>
                </a:solidFill>
                <a:latin typeface="Old Standard TT"/>
                <a:ea typeface="Old Standard TT"/>
                <a:cs typeface="Old Standard TT"/>
                <a:sym typeface="Old Standard TT"/>
                <a:hlinkClick r:id="rId6"/>
              </a:rPr>
              <a:t>onlinemath4all.com</a:t>
            </a:r>
            <a:r>
              <a:rPr lang="en" sz="1000">
                <a:latin typeface="Old Standard TT"/>
                <a:ea typeface="Old Standard TT"/>
                <a:cs typeface="Old Standard TT"/>
                <a:sym typeface="Old Standard TT"/>
              </a:rPr>
              <a:t>.</a:t>
            </a:r>
            <a:endParaRPr sz="1000">
              <a:latin typeface="Old Standard TT"/>
              <a:ea typeface="Old Standard TT"/>
              <a:cs typeface="Old Standard TT"/>
              <a:sym typeface="Old Standard TT"/>
            </a:endParaRPr>
          </a:p>
        </p:txBody>
      </p:sp>
      <p:sp>
        <p:nvSpPr>
          <p:cNvPr id="407" name="Google Shape;407;p50"/>
          <p:cNvSpPr/>
          <p:nvPr/>
        </p:nvSpPr>
        <p:spPr>
          <a:xfrm>
            <a:off x="1879800" y="1989713"/>
            <a:ext cx="2010000" cy="505200"/>
          </a:xfrm>
          <a:prstGeom prst="roundRect">
            <a:avLst>
              <a:gd name="adj" fmla="val 16667"/>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51"/>
          <p:cNvSpPr txBox="1">
            <a:spLocks noGrp="1"/>
          </p:cNvSpPr>
          <p:nvPr>
            <p:ph type="body" idx="1"/>
          </p:nvPr>
        </p:nvSpPr>
        <p:spPr>
          <a:xfrm>
            <a:off x="311700" y="1171600"/>
            <a:ext cx="51462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 calculate the </a:t>
            </a:r>
            <a:r>
              <a:rPr lang="en" u="sng">
                <a:solidFill>
                  <a:schemeClr val="accent5"/>
                </a:solidFill>
                <a:hlinkClick r:id="rId3">
                  <a:extLst>
                    <a:ext uri="{A12FA001-AC4F-418D-AE19-62706E023703}">
                      <ahyp:hlinkClr xmlns:ahyp="http://schemas.microsoft.com/office/drawing/2018/hyperlinkcolor" val="tx"/>
                    </a:ext>
                  </a:extLst>
                </a:hlinkClick>
              </a:rPr>
              <a:t>area of a rectangle</a:t>
            </a:r>
            <a:r>
              <a:rPr lang="en" baseline="30000"/>
              <a:t>22</a:t>
            </a:r>
            <a:r>
              <a:rPr lang="en"/>
              <a:t>, use the following formula:</a:t>
            </a:r>
            <a:endParaRPr/>
          </a:p>
          <a:p>
            <a:pPr marL="0" lvl="0" indent="0" algn="ctr" rtl="0">
              <a:spcBef>
                <a:spcPts val="1600"/>
              </a:spcBef>
              <a:spcAft>
                <a:spcPts val="0"/>
              </a:spcAft>
              <a:buNone/>
            </a:pPr>
            <a:r>
              <a:rPr lang="en" i="1"/>
              <a:t>A</a:t>
            </a:r>
            <a:r>
              <a:rPr lang="en"/>
              <a:t> = </a:t>
            </a:r>
            <a:r>
              <a:rPr lang="en" i="1"/>
              <a:t>lw</a:t>
            </a:r>
            <a:endParaRPr i="1"/>
          </a:p>
          <a:p>
            <a:pPr marL="0" lvl="0" indent="0" algn="l" rtl="0">
              <a:spcBef>
                <a:spcPts val="1600"/>
              </a:spcBef>
              <a:spcAft>
                <a:spcPts val="1600"/>
              </a:spcAft>
              <a:buNone/>
            </a:pPr>
            <a:r>
              <a:rPr lang="en"/>
              <a:t>where </a:t>
            </a:r>
            <a:r>
              <a:rPr lang="en" i="1"/>
              <a:t>l</a:t>
            </a:r>
            <a:r>
              <a:rPr lang="en"/>
              <a:t> is the length and </a:t>
            </a:r>
            <a:r>
              <a:rPr lang="en" i="1"/>
              <a:t>w</a:t>
            </a:r>
            <a:r>
              <a:rPr lang="en"/>
              <a:t> is the width.</a:t>
            </a:r>
            <a:endParaRPr/>
          </a:p>
        </p:txBody>
      </p:sp>
      <p:sp>
        <p:nvSpPr>
          <p:cNvPr id="413" name="Google Shape;413;p5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39</a:t>
            </a:fld>
            <a:endParaRPr/>
          </a:p>
        </p:txBody>
      </p:sp>
      <p:sp>
        <p:nvSpPr>
          <p:cNvPr id="414" name="Google Shape;414;p51"/>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2D Geometric Figures: Rectangles</a:t>
            </a:r>
            <a:endParaRPr/>
          </a:p>
        </p:txBody>
      </p:sp>
      <p:sp>
        <p:nvSpPr>
          <p:cNvPr id="415" name="Google Shape;415;p51"/>
          <p:cNvSpPr txBox="1"/>
          <p:nvPr/>
        </p:nvSpPr>
        <p:spPr>
          <a:xfrm>
            <a:off x="315450" y="3426400"/>
            <a:ext cx="5335500" cy="1142400"/>
          </a:xfrm>
          <a:prstGeom prst="rect">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800" b="1">
                <a:solidFill>
                  <a:schemeClr val="dk1"/>
                </a:solidFill>
                <a:latin typeface="Gloria Hallelujah"/>
                <a:ea typeface="Gloria Hallelujah"/>
                <a:cs typeface="Gloria Hallelujah"/>
                <a:sym typeface="Gloria Hallelujah"/>
              </a:rPr>
              <a:t>Note:</a:t>
            </a:r>
            <a:endParaRPr sz="1800">
              <a:solidFill>
                <a:schemeClr val="dk1"/>
              </a:solidFill>
              <a:latin typeface="Gloria Hallelujah"/>
              <a:ea typeface="Gloria Hallelujah"/>
              <a:cs typeface="Gloria Hallelujah"/>
              <a:sym typeface="Gloria Hallelujah"/>
            </a:endParaRPr>
          </a:p>
          <a:p>
            <a:pPr marL="0" lvl="0" indent="0" algn="l" rtl="0">
              <a:lnSpc>
                <a:spcPct val="115000"/>
              </a:lnSpc>
              <a:spcBef>
                <a:spcPts val="0"/>
              </a:spcBef>
              <a:spcAft>
                <a:spcPts val="0"/>
              </a:spcAft>
              <a:buNone/>
            </a:pPr>
            <a:r>
              <a:rPr lang="en" sz="1800">
                <a:solidFill>
                  <a:schemeClr val="dk1"/>
                </a:solidFill>
                <a:latin typeface="Old Standard TT"/>
                <a:ea typeface="Old Standard TT"/>
                <a:cs typeface="Old Standard TT"/>
                <a:sym typeface="Old Standard TT"/>
              </a:rPr>
              <a:t>The longer side is usually called as the length, and the shorter side is usually called the width.</a:t>
            </a:r>
            <a:endParaRPr sz="1800" b="1">
              <a:solidFill>
                <a:schemeClr val="dk1"/>
              </a:solidFill>
              <a:latin typeface="Gloria Hallelujah"/>
              <a:ea typeface="Gloria Hallelujah"/>
              <a:cs typeface="Gloria Hallelujah"/>
              <a:sym typeface="Gloria Hallelujah"/>
            </a:endParaRPr>
          </a:p>
        </p:txBody>
      </p:sp>
      <p:pic>
        <p:nvPicPr>
          <p:cNvPr id="416" name="Google Shape;416;p51"/>
          <p:cNvPicPr preferRelativeResize="0"/>
          <p:nvPr/>
        </p:nvPicPr>
        <p:blipFill>
          <a:blip r:embed="rId4">
            <a:alphaModFix/>
          </a:blip>
          <a:stretch>
            <a:fillRect/>
          </a:stretch>
        </p:blipFill>
        <p:spPr>
          <a:xfrm>
            <a:off x="5867642" y="1171600"/>
            <a:ext cx="2964658" cy="2371713"/>
          </a:xfrm>
          <a:prstGeom prst="rect">
            <a:avLst/>
          </a:prstGeom>
          <a:noFill/>
          <a:ln w="9525" cap="flat" cmpd="sng">
            <a:solidFill>
              <a:srgbClr val="999999"/>
            </a:solidFill>
            <a:prstDash val="solid"/>
            <a:round/>
            <a:headEnd type="none" w="sm" len="sm"/>
            <a:tailEnd type="none" w="sm" len="sm"/>
          </a:ln>
        </p:spPr>
      </p:pic>
      <p:sp>
        <p:nvSpPr>
          <p:cNvPr id="417" name="Google Shape;417;p51"/>
          <p:cNvSpPr txBox="1"/>
          <p:nvPr/>
        </p:nvSpPr>
        <p:spPr>
          <a:xfrm>
            <a:off x="5694000" y="3543325"/>
            <a:ext cx="3138300" cy="1016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i="1">
                <a:latin typeface="Old Standard TT"/>
                <a:ea typeface="Old Standard TT"/>
                <a:cs typeface="Old Standard TT"/>
                <a:sym typeface="Old Standard TT"/>
              </a:rPr>
              <a:t>Figure 20</a:t>
            </a:r>
            <a:r>
              <a:rPr lang="en" sz="1000">
                <a:latin typeface="Old Standard TT"/>
                <a:ea typeface="Old Standard TT"/>
                <a:cs typeface="Old Standard TT"/>
                <a:sym typeface="Old Standard TT"/>
              </a:rPr>
              <a:t>. Rectangle. Adapted from </a:t>
            </a:r>
            <a:r>
              <a:rPr lang="en" sz="1000" i="1">
                <a:latin typeface="Old Standard TT"/>
                <a:ea typeface="Old Standard TT"/>
                <a:cs typeface="Old Standard TT"/>
                <a:sym typeface="Old Standard TT"/>
              </a:rPr>
              <a:t>Word Problems: Area and Perimeter of a Rectangle</a:t>
            </a:r>
            <a:r>
              <a:rPr lang="en" sz="1000">
                <a:latin typeface="Old Standard TT"/>
                <a:ea typeface="Old Standard TT"/>
                <a:cs typeface="Old Standard TT"/>
                <a:sym typeface="Old Standard TT"/>
              </a:rPr>
              <a:t>, retrieved from </a:t>
            </a:r>
            <a:r>
              <a:rPr lang="en" sz="1000" u="sng">
                <a:solidFill>
                  <a:schemeClr val="hlink"/>
                </a:solidFill>
                <a:latin typeface="Old Standard TT"/>
                <a:ea typeface="Old Standard TT"/>
                <a:cs typeface="Old Standard TT"/>
                <a:sym typeface="Old Standard TT"/>
                <a:hlinkClick r:id="rId5"/>
              </a:rPr>
              <a:t>https://www.varsitytutors.com/hotmath/hotmath_help/topics/word-problems-area-and-perimeter-of-a-rectangle</a:t>
            </a:r>
            <a:r>
              <a:rPr lang="en" sz="1000">
                <a:latin typeface="Old Standard TT"/>
                <a:ea typeface="Old Standard TT"/>
                <a:cs typeface="Old Standard TT"/>
                <a:sym typeface="Old Standard TT"/>
              </a:rPr>
              <a:t>. Copyright 2020 by Varsity Tutors.</a:t>
            </a:r>
            <a:endParaRPr sz="1000">
              <a:latin typeface="Old Standard TT"/>
              <a:ea typeface="Old Standard TT"/>
              <a:cs typeface="Old Standard TT"/>
              <a:sym typeface="Old Standard TT"/>
            </a:endParaRPr>
          </a:p>
        </p:txBody>
      </p:sp>
      <p:sp>
        <p:nvSpPr>
          <p:cNvPr id="418" name="Google Shape;418;p51"/>
          <p:cNvSpPr/>
          <p:nvPr/>
        </p:nvSpPr>
        <p:spPr>
          <a:xfrm>
            <a:off x="1879800" y="1989700"/>
            <a:ext cx="2010000" cy="505200"/>
          </a:xfrm>
          <a:prstGeom prst="roundRect">
            <a:avLst>
              <a:gd name="adj" fmla="val 16667"/>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Some introductory notes</a:t>
            </a:r>
            <a:endParaRPr/>
          </a:p>
        </p:txBody>
      </p:sp>
      <p:sp>
        <p:nvSpPr>
          <p:cNvPr id="85" name="Google Shape;85;p16"/>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If you prefer to work with a tutor or if you want to review a math topic in more depth after completing the workshop, feel free to </a:t>
            </a:r>
            <a:r>
              <a:rPr lang="en" u="sng">
                <a:solidFill>
                  <a:schemeClr val="hlink"/>
                </a:solidFill>
                <a:hlinkClick r:id="rId3"/>
              </a:rPr>
              <a:t>schedule an appointment</a:t>
            </a:r>
            <a:r>
              <a:rPr lang="en"/>
              <a:t> with a math tutor! Please come prepared to the appointment with examples to review.</a:t>
            </a:r>
            <a:endParaRPr/>
          </a:p>
          <a:p>
            <a:pPr marL="0" lvl="0" indent="0" algn="l" rtl="0">
              <a:spcBef>
                <a:spcPts val="1600"/>
              </a:spcBef>
              <a:spcAft>
                <a:spcPts val="0"/>
              </a:spcAft>
              <a:buClr>
                <a:schemeClr val="dk1"/>
              </a:buClr>
              <a:buSzPts val="1100"/>
              <a:buFont typeface="Arial"/>
              <a:buNone/>
            </a:pPr>
            <a:r>
              <a:rPr lang="en"/>
              <a:t>There are also English and science tutors available if you would like to review those subjects. You </a:t>
            </a:r>
            <a:r>
              <a:rPr lang="en" b="1"/>
              <a:t>do not</a:t>
            </a:r>
            <a:r>
              <a:rPr lang="en"/>
              <a:t> need to be currently enrolled in a math, English, or science course to sign up for TEAS tutoring; you just need to be a current Goodwin student.</a:t>
            </a:r>
            <a:endParaRPr/>
          </a:p>
          <a:p>
            <a:pPr marL="0" lvl="0" indent="0" algn="l" rtl="0">
              <a:spcBef>
                <a:spcPts val="1600"/>
              </a:spcBef>
              <a:spcAft>
                <a:spcPts val="1600"/>
              </a:spcAft>
              <a:buClr>
                <a:schemeClr val="dk1"/>
              </a:buClr>
              <a:buSzPts val="1100"/>
              <a:buFont typeface="Arial"/>
              <a:buNone/>
            </a:pPr>
            <a:r>
              <a:rPr lang="en"/>
              <a:t>Appointments can be on-ground or virtual, but please ensure you read each tutor’s availability carefully so you know if they are on-ground or virtual.</a:t>
            </a:r>
            <a:endParaRPr/>
          </a:p>
        </p:txBody>
      </p:sp>
      <p:sp>
        <p:nvSpPr>
          <p:cNvPr id="86" name="Google Shape;86;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87" name="Google Shape;87;p16"/>
          <p:cNvSpPr txBox="1"/>
          <p:nvPr/>
        </p:nvSpPr>
        <p:spPr>
          <a:xfrm>
            <a:off x="6507900" y="0"/>
            <a:ext cx="2636100" cy="903600"/>
          </a:xfrm>
          <a:prstGeom prst="rect">
            <a:avLst/>
          </a:prstGeom>
          <a:solidFill>
            <a:schemeClr val="accent4"/>
          </a:solidFill>
          <a:ln w="9525" cap="flat" cmpd="sng">
            <a:solidFill>
              <a:srgbClr val="000000"/>
            </a:solidFill>
            <a:prstDash val="lg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Old Standard TT"/>
                <a:ea typeface="Old Standard TT"/>
                <a:cs typeface="Old Standard TT"/>
                <a:sym typeface="Old Standard TT"/>
              </a:rPr>
              <a:t>The introductory slides are the same for all parts of the workshop.</a:t>
            </a:r>
            <a:endParaRPr sz="1600">
              <a:solidFill>
                <a:schemeClr val="dk1"/>
              </a:solidFill>
              <a:latin typeface="Old Standard TT"/>
              <a:ea typeface="Old Standard TT"/>
              <a:cs typeface="Old Standard TT"/>
              <a:sym typeface="Old Standard T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52"/>
          <p:cNvSpPr txBox="1">
            <a:spLocks noGrp="1"/>
          </p:cNvSpPr>
          <p:nvPr>
            <p:ph type="body" idx="1"/>
          </p:nvPr>
        </p:nvSpPr>
        <p:spPr>
          <a:xfrm>
            <a:off x="311700" y="1171600"/>
            <a:ext cx="51462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 calculate the </a:t>
            </a:r>
            <a:r>
              <a:rPr lang="en" u="sng">
                <a:solidFill>
                  <a:schemeClr val="accent5"/>
                </a:solidFill>
                <a:hlinkClick r:id="rId3">
                  <a:extLst>
                    <a:ext uri="{A12FA001-AC4F-418D-AE19-62706E023703}">
                      <ahyp:hlinkClr xmlns:ahyp="http://schemas.microsoft.com/office/drawing/2018/hyperlinkcolor" val="tx"/>
                    </a:ext>
                  </a:extLst>
                </a:hlinkClick>
              </a:rPr>
              <a:t>area of a square</a:t>
            </a:r>
            <a:r>
              <a:rPr lang="en" baseline="30000"/>
              <a:t>23</a:t>
            </a:r>
            <a:r>
              <a:rPr lang="en"/>
              <a:t>, just square one of the sides.</a:t>
            </a:r>
            <a:endParaRPr/>
          </a:p>
          <a:p>
            <a:pPr marL="0" lvl="0" indent="0" algn="ctr" rtl="0">
              <a:spcBef>
                <a:spcPts val="1600"/>
              </a:spcBef>
              <a:spcAft>
                <a:spcPts val="0"/>
              </a:spcAft>
              <a:buNone/>
            </a:pPr>
            <a:r>
              <a:rPr lang="en" i="1"/>
              <a:t>A</a:t>
            </a:r>
            <a:r>
              <a:rPr lang="en"/>
              <a:t> = </a:t>
            </a:r>
            <a:r>
              <a:rPr lang="en" i="1"/>
              <a:t>s</a:t>
            </a:r>
            <a:r>
              <a:rPr lang="en" baseline="30000"/>
              <a:t>2</a:t>
            </a:r>
            <a:endParaRPr baseline="30000"/>
          </a:p>
          <a:p>
            <a:pPr marL="0" lvl="0" indent="0" algn="l" rtl="0">
              <a:spcBef>
                <a:spcPts val="1600"/>
              </a:spcBef>
              <a:spcAft>
                <a:spcPts val="1600"/>
              </a:spcAft>
              <a:buNone/>
            </a:pPr>
            <a:r>
              <a:rPr lang="en"/>
              <a:t>where </a:t>
            </a:r>
            <a:r>
              <a:rPr lang="en" i="1"/>
              <a:t>s</a:t>
            </a:r>
            <a:r>
              <a:rPr lang="en"/>
              <a:t> is the length of a side of the square.</a:t>
            </a:r>
            <a:endParaRPr/>
          </a:p>
        </p:txBody>
      </p:sp>
      <p:sp>
        <p:nvSpPr>
          <p:cNvPr id="424" name="Google Shape;424;p5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40</a:t>
            </a:fld>
            <a:endParaRPr/>
          </a:p>
        </p:txBody>
      </p:sp>
      <p:sp>
        <p:nvSpPr>
          <p:cNvPr id="425" name="Google Shape;425;p52"/>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2D Geometric Figures: Squares</a:t>
            </a:r>
            <a:endParaRPr/>
          </a:p>
        </p:txBody>
      </p:sp>
      <p:pic>
        <p:nvPicPr>
          <p:cNvPr id="426" name="Google Shape;426;p52"/>
          <p:cNvPicPr preferRelativeResize="0"/>
          <p:nvPr/>
        </p:nvPicPr>
        <p:blipFill>
          <a:blip r:embed="rId4">
            <a:alphaModFix/>
          </a:blip>
          <a:stretch>
            <a:fillRect/>
          </a:stretch>
        </p:blipFill>
        <p:spPr>
          <a:xfrm>
            <a:off x="5457500" y="1171600"/>
            <a:ext cx="3374800" cy="3397200"/>
          </a:xfrm>
          <a:prstGeom prst="rect">
            <a:avLst/>
          </a:prstGeom>
          <a:noFill/>
          <a:ln w="9525" cap="flat" cmpd="sng">
            <a:solidFill>
              <a:srgbClr val="999999"/>
            </a:solidFill>
            <a:prstDash val="solid"/>
            <a:round/>
            <a:headEnd type="none" w="sm" len="sm"/>
            <a:tailEnd type="none" w="sm" len="sm"/>
          </a:ln>
        </p:spPr>
      </p:pic>
      <p:sp>
        <p:nvSpPr>
          <p:cNvPr id="427" name="Google Shape;427;p52"/>
          <p:cNvSpPr txBox="1"/>
          <p:nvPr/>
        </p:nvSpPr>
        <p:spPr>
          <a:xfrm>
            <a:off x="2193700" y="3759125"/>
            <a:ext cx="3264300" cy="8097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1000" i="1">
                <a:latin typeface="Old Standard TT"/>
                <a:ea typeface="Old Standard TT"/>
                <a:cs typeface="Old Standard TT"/>
                <a:sym typeface="Old Standard TT"/>
              </a:rPr>
              <a:t>Figure 21</a:t>
            </a:r>
            <a:r>
              <a:rPr lang="en" sz="1000">
                <a:latin typeface="Old Standard TT"/>
                <a:ea typeface="Old Standard TT"/>
                <a:cs typeface="Old Standard TT"/>
                <a:sym typeface="Old Standard TT"/>
              </a:rPr>
              <a:t>. Area of a square. Adapted from </a:t>
            </a:r>
            <a:r>
              <a:rPr lang="en" sz="1000" i="1">
                <a:latin typeface="Old Standard TT"/>
                <a:ea typeface="Old Standard TT"/>
                <a:cs typeface="Old Standard TT"/>
                <a:sym typeface="Old Standard TT"/>
              </a:rPr>
              <a:t>The area of a square is 36. What is the perimeter?</a:t>
            </a:r>
            <a:r>
              <a:rPr lang="en" sz="1000">
                <a:latin typeface="Old Standard TT"/>
                <a:ea typeface="Old Standard TT"/>
                <a:cs typeface="Old Standard TT"/>
                <a:sym typeface="Old Standard TT"/>
              </a:rPr>
              <a:t>, retrieved from </a:t>
            </a:r>
            <a:r>
              <a:rPr lang="en" sz="1000" u="sng">
                <a:solidFill>
                  <a:schemeClr val="hlink"/>
                </a:solidFill>
                <a:latin typeface="Old Standard TT"/>
                <a:ea typeface="Old Standard TT"/>
                <a:cs typeface="Old Standard TT"/>
                <a:sym typeface="Old Standard TT"/>
                <a:hlinkClick r:id="rId5"/>
              </a:rPr>
              <a:t>https://www.quora.com/The-area-of-a-square-is-36-What-is-the-perimeter</a:t>
            </a:r>
            <a:r>
              <a:rPr lang="en" sz="1000">
                <a:latin typeface="Old Standard TT"/>
                <a:ea typeface="Old Standard TT"/>
                <a:cs typeface="Old Standard TT"/>
                <a:sym typeface="Old Standard TT"/>
              </a:rPr>
              <a:t>.</a:t>
            </a:r>
            <a:endParaRPr sz="1000">
              <a:latin typeface="Old Standard TT"/>
              <a:ea typeface="Old Standard TT"/>
              <a:cs typeface="Old Standard TT"/>
              <a:sym typeface="Old Standard TT"/>
            </a:endParaRPr>
          </a:p>
        </p:txBody>
      </p:sp>
      <p:sp>
        <p:nvSpPr>
          <p:cNvPr id="428" name="Google Shape;428;p52"/>
          <p:cNvSpPr/>
          <p:nvPr/>
        </p:nvSpPr>
        <p:spPr>
          <a:xfrm>
            <a:off x="1879800" y="1989713"/>
            <a:ext cx="2010000" cy="505200"/>
          </a:xfrm>
          <a:prstGeom prst="roundRect">
            <a:avLst>
              <a:gd name="adj" fmla="val 16667"/>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53"/>
          <p:cNvSpPr txBox="1">
            <a:spLocks noGrp="1"/>
          </p:cNvSpPr>
          <p:nvPr>
            <p:ph type="body" idx="1"/>
          </p:nvPr>
        </p:nvSpPr>
        <p:spPr>
          <a:xfrm>
            <a:off x="311700" y="1171600"/>
            <a:ext cx="8520600" cy="326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Here is a chart of formulas for areas of different quadrilaterals.</a:t>
            </a:r>
            <a:endParaRPr/>
          </a:p>
          <a:p>
            <a:pPr marL="0" lvl="0" indent="0" algn="l" rtl="0">
              <a:spcBef>
                <a:spcPts val="1600"/>
              </a:spcBef>
              <a:spcAft>
                <a:spcPts val="1600"/>
              </a:spcAft>
              <a:buNone/>
            </a:pPr>
            <a:r>
              <a:rPr lang="en" u="sng">
                <a:solidFill>
                  <a:schemeClr val="hlink"/>
                </a:solidFill>
                <a:hlinkClick r:id="rId3"/>
              </a:rPr>
              <a:t>Practice</a:t>
            </a:r>
            <a:r>
              <a:rPr lang="en" baseline="30000"/>
              <a:t>24</a:t>
            </a:r>
            <a:r>
              <a:rPr lang="en"/>
              <a:t> for finding areas of quadrilaterals (</a:t>
            </a:r>
            <a:r>
              <a:rPr lang="en" u="sng">
                <a:solidFill>
                  <a:schemeClr val="hlink"/>
                </a:solidFill>
                <a:hlinkClick r:id="rId4"/>
              </a:rPr>
              <a:t>answer key</a:t>
            </a:r>
            <a:r>
              <a:rPr lang="en" baseline="30000"/>
              <a:t>25</a:t>
            </a:r>
            <a:r>
              <a:rPr lang="en"/>
              <a:t>).</a:t>
            </a:r>
            <a:endParaRPr/>
          </a:p>
        </p:txBody>
      </p:sp>
      <p:graphicFrame>
        <p:nvGraphicFramePr>
          <p:cNvPr id="434" name="Google Shape;434;p53"/>
          <p:cNvGraphicFramePr/>
          <p:nvPr/>
        </p:nvGraphicFramePr>
        <p:xfrm>
          <a:off x="311700" y="2203850"/>
          <a:ext cx="3000000" cy="3000000"/>
        </p:xfrm>
        <a:graphic>
          <a:graphicData uri="http://schemas.openxmlformats.org/drawingml/2006/table">
            <a:tbl>
              <a:tblPr>
                <a:noFill/>
                <a:tableStyleId>{17BF2E6A-C7BB-460A-A7F3-6540320C9C8D}</a:tableStyleId>
              </a:tblPr>
              <a:tblGrid>
                <a:gridCol w="1281900">
                  <a:extLst>
                    <a:ext uri="{9D8B030D-6E8A-4147-A177-3AD203B41FA5}">
                      <a16:colId xmlns:a16="http://schemas.microsoft.com/office/drawing/2014/main" val="20000"/>
                    </a:ext>
                  </a:extLst>
                </a:gridCol>
                <a:gridCol w="1569400">
                  <a:extLst>
                    <a:ext uri="{9D8B030D-6E8A-4147-A177-3AD203B41FA5}">
                      <a16:colId xmlns:a16="http://schemas.microsoft.com/office/drawing/2014/main" val="20001"/>
                    </a:ext>
                  </a:extLst>
                </a:gridCol>
                <a:gridCol w="1426250">
                  <a:extLst>
                    <a:ext uri="{9D8B030D-6E8A-4147-A177-3AD203B41FA5}">
                      <a16:colId xmlns:a16="http://schemas.microsoft.com/office/drawing/2014/main" val="20002"/>
                    </a:ext>
                  </a:extLst>
                </a:gridCol>
                <a:gridCol w="1432100">
                  <a:extLst>
                    <a:ext uri="{9D8B030D-6E8A-4147-A177-3AD203B41FA5}">
                      <a16:colId xmlns:a16="http://schemas.microsoft.com/office/drawing/2014/main" val="20003"/>
                    </a:ext>
                  </a:extLst>
                </a:gridCol>
                <a:gridCol w="1390000">
                  <a:extLst>
                    <a:ext uri="{9D8B030D-6E8A-4147-A177-3AD203B41FA5}">
                      <a16:colId xmlns:a16="http://schemas.microsoft.com/office/drawing/2014/main" val="20004"/>
                    </a:ext>
                  </a:extLst>
                </a:gridCol>
                <a:gridCol w="1420950">
                  <a:extLst>
                    <a:ext uri="{9D8B030D-6E8A-4147-A177-3AD203B41FA5}">
                      <a16:colId xmlns:a16="http://schemas.microsoft.com/office/drawing/2014/main" val="20005"/>
                    </a:ext>
                  </a:extLst>
                </a:gridCol>
              </a:tblGrid>
              <a:tr h="396200">
                <a:tc>
                  <a:txBody>
                    <a:bodyPr/>
                    <a:lstStyle/>
                    <a:p>
                      <a:pPr marL="0" lvl="0" indent="0" algn="l" rtl="0">
                        <a:spcBef>
                          <a:spcPts val="0"/>
                        </a:spcBef>
                        <a:spcAft>
                          <a:spcPts val="0"/>
                        </a:spcAft>
                        <a:buNone/>
                      </a:pPr>
                      <a:r>
                        <a:rPr lang="en" b="1">
                          <a:latin typeface="Old Standard TT"/>
                          <a:ea typeface="Old Standard TT"/>
                          <a:cs typeface="Old Standard TT"/>
                          <a:sym typeface="Old Standard TT"/>
                        </a:rPr>
                        <a:t>Quadrilateral</a:t>
                      </a:r>
                      <a:endParaRPr b="1">
                        <a:latin typeface="Old Standard TT"/>
                        <a:ea typeface="Old Standard TT"/>
                        <a:cs typeface="Old Standard TT"/>
                        <a:sym typeface="Old Standard TT"/>
                      </a:endParaRPr>
                    </a:p>
                  </a:txBody>
                  <a:tcPr marL="91425" marR="91425" marT="91425" marB="91425">
                    <a:solidFill>
                      <a:srgbClr val="FFFFFF"/>
                    </a:solidFill>
                  </a:tcPr>
                </a:tc>
                <a:tc>
                  <a:txBody>
                    <a:bodyPr/>
                    <a:lstStyle/>
                    <a:p>
                      <a:pPr marL="0" lvl="0" indent="0" algn="ctr" rtl="0">
                        <a:spcBef>
                          <a:spcPts val="0"/>
                        </a:spcBef>
                        <a:spcAft>
                          <a:spcPts val="0"/>
                        </a:spcAft>
                        <a:buNone/>
                      </a:pPr>
                      <a:r>
                        <a:rPr lang="en" u="sng">
                          <a:solidFill>
                            <a:schemeClr val="accent6"/>
                          </a:solidFill>
                          <a:latin typeface="Old Standard TT"/>
                          <a:ea typeface="Old Standard TT"/>
                          <a:cs typeface="Old Standard TT"/>
                          <a:sym typeface="Old Standard TT"/>
                          <a:hlinkClick r:id="rId5" action="ppaction://hlinksldjump">
                            <a:extLst>
                              <a:ext uri="{A12FA001-AC4F-418D-AE19-62706E023703}">
                                <ahyp:hlinkClr xmlns:ahyp="http://schemas.microsoft.com/office/drawing/2018/hyperlinkcolor" val="tx"/>
                              </a:ext>
                            </a:extLst>
                          </a:hlinkClick>
                        </a:rPr>
                        <a:t>Trapezoid</a:t>
                      </a:r>
                      <a:endParaRPr>
                        <a:solidFill>
                          <a:schemeClr val="accent6"/>
                        </a:solidFill>
                        <a:latin typeface="Old Standard TT"/>
                        <a:ea typeface="Old Standard TT"/>
                        <a:cs typeface="Old Standard TT"/>
                        <a:sym typeface="Old Standard TT"/>
                      </a:endParaRPr>
                    </a:p>
                  </a:txBody>
                  <a:tcPr marL="91425" marR="91425" marT="91425" marB="91425">
                    <a:solidFill>
                      <a:srgbClr val="FFFFFF"/>
                    </a:solidFill>
                  </a:tcPr>
                </a:tc>
                <a:tc>
                  <a:txBody>
                    <a:bodyPr/>
                    <a:lstStyle/>
                    <a:p>
                      <a:pPr marL="0" lvl="0" indent="0" algn="ctr" rtl="0">
                        <a:spcBef>
                          <a:spcPts val="0"/>
                        </a:spcBef>
                        <a:spcAft>
                          <a:spcPts val="0"/>
                        </a:spcAft>
                        <a:buNone/>
                      </a:pPr>
                      <a:r>
                        <a:rPr lang="en" u="sng">
                          <a:solidFill>
                            <a:schemeClr val="accent6"/>
                          </a:solidFill>
                          <a:latin typeface="Old Standard TT"/>
                          <a:ea typeface="Old Standard TT"/>
                          <a:cs typeface="Old Standard TT"/>
                          <a:sym typeface="Old Standard TT"/>
                          <a:hlinkClick r:id="rId6" action="ppaction://hlinksldjump">
                            <a:extLst>
                              <a:ext uri="{A12FA001-AC4F-418D-AE19-62706E023703}">
                                <ahyp:hlinkClr xmlns:ahyp="http://schemas.microsoft.com/office/drawing/2018/hyperlinkcolor" val="tx"/>
                              </a:ext>
                            </a:extLst>
                          </a:hlinkClick>
                        </a:rPr>
                        <a:t>Parallelogram</a:t>
                      </a:r>
                      <a:endParaRPr>
                        <a:solidFill>
                          <a:schemeClr val="accent6"/>
                        </a:solidFill>
                        <a:latin typeface="Old Standard TT"/>
                        <a:ea typeface="Old Standard TT"/>
                        <a:cs typeface="Old Standard TT"/>
                        <a:sym typeface="Old Standard TT"/>
                      </a:endParaRPr>
                    </a:p>
                  </a:txBody>
                  <a:tcPr marL="91425" marR="91425" marT="91425" marB="91425">
                    <a:solidFill>
                      <a:srgbClr val="FFFFFF"/>
                    </a:solidFill>
                  </a:tcPr>
                </a:tc>
                <a:tc>
                  <a:txBody>
                    <a:bodyPr/>
                    <a:lstStyle/>
                    <a:p>
                      <a:pPr marL="0" lvl="0" indent="0" algn="ctr" rtl="0">
                        <a:spcBef>
                          <a:spcPts val="0"/>
                        </a:spcBef>
                        <a:spcAft>
                          <a:spcPts val="0"/>
                        </a:spcAft>
                        <a:buNone/>
                      </a:pPr>
                      <a:r>
                        <a:rPr lang="en" u="sng">
                          <a:solidFill>
                            <a:schemeClr val="accent6"/>
                          </a:solidFill>
                          <a:latin typeface="Old Standard TT"/>
                          <a:ea typeface="Old Standard TT"/>
                          <a:cs typeface="Old Standard TT"/>
                          <a:sym typeface="Old Standard TT"/>
                          <a:hlinkClick r:id="rId7" action="ppaction://hlinksldjump">
                            <a:extLst>
                              <a:ext uri="{A12FA001-AC4F-418D-AE19-62706E023703}">
                                <ahyp:hlinkClr xmlns:ahyp="http://schemas.microsoft.com/office/drawing/2018/hyperlinkcolor" val="tx"/>
                              </a:ext>
                            </a:extLst>
                          </a:hlinkClick>
                        </a:rPr>
                        <a:t>Rhombus</a:t>
                      </a:r>
                      <a:endParaRPr>
                        <a:solidFill>
                          <a:schemeClr val="accent6"/>
                        </a:solidFill>
                        <a:latin typeface="Old Standard TT"/>
                        <a:ea typeface="Old Standard TT"/>
                        <a:cs typeface="Old Standard TT"/>
                        <a:sym typeface="Old Standard TT"/>
                      </a:endParaRPr>
                    </a:p>
                  </a:txBody>
                  <a:tcPr marL="91425" marR="91425" marT="91425" marB="91425">
                    <a:solidFill>
                      <a:srgbClr val="FFFFFF"/>
                    </a:solidFill>
                  </a:tcPr>
                </a:tc>
                <a:tc>
                  <a:txBody>
                    <a:bodyPr/>
                    <a:lstStyle/>
                    <a:p>
                      <a:pPr marL="0" lvl="0" indent="0" algn="ctr" rtl="0">
                        <a:spcBef>
                          <a:spcPts val="0"/>
                        </a:spcBef>
                        <a:spcAft>
                          <a:spcPts val="0"/>
                        </a:spcAft>
                        <a:buNone/>
                      </a:pPr>
                      <a:r>
                        <a:rPr lang="en" u="sng">
                          <a:solidFill>
                            <a:schemeClr val="accent6"/>
                          </a:solidFill>
                          <a:latin typeface="Old Standard TT"/>
                          <a:ea typeface="Old Standard TT"/>
                          <a:cs typeface="Old Standard TT"/>
                          <a:sym typeface="Old Standard TT"/>
                          <a:hlinkClick r:id="rId8" action="ppaction://hlinksldjump">
                            <a:extLst>
                              <a:ext uri="{A12FA001-AC4F-418D-AE19-62706E023703}">
                                <ahyp:hlinkClr xmlns:ahyp="http://schemas.microsoft.com/office/drawing/2018/hyperlinkcolor" val="tx"/>
                              </a:ext>
                            </a:extLst>
                          </a:hlinkClick>
                        </a:rPr>
                        <a:t>Rectangle</a:t>
                      </a:r>
                      <a:endParaRPr>
                        <a:solidFill>
                          <a:schemeClr val="accent6"/>
                        </a:solidFill>
                        <a:latin typeface="Old Standard TT"/>
                        <a:ea typeface="Old Standard TT"/>
                        <a:cs typeface="Old Standard TT"/>
                        <a:sym typeface="Old Standard TT"/>
                      </a:endParaRPr>
                    </a:p>
                  </a:txBody>
                  <a:tcPr marL="91425" marR="91425" marT="91425" marB="91425">
                    <a:solidFill>
                      <a:srgbClr val="FFFFFF"/>
                    </a:solidFill>
                  </a:tcPr>
                </a:tc>
                <a:tc>
                  <a:txBody>
                    <a:bodyPr/>
                    <a:lstStyle/>
                    <a:p>
                      <a:pPr marL="0" lvl="0" indent="0" algn="ctr" rtl="0">
                        <a:spcBef>
                          <a:spcPts val="0"/>
                        </a:spcBef>
                        <a:spcAft>
                          <a:spcPts val="0"/>
                        </a:spcAft>
                        <a:buNone/>
                      </a:pPr>
                      <a:r>
                        <a:rPr lang="en" u="sng">
                          <a:solidFill>
                            <a:schemeClr val="accent6"/>
                          </a:solidFill>
                          <a:latin typeface="Old Standard TT"/>
                          <a:ea typeface="Old Standard TT"/>
                          <a:cs typeface="Old Standard TT"/>
                          <a:sym typeface="Old Standard TT"/>
                          <a:hlinkClick r:id="rId9" action="ppaction://hlinksldjump">
                            <a:extLst>
                              <a:ext uri="{A12FA001-AC4F-418D-AE19-62706E023703}">
                                <ahyp:hlinkClr xmlns:ahyp="http://schemas.microsoft.com/office/drawing/2018/hyperlinkcolor" val="tx"/>
                              </a:ext>
                            </a:extLst>
                          </a:hlinkClick>
                        </a:rPr>
                        <a:t>Square</a:t>
                      </a:r>
                      <a:endParaRPr>
                        <a:solidFill>
                          <a:schemeClr val="accent6"/>
                        </a:solidFill>
                        <a:latin typeface="Old Standard TT"/>
                        <a:ea typeface="Old Standard TT"/>
                        <a:cs typeface="Old Standard TT"/>
                        <a:sym typeface="Old Standard TT"/>
                      </a:endParaRPr>
                    </a:p>
                  </a:txBody>
                  <a:tcPr marL="91425" marR="91425" marT="91425" marB="91425">
                    <a:solidFill>
                      <a:srgbClr val="FFFFFF"/>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b="1">
                          <a:latin typeface="Old Standard TT"/>
                          <a:ea typeface="Old Standard TT"/>
                          <a:cs typeface="Old Standard TT"/>
                          <a:sym typeface="Old Standard TT"/>
                        </a:rPr>
                        <a:t>Picture</a:t>
                      </a:r>
                      <a:endParaRPr b="1">
                        <a:latin typeface="Old Standard TT"/>
                        <a:ea typeface="Old Standard TT"/>
                        <a:cs typeface="Old Standard TT"/>
                        <a:sym typeface="Old Standard TT"/>
                      </a:endParaRPr>
                    </a:p>
                    <a:p>
                      <a:pPr marL="0" lvl="0" indent="0" algn="l" rtl="0">
                        <a:spcBef>
                          <a:spcPts val="0"/>
                        </a:spcBef>
                        <a:spcAft>
                          <a:spcPts val="0"/>
                        </a:spcAft>
                        <a:buNone/>
                      </a:pPr>
                      <a:endParaRPr b="1">
                        <a:latin typeface="Old Standard TT"/>
                        <a:ea typeface="Old Standard TT"/>
                        <a:cs typeface="Old Standard TT"/>
                        <a:sym typeface="Old Standard TT"/>
                      </a:endParaRPr>
                    </a:p>
                    <a:p>
                      <a:pPr marL="0" lvl="0" indent="0" algn="l" rtl="0">
                        <a:spcBef>
                          <a:spcPts val="0"/>
                        </a:spcBef>
                        <a:spcAft>
                          <a:spcPts val="0"/>
                        </a:spcAft>
                        <a:buNone/>
                      </a:pPr>
                      <a:endParaRPr b="1">
                        <a:latin typeface="Old Standard TT"/>
                        <a:ea typeface="Old Standard TT"/>
                        <a:cs typeface="Old Standard TT"/>
                        <a:sym typeface="Old Standard TT"/>
                      </a:endParaRPr>
                    </a:p>
                    <a:p>
                      <a:pPr marL="0" lvl="0" indent="0" algn="l" rtl="0">
                        <a:spcBef>
                          <a:spcPts val="0"/>
                        </a:spcBef>
                        <a:spcAft>
                          <a:spcPts val="0"/>
                        </a:spcAft>
                        <a:buNone/>
                      </a:pPr>
                      <a:endParaRPr b="1">
                        <a:latin typeface="Old Standard TT"/>
                        <a:ea typeface="Old Standard TT"/>
                        <a:cs typeface="Old Standard TT"/>
                        <a:sym typeface="Old Standard TT"/>
                      </a:endParaRPr>
                    </a:p>
                  </a:txBody>
                  <a:tcPr marL="91425" marR="91425" marT="91425" marB="91425">
                    <a:solidFill>
                      <a:srgbClr val="FFFFFF"/>
                    </a:solidFill>
                  </a:tcPr>
                </a:tc>
                <a:tc>
                  <a:txBody>
                    <a:bodyPr/>
                    <a:lstStyle/>
                    <a:p>
                      <a:pPr marL="0" lvl="0" indent="0" algn="l" rtl="0">
                        <a:spcBef>
                          <a:spcPts val="0"/>
                        </a:spcBef>
                        <a:spcAft>
                          <a:spcPts val="0"/>
                        </a:spcAft>
                        <a:buNone/>
                      </a:pPr>
                      <a:endParaRPr>
                        <a:latin typeface="Old Standard TT"/>
                        <a:ea typeface="Old Standard TT"/>
                        <a:cs typeface="Old Standard TT"/>
                        <a:sym typeface="Old Standard TT"/>
                      </a:endParaRPr>
                    </a:p>
                  </a:txBody>
                  <a:tcPr marL="91425" marR="91425" marT="91425" marB="91425">
                    <a:solidFill>
                      <a:srgbClr val="FFFFFF"/>
                    </a:solidFill>
                  </a:tcPr>
                </a:tc>
                <a:tc>
                  <a:txBody>
                    <a:bodyPr/>
                    <a:lstStyle/>
                    <a:p>
                      <a:pPr marL="0" lvl="0" indent="0" algn="l" rtl="0">
                        <a:spcBef>
                          <a:spcPts val="0"/>
                        </a:spcBef>
                        <a:spcAft>
                          <a:spcPts val="0"/>
                        </a:spcAft>
                        <a:buNone/>
                      </a:pPr>
                      <a:endParaRPr>
                        <a:latin typeface="Old Standard TT"/>
                        <a:ea typeface="Old Standard TT"/>
                        <a:cs typeface="Old Standard TT"/>
                        <a:sym typeface="Old Standard TT"/>
                      </a:endParaRPr>
                    </a:p>
                  </a:txBody>
                  <a:tcPr marL="91425" marR="91425" marT="91425" marB="91425">
                    <a:solidFill>
                      <a:srgbClr val="FFFFFF"/>
                    </a:solidFill>
                  </a:tcPr>
                </a:tc>
                <a:tc>
                  <a:txBody>
                    <a:bodyPr/>
                    <a:lstStyle/>
                    <a:p>
                      <a:pPr marL="0" lvl="0" indent="0" algn="l" rtl="0">
                        <a:spcBef>
                          <a:spcPts val="0"/>
                        </a:spcBef>
                        <a:spcAft>
                          <a:spcPts val="0"/>
                        </a:spcAft>
                        <a:buNone/>
                      </a:pPr>
                      <a:endParaRPr>
                        <a:latin typeface="Old Standard TT"/>
                        <a:ea typeface="Old Standard TT"/>
                        <a:cs typeface="Old Standard TT"/>
                        <a:sym typeface="Old Standard TT"/>
                      </a:endParaRPr>
                    </a:p>
                  </a:txBody>
                  <a:tcPr marL="91425" marR="91425" marT="91425" marB="91425">
                    <a:solidFill>
                      <a:srgbClr val="FFFFFF"/>
                    </a:solidFill>
                  </a:tcPr>
                </a:tc>
                <a:tc>
                  <a:txBody>
                    <a:bodyPr/>
                    <a:lstStyle/>
                    <a:p>
                      <a:pPr marL="0" lvl="0" indent="0" algn="l" rtl="0">
                        <a:spcBef>
                          <a:spcPts val="0"/>
                        </a:spcBef>
                        <a:spcAft>
                          <a:spcPts val="0"/>
                        </a:spcAft>
                        <a:buNone/>
                      </a:pPr>
                      <a:endParaRPr>
                        <a:latin typeface="Old Standard TT"/>
                        <a:ea typeface="Old Standard TT"/>
                        <a:cs typeface="Old Standard TT"/>
                        <a:sym typeface="Old Standard TT"/>
                      </a:endParaRPr>
                    </a:p>
                  </a:txBody>
                  <a:tcPr marL="91425" marR="91425" marT="91425" marB="91425">
                    <a:solidFill>
                      <a:srgbClr val="FFFFFF"/>
                    </a:solidFill>
                  </a:tcPr>
                </a:tc>
                <a:tc>
                  <a:txBody>
                    <a:bodyPr/>
                    <a:lstStyle/>
                    <a:p>
                      <a:pPr marL="0" lvl="0" indent="0" algn="l" rtl="0">
                        <a:spcBef>
                          <a:spcPts val="0"/>
                        </a:spcBef>
                        <a:spcAft>
                          <a:spcPts val="0"/>
                        </a:spcAft>
                        <a:buNone/>
                      </a:pPr>
                      <a:endParaRPr>
                        <a:latin typeface="Old Standard TT"/>
                        <a:ea typeface="Old Standard TT"/>
                        <a:cs typeface="Old Standard TT"/>
                        <a:sym typeface="Old Standard TT"/>
                      </a:endParaRPr>
                    </a:p>
                  </a:txBody>
                  <a:tcPr marL="91425" marR="91425" marT="91425" marB="91425">
                    <a:solidFill>
                      <a:srgbClr val="FFFFFF"/>
                    </a:solidFill>
                  </a:tcPr>
                </a:tc>
                <a:extLst>
                  <a:ext uri="{0D108BD9-81ED-4DB2-BD59-A6C34878D82A}">
                    <a16:rowId xmlns:a16="http://schemas.microsoft.com/office/drawing/2014/main" val="10001"/>
                  </a:ext>
                </a:extLst>
              </a:tr>
              <a:tr h="396200">
                <a:tc>
                  <a:txBody>
                    <a:bodyPr/>
                    <a:lstStyle/>
                    <a:p>
                      <a:pPr marL="0" lvl="0" indent="0" algn="l" rtl="0">
                        <a:spcBef>
                          <a:spcPts val="0"/>
                        </a:spcBef>
                        <a:spcAft>
                          <a:spcPts val="0"/>
                        </a:spcAft>
                        <a:buNone/>
                      </a:pPr>
                      <a:r>
                        <a:rPr lang="en" b="1">
                          <a:latin typeface="Old Standard TT"/>
                          <a:ea typeface="Old Standard TT"/>
                          <a:cs typeface="Old Standard TT"/>
                          <a:sym typeface="Old Standard TT"/>
                        </a:rPr>
                        <a:t>Formula for area</a:t>
                      </a:r>
                      <a:endParaRPr>
                        <a:latin typeface="Old Standard TT"/>
                        <a:ea typeface="Old Standard TT"/>
                        <a:cs typeface="Old Standard TT"/>
                        <a:sym typeface="Old Standard TT"/>
                      </a:endParaRPr>
                    </a:p>
                  </a:txBody>
                  <a:tcPr marL="91425" marR="91425" marT="91425" marB="91425">
                    <a:solidFill>
                      <a:srgbClr val="FFFFFF"/>
                    </a:solidFill>
                  </a:tcPr>
                </a:tc>
                <a:tc>
                  <a:txBody>
                    <a:bodyPr/>
                    <a:lstStyle/>
                    <a:p>
                      <a:pPr marL="0" lvl="0" indent="0" algn="l" rtl="0">
                        <a:spcBef>
                          <a:spcPts val="0"/>
                        </a:spcBef>
                        <a:spcAft>
                          <a:spcPts val="0"/>
                        </a:spcAft>
                        <a:buNone/>
                      </a:pPr>
                      <a:endParaRPr i="1">
                        <a:latin typeface="Old Standard TT"/>
                        <a:ea typeface="Old Standard TT"/>
                        <a:cs typeface="Old Standard TT"/>
                        <a:sym typeface="Old Standard TT"/>
                      </a:endParaRPr>
                    </a:p>
                    <a:p>
                      <a:pPr marL="0" lvl="0" indent="0" algn="ctr" rtl="0">
                        <a:spcBef>
                          <a:spcPts val="0"/>
                        </a:spcBef>
                        <a:spcAft>
                          <a:spcPts val="0"/>
                        </a:spcAft>
                        <a:buNone/>
                      </a:pPr>
                      <a:r>
                        <a:rPr lang="en" i="1">
                          <a:latin typeface="Old Standard TT"/>
                          <a:ea typeface="Old Standard TT"/>
                          <a:cs typeface="Old Standard TT"/>
                          <a:sym typeface="Old Standard TT"/>
                        </a:rPr>
                        <a:t>A</a:t>
                      </a:r>
                      <a:r>
                        <a:rPr lang="en">
                          <a:latin typeface="Old Standard TT"/>
                          <a:ea typeface="Old Standard TT"/>
                          <a:cs typeface="Old Standard TT"/>
                          <a:sym typeface="Old Standard TT"/>
                        </a:rPr>
                        <a:t> = ½</a:t>
                      </a:r>
                      <a:r>
                        <a:rPr lang="en" i="1">
                          <a:latin typeface="Old Standard TT"/>
                          <a:ea typeface="Old Standard TT"/>
                          <a:cs typeface="Old Standard TT"/>
                          <a:sym typeface="Old Standard TT"/>
                        </a:rPr>
                        <a:t>h</a:t>
                      </a:r>
                      <a:r>
                        <a:rPr lang="en">
                          <a:latin typeface="Old Standard TT"/>
                          <a:ea typeface="Old Standard TT"/>
                          <a:cs typeface="Old Standard TT"/>
                          <a:sym typeface="Old Standard TT"/>
                        </a:rPr>
                        <a:t>(</a:t>
                      </a:r>
                      <a:r>
                        <a:rPr lang="en" i="1">
                          <a:latin typeface="Old Standard TT"/>
                          <a:ea typeface="Old Standard TT"/>
                          <a:cs typeface="Old Standard TT"/>
                          <a:sym typeface="Old Standard TT"/>
                        </a:rPr>
                        <a:t>b</a:t>
                      </a:r>
                      <a:r>
                        <a:rPr lang="en" baseline="-25000">
                          <a:latin typeface="Old Standard TT"/>
                          <a:ea typeface="Old Standard TT"/>
                          <a:cs typeface="Old Standard TT"/>
                          <a:sym typeface="Old Standard TT"/>
                        </a:rPr>
                        <a:t>1 </a:t>
                      </a:r>
                      <a:r>
                        <a:rPr lang="en">
                          <a:latin typeface="Old Standard TT"/>
                          <a:ea typeface="Old Standard TT"/>
                          <a:cs typeface="Old Standard TT"/>
                          <a:sym typeface="Old Standard TT"/>
                        </a:rPr>
                        <a:t>+ </a:t>
                      </a:r>
                      <a:r>
                        <a:rPr lang="en" i="1">
                          <a:latin typeface="Old Standard TT"/>
                          <a:ea typeface="Old Standard TT"/>
                          <a:cs typeface="Old Standard TT"/>
                          <a:sym typeface="Old Standard TT"/>
                        </a:rPr>
                        <a:t>b</a:t>
                      </a:r>
                      <a:r>
                        <a:rPr lang="en" baseline="-25000">
                          <a:latin typeface="Old Standard TT"/>
                          <a:ea typeface="Old Standard TT"/>
                          <a:cs typeface="Old Standard TT"/>
                          <a:sym typeface="Old Standard TT"/>
                        </a:rPr>
                        <a:t>2</a:t>
                      </a:r>
                      <a:r>
                        <a:rPr lang="en">
                          <a:latin typeface="Old Standard TT"/>
                          <a:ea typeface="Old Standard TT"/>
                          <a:cs typeface="Old Standard TT"/>
                          <a:sym typeface="Old Standard TT"/>
                        </a:rPr>
                        <a:t>)</a:t>
                      </a:r>
                      <a:endParaRPr>
                        <a:latin typeface="Old Standard TT"/>
                        <a:ea typeface="Old Standard TT"/>
                        <a:cs typeface="Old Standard TT"/>
                        <a:sym typeface="Old Standard TT"/>
                      </a:endParaRPr>
                    </a:p>
                    <a:p>
                      <a:pPr marL="0" lvl="0" indent="0" algn="ctr" rtl="0">
                        <a:spcBef>
                          <a:spcPts val="0"/>
                        </a:spcBef>
                        <a:spcAft>
                          <a:spcPts val="0"/>
                        </a:spcAft>
                        <a:buNone/>
                      </a:pPr>
                      <a:endParaRPr i="1">
                        <a:latin typeface="Old Standard TT"/>
                        <a:ea typeface="Old Standard TT"/>
                        <a:cs typeface="Old Standard TT"/>
                        <a:sym typeface="Old Standard TT"/>
                      </a:endParaRPr>
                    </a:p>
                  </a:txBody>
                  <a:tcPr marL="91425" marR="91425" marT="91425" marB="91425">
                    <a:solidFill>
                      <a:srgbClr val="FFFFFF"/>
                    </a:solidFill>
                  </a:tcPr>
                </a:tc>
                <a:tc>
                  <a:txBody>
                    <a:bodyPr/>
                    <a:lstStyle/>
                    <a:p>
                      <a:pPr marL="0" lvl="0" indent="0" algn="ctr" rtl="0">
                        <a:spcBef>
                          <a:spcPts val="0"/>
                        </a:spcBef>
                        <a:spcAft>
                          <a:spcPts val="0"/>
                        </a:spcAft>
                        <a:buNone/>
                      </a:pPr>
                      <a:endParaRPr i="1">
                        <a:latin typeface="Old Standard TT"/>
                        <a:ea typeface="Old Standard TT"/>
                        <a:cs typeface="Old Standard TT"/>
                        <a:sym typeface="Old Standard TT"/>
                      </a:endParaRPr>
                    </a:p>
                    <a:p>
                      <a:pPr marL="0" lvl="0" indent="0" algn="ctr" rtl="0">
                        <a:spcBef>
                          <a:spcPts val="0"/>
                        </a:spcBef>
                        <a:spcAft>
                          <a:spcPts val="0"/>
                        </a:spcAft>
                        <a:buNone/>
                      </a:pPr>
                      <a:r>
                        <a:rPr lang="en" i="1">
                          <a:latin typeface="Old Standard TT"/>
                          <a:ea typeface="Old Standard TT"/>
                          <a:cs typeface="Old Standard TT"/>
                          <a:sym typeface="Old Standard TT"/>
                        </a:rPr>
                        <a:t>A</a:t>
                      </a:r>
                      <a:r>
                        <a:rPr lang="en">
                          <a:latin typeface="Old Standard TT"/>
                          <a:ea typeface="Old Standard TT"/>
                          <a:cs typeface="Old Standard TT"/>
                          <a:sym typeface="Old Standard TT"/>
                        </a:rPr>
                        <a:t> = </a:t>
                      </a:r>
                      <a:r>
                        <a:rPr lang="en" i="1">
                          <a:latin typeface="Old Standard TT"/>
                          <a:ea typeface="Old Standard TT"/>
                          <a:cs typeface="Old Standard TT"/>
                          <a:sym typeface="Old Standard TT"/>
                        </a:rPr>
                        <a:t>bh</a:t>
                      </a:r>
                      <a:endParaRPr i="1">
                        <a:latin typeface="Old Standard TT"/>
                        <a:ea typeface="Old Standard TT"/>
                        <a:cs typeface="Old Standard TT"/>
                        <a:sym typeface="Old Standard TT"/>
                      </a:endParaRPr>
                    </a:p>
                  </a:txBody>
                  <a:tcPr marL="91425" marR="91425" marT="91425" marB="91425">
                    <a:solidFill>
                      <a:srgbClr val="FFFFFF"/>
                    </a:solidFill>
                  </a:tcPr>
                </a:tc>
                <a:tc>
                  <a:txBody>
                    <a:bodyPr/>
                    <a:lstStyle/>
                    <a:p>
                      <a:pPr marL="0" lvl="0" indent="0" algn="ctr" rtl="0">
                        <a:spcBef>
                          <a:spcPts val="0"/>
                        </a:spcBef>
                        <a:spcAft>
                          <a:spcPts val="0"/>
                        </a:spcAft>
                        <a:buNone/>
                      </a:pPr>
                      <a:endParaRPr i="1">
                        <a:latin typeface="Old Standard TT"/>
                        <a:ea typeface="Old Standard TT"/>
                        <a:cs typeface="Old Standard TT"/>
                        <a:sym typeface="Old Standard TT"/>
                      </a:endParaRPr>
                    </a:p>
                    <a:p>
                      <a:pPr marL="0" lvl="0" indent="0" algn="ctr" rtl="0">
                        <a:spcBef>
                          <a:spcPts val="0"/>
                        </a:spcBef>
                        <a:spcAft>
                          <a:spcPts val="0"/>
                        </a:spcAft>
                        <a:buNone/>
                      </a:pPr>
                      <a:r>
                        <a:rPr lang="en" i="1">
                          <a:latin typeface="Old Standard TT"/>
                          <a:ea typeface="Old Standard TT"/>
                          <a:cs typeface="Old Standard TT"/>
                          <a:sym typeface="Old Standard TT"/>
                        </a:rPr>
                        <a:t>A</a:t>
                      </a:r>
                      <a:r>
                        <a:rPr lang="en">
                          <a:latin typeface="Old Standard TT"/>
                          <a:ea typeface="Old Standard TT"/>
                          <a:cs typeface="Old Standard TT"/>
                          <a:sym typeface="Old Standard TT"/>
                        </a:rPr>
                        <a:t> = ½</a:t>
                      </a:r>
                      <a:r>
                        <a:rPr lang="en" i="1">
                          <a:latin typeface="Old Standard TT"/>
                          <a:ea typeface="Old Standard TT"/>
                          <a:cs typeface="Old Standard TT"/>
                          <a:sym typeface="Old Standard TT"/>
                        </a:rPr>
                        <a:t>d</a:t>
                      </a:r>
                      <a:r>
                        <a:rPr lang="en" baseline="-25000">
                          <a:latin typeface="Old Standard TT"/>
                          <a:ea typeface="Old Standard TT"/>
                          <a:cs typeface="Old Standard TT"/>
                          <a:sym typeface="Old Standard TT"/>
                        </a:rPr>
                        <a:t>1</a:t>
                      </a:r>
                      <a:r>
                        <a:rPr lang="en" i="1">
                          <a:latin typeface="Old Standard TT"/>
                          <a:ea typeface="Old Standard TT"/>
                          <a:cs typeface="Old Standard TT"/>
                          <a:sym typeface="Old Standard TT"/>
                        </a:rPr>
                        <a:t>d</a:t>
                      </a:r>
                      <a:r>
                        <a:rPr lang="en" baseline="-25000">
                          <a:latin typeface="Old Standard TT"/>
                          <a:ea typeface="Old Standard TT"/>
                          <a:cs typeface="Old Standard TT"/>
                          <a:sym typeface="Old Standard TT"/>
                        </a:rPr>
                        <a:t>2</a:t>
                      </a:r>
                      <a:endParaRPr baseline="-25000">
                        <a:latin typeface="Old Standard TT"/>
                        <a:ea typeface="Old Standard TT"/>
                        <a:cs typeface="Old Standard TT"/>
                        <a:sym typeface="Old Standard TT"/>
                      </a:endParaRPr>
                    </a:p>
                  </a:txBody>
                  <a:tcPr marL="91425" marR="91425" marT="91425" marB="91425">
                    <a:solidFill>
                      <a:srgbClr val="FFFFFF"/>
                    </a:solidFill>
                  </a:tcPr>
                </a:tc>
                <a:tc>
                  <a:txBody>
                    <a:bodyPr/>
                    <a:lstStyle/>
                    <a:p>
                      <a:pPr marL="0" lvl="0" indent="0" algn="l" rtl="0">
                        <a:spcBef>
                          <a:spcPts val="0"/>
                        </a:spcBef>
                        <a:spcAft>
                          <a:spcPts val="0"/>
                        </a:spcAft>
                        <a:buNone/>
                      </a:pPr>
                      <a:endParaRPr>
                        <a:latin typeface="Old Standard TT"/>
                        <a:ea typeface="Old Standard TT"/>
                        <a:cs typeface="Old Standard TT"/>
                        <a:sym typeface="Old Standard TT"/>
                      </a:endParaRPr>
                    </a:p>
                    <a:p>
                      <a:pPr marL="0" lvl="0" indent="0" algn="ctr" rtl="0">
                        <a:spcBef>
                          <a:spcPts val="0"/>
                        </a:spcBef>
                        <a:spcAft>
                          <a:spcPts val="0"/>
                        </a:spcAft>
                        <a:buNone/>
                      </a:pPr>
                      <a:r>
                        <a:rPr lang="en" i="1">
                          <a:latin typeface="Old Standard TT"/>
                          <a:ea typeface="Old Standard TT"/>
                          <a:cs typeface="Old Standard TT"/>
                          <a:sym typeface="Old Standard TT"/>
                        </a:rPr>
                        <a:t>A</a:t>
                      </a:r>
                      <a:r>
                        <a:rPr lang="en">
                          <a:latin typeface="Old Standard TT"/>
                          <a:ea typeface="Old Standard TT"/>
                          <a:cs typeface="Old Standard TT"/>
                          <a:sym typeface="Old Standard TT"/>
                        </a:rPr>
                        <a:t> = </a:t>
                      </a:r>
                      <a:r>
                        <a:rPr lang="en" i="1">
                          <a:latin typeface="Old Standard TT"/>
                          <a:ea typeface="Old Standard TT"/>
                          <a:cs typeface="Old Standard TT"/>
                          <a:sym typeface="Old Standard TT"/>
                        </a:rPr>
                        <a:t>lw</a:t>
                      </a:r>
                      <a:endParaRPr i="1">
                        <a:latin typeface="Old Standard TT"/>
                        <a:ea typeface="Old Standard TT"/>
                        <a:cs typeface="Old Standard TT"/>
                        <a:sym typeface="Old Standard TT"/>
                      </a:endParaRPr>
                    </a:p>
                  </a:txBody>
                  <a:tcPr marL="91425" marR="91425" marT="91425" marB="91425">
                    <a:solidFill>
                      <a:srgbClr val="FFFFFF"/>
                    </a:solidFill>
                  </a:tcPr>
                </a:tc>
                <a:tc>
                  <a:txBody>
                    <a:bodyPr/>
                    <a:lstStyle/>
                    <a:p>
                      <a:pPr marL="0" lvl="0" indent="0" algn="l" rtl="0">
                        <a:spcBef>
                          <a:spcPts val="0"/>
                        </a:spcBef>
                        <a:spcAft>
                          <a:spcPts val="0"/>
                        </a:spcAft>
                        <a:buNone/>
                      </a:pPr>
                      <a:endParaRPr>
                        <a:latin typeface="Old Standard TT"/>
                        <a:ea typeface="Old Standard TT"/>
                        <a:cs typeface="Old Standard TT"/>
                        <a:sym typeface="Old Standard TT"/>
                      </a:endParaRPr>
                    </a:p>
                    <a:p>
                      <a:pPr marL="0" lvl="0" indent="0" algn="ctr" rtl="0">
                        <a:spcBef>
                          <a:spcPts val="0"/>
                        </a:spcBef>
                        <a:spcAft>
                          <a:spcPts val="0"/>
                        </a:spcAft>
                        <a:buNone/>
                      </a:pPr>
                      <a:r>
                        <a:rPr lang="en" i="1">
                          <a:latin typeface="Old Standard TT"/>
                          <a:ea typeface="Old Standard TT"/>
                          <a:cs typeface="Old Standard TT"/>
                          <a:sym typeface="Old Standard TT"/>
                        </a:rPr>
                        <a:t>A</a:t>
                      </a:r>
                      <a:r>
                        <a:rPr lang="en">
                          <a:latin typeface="Old Standard TT"/>
                          <a:ea typeface="Old Standard TT"/>
                          <a:cs typeface="Old Standard TT"/>
                          <a:sym typeface="Old Standard TT"/>
                        </a:rPr>
                        <a:t> = </a:t>
                      </a:r>
                      <a:r>
                        <a:rPr lang="en" i="1">
                          <a:latin typeface="Old Standard TT"/>
                          <a:ea typeface="Old Standard TT"/>
                          <a:cs typeface="Old Standard TT"/>
                          <a:sym typeface="Old Standard TT"/>
                        </a:rPr>
                        <a:t>s</a:t>
                      </a:r>
                      <a:r>
                        <a:rPr lang="en" baseline="30000">
                          <a:latin typeface="Old Standard TT"/>
                          <a:ea typeface="Old Standard TT"/>
                          <a:cs typeface="Old Standard TT"/>
                          <a:sym typeface="Old Standard TT"/>
                        </a:rPr>
                        <a:t>2</a:t>
                      </a:r>
                      <a:endParaRPr baseline="30000">
                        <a:latin typeface="Old Standard TT"/>
                        <a:ea typeface="Old Standard TT"/>
                        <a:cs typeface="Old Standard TT"/>
                        <a:sym typeface="Old Standard TT"/>
                      </a:endParaRPr>
                    </a:p>
                  </a:txBody>
                  <a:tcPr marL="91425" marR="91425" marT="91425" marB="91425">
                    <a:solidFill>
                      <a:srgbClr val="FFFFFF"/>
                    </a:solidFill>
                  </a:tcPr>
                </a:tc>
                <a:extLst>
                  <a:ext uri="{0D108BD9-81ED-4DB2-BD59-A6C34878D82A}">
                    <a16:rowId xmlns:a16="http://schemas.microsoft.com/office/drawing/2014/main" val="10002"/>
                  </a:ext>
                </a:extLst>
              </a:tr>
            </a:tbl>
          </a:graphicData>
        </a:graphic>
      </p:graphicFrame>
      <p:sp>
        <p:nvSpPr>
          <p:cNvPr id="435" name="Google Shape;435;p53"/>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2D Geometric Figures: Areas of Quadrilaterals</a:t>
            </a:r>
            <a:endParaRPr/>
          </a:p>
        </p:txBody>
      </p:sp>
      <p:pic>
        <p:nvPicPr>
          <p:cNvPr id="436" name="Google Shape;436;p53"/>
          <p:cNvPicPr preferRelativeResize="0"/>
          <p:nvPr/>
        </p:nvPicPr>
        <p:blipFill>
          <a:blip r:embed="rId10">
            <a:alphaModFix/>
          </a:blip>
          <a:stretch>
            <a:fillRect/>
          </a:stretch>
        </p:blipFill>
        <p:spPr>
          <a:xfrm>
            <a:off x="1976979" y="2743188"/>
            <a:ext cx="866050" cy="767925"/>
          </a:xfrm>
          <a:prstGeom prst="rect">
            <a:avLst/>
          </a:prstGeom>
          <a:noFill/>
          <a:ln>
            <a:noFill/>
          </a:ln>
        </p:spPr>
      </p:pic>
      <p:pic>
        <p:nvPicPr>
          <p:cNvPr id="437" name="Google Shape;437;p53"/>
          <p:cNvPicPr preferRelativeResize="0"/>
          <p:nvPr/>
        </p:nvPicPr>
        <p:blipFill rotWithShape="1">
          <a:blip r:embed="rId11">
            <a:alphaModFix/>
          </a:blip>
          <a:srcRect l="5741" r="5794"/>
          <a:stretch/>
        </p:blipFill>
        <p:spPr>
          <a:xfrm>
            <a:off x="3247050" y="2743200"/>
            <a:ext cx="1259626" cy="687975"/>
          </a:xfrm>
          <a:prstGeom prst="rect">
            <a:avLst/>
          </a:prstGeom>
          <a:noFill/>
          <a:ln>
            <a:noFill/>
          </a:ln>
        </p:spPr>
      </p:pic>
      <p:pic>
        <p:nvPicPr>
          <p:cNvPr id="438" name="Google Shape;438;p53"/>
          <p:cNvPicPr preferRelativeResize="0"/>
          <p:nvPr/>
        </p:nvPicPr>
        <p:blipFill rotWithShape="1">
          <a:blip r:embed="rId12">
            <a:alphaModFix/>
          </a:blip>
          <a:srcRect b="27012"/>
          <a:stretch/>
        </p:blipFill>
        <p:spPr>
          <a:xfrm>
            <a:off x="4715875" y="2646635"/>
            <a:ext cx="1163750" cy="881113"/>
          </a:xfrm>
          <a:prstGeom prst="rect">
            <a:avLst/>
          </a:prstGeom>
          <a:noFill/>
          <a:ln>
            <a:noFill/>
          </a:ln>
        </p:spPr>
      </p:pic>
      <p:pic>
        <p:nvPicPr>
          <p:cNvPr id="439" name="Google Shape;439;p53"/>
          <p:cNvPicPr preferRelativeResize="0"/>
          <p:nvPr/>
        </p:nvPicPr>
        <p:blipFill>
          <a:blip r:embed="rId13">
            <a:alphaModFix/>
          </a:blip>
          <a:stretch>
            <a:fillRect/>
          </a:stretch>
        </p:blipFill>
        <p:spPr>
          <a:xfrm>
            <a:off x="7679925" y="2651927"/>
            <a:ext cx="866050" cy="870535"/>
          </a:xfrm>
          <a:prstGeom prst="rect">
            <a:avLst/>
          </a:prstGeom>
          <a:noFill/>
          <a:ln>
            <a:noFill/>
          </a:ln>
        </p:spPr>
      </p:pic>
      <p:sp>
        <p:nvSpPr>
          <p:cNvPr id="440" name="Google Shape;440;p53"/>
          <p:cNvSpPr txBox="1"/>
          <p:nvPr/>
        </p:nvSpPr>
        <p:spPr>
          <a:xfrm>
            <a:off x="311700" y="4432600"/>
            <a:ext cx="85206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latin typeface="Old Standard TT"/>
                <a:ea typeface="Old Standard TT"/>
                <a:cs typeface="Old Standard TT"/>
                <a:sym typeface="Old Standard TT"/>
              </a:rPr>
              <a:t>I can’t fit all of the citations for the pictures on this slide, but the slides with citations are linked above the pictures.</a:t>
            </a:r>
            <a:endParaRPr sz="1300">
              <a:latin typeface="Old Standard TT"/>
              <a:ea typeface="Old Standard TT"/>
              <a:cs typeface="Old Standard TT"/>
              <a:sym typeface="Old Standard TT"/>
            </a:endParaRPr>
          </a:p>
        </p:txBody>
      </p:sp>
      <p:pic>
        <p:nvPicPr>
          <p:cNvPr id="441" name="Google Shape;441;p53"/>
          <p:cNvPicPr preferRelativeResize="0"/>
          <p:nvPr/>
        </p:nvPicPr>
        <p:blipFill rotWithShape="1">
          <a:blip r:embed="rId14">
            <a:alphaModFix/>
          </a:blip>
          <a:srcRect t="9674" b="9024"/>
          <a:stretch/>
        </p:blipFill>
        <p:spPr>
          <a:xfrm>
            <a:off x="6088827" y="2677538"/>
            <a:ext cx="1259625" cy="819290"/>
          </a:xfrm>
          <a:prstGeom prst="rect">
            <a:avLst/>
          </a:prstGeom>
          <a:noFill/>
          <a:ln>
            <a:noFill/>
          </a:ln>
        </p:spPr>
      </p:pic>
      <p:sp>
        <p:nvSpPr>
          <p:cNvPr id="442" name="Google Shape;442;p5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41</a:t>
            </a:fld>
            <a:endParaRPr/>
          </a:p>
        </p:txBody>
      </p:sp>
      <p:sp>
        <p:nvSpPr>
          <p:cNvPr id="443" name="Google Shape;443;p53"/>
          <p:cNvSpPr/>
          <p:nvPr/>
        </p:nvSpPr>
        <p:spPr>
          <a:xfrm>
            <a:off x="8472450" y="0"/>
            <a:ext cx="671400" cy="668700"/>
          </a:xfrm>
          <a:prstGeom prst="star5">
            <a:avLst>
              <a:gd name="adj" fmla="val 19098"/>
              <a:gd name="hf" fmla="val 105146"/>
              <a:gd name="vf" fmla="val 110557"/>
            </a:avLst>
          </a:prstGeom>
          <a:solidFill>
            <a:srgbClr val="FB8C00"/>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ld Standard TT"/>
              <a:ea typeface="Old Standard TT"/>
              <a:cs typeface="Old Standard TT"/>
              <a:sym typeface="Old Standard T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5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2D Geometric Figures: </a:t>
            </a:r>
            <a:r>
              <a:rPr lang="en" u="sng">
                <a:solidFill>
                  <a:schemeClr val="hlink"/>
                </a:solidFill>
                <a:hlinkClick r:id="rId3"/>
              </a:rPr>
              <a:t>Circles</a:t>
            </a:r>
            <a:r>
              <a:rPr lang="en" baseline="30000"/>
              <a:t>26</a:t>
            </a:r>
            <a:endParaRPr baseline="30000"/>
          </a:p>
        </p:txBody>
      </p:sp>
      <p:sp>
        <p:nvSpPr>
          <p:cNvPr id="449" name="Google Shape;449;p54"/>
          <p:cNvSpPr txBox="1">
            <a:spLocks noGrp="1"/>
          </p:cNvSpPr>
          <p:nvPr>
            <p:ph type="body" idx="1"/>
          </p:nvPr>
        </p:nvSpPr>
        <p:spPr>
          <a:xfrm>
            <a:off x="311700" y="1171600"/>
            <a:ext cx="47253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Circles are not polygons because they have curved edges. Don’t worry; we can still find the perimeter (the perimeter of a circle is called the </a:t>
            </a:r>
            <a:r>
              <a:rPr lang="en" b="1"/>
              <a:t>circumference</a:t>
            </a:r>
            <a:r>
              <a:rPr lang="en"/>
              <a:t>) and area of a circle!</a:t>
            </a:r>
            <a:endParaRPr/>
          </a:p>
          <a:p>
            <a:pPr marL="0" lvl="0" indent="0" algn="ctr" rtl="0">
              <a:spcBef>
                <a:spcPts val="1600"/>
              </a:spcBef>
              <a:spcAft>
                <a:spcPts val="0"/>
              </a:spcAft>
              <a:buNone/>
            </a:pPr>
            <a:r>
              <a:rPr lang="en"/>
              <a:t>Circumference: </a:t>
            </a:r>
            <a:r>
              <a:rPr lang="en" i="1"/>
              <a:t>C</a:t>
            </a:r>
            <a:r>
              <a:rPr lang="en"/>
              <a:t> = 2π</a:t>
            </a:r>
            <a:r>
              <a:rPr lang="en" i="1"/>
              <a:t>r</a:t>
            </a:r>
            <a:endParaRPr i="1"/>
          </a:p>
          <a:p>
            <a:pPr marL="0" lvl="0" indent="0" algn="ctr" rtl="0">
              <a:spcBef>
                <a:spcPts val="1600"/>
              </a:spcBef>
              <a:spcAft>
                <a:spcPts val="0"/>
              </a:spcAft>
              <a:buNone/>
            </a:pPr>
            <a:r>
              <a:rPr lang="en"/>
              <a:t>Area: </a:t>
            </a:r>
            <a:r>
              <a:rPr lang="en" i="1"/>
              <a:t>A</a:t>
            </a:r>
            <a:r>
              <a:rPr lang="en"/>
              <a:t> = π</a:t>
            </a:r>
            <a:r>
              <a:rPr lang="en" i="1"/>
              <a:t>r</a:t>
            </a:r>
            <a:r>
              <a:rPr lang="en" baseline="30000"/>
              <a:t>2</a:t>
            </a:r>
            <a:endParaRPr/>
          </a:p>
          <a:p>
            <a:pPr marL="0" lvl="0" indent="0" algn="l" rtl="0">
              <a:spcBef>
                <a:spcPts val="1600"/>
              </a:spcBef>
              <a:spcAft>
                <a:spcPts val="1600"/>
              </a:spcAft>
              <a:buNone/>
            </a:pPr>
            <a:r>
              <a:rPr lang="en"/>
              <a:t>where </a:t>
            </a:r>
            <a:r>
              <a:rPr lang="en" i="1"/>
              <a:t>r</a:t>
            </a:r>
            <a:r>
              <a:rPr lang="en"/>
              <a:t> is the radius of the circle.</a:t>
            </a:r>
            <a:endParaRPr/>
          </a:p>
        </p:txBody>
      </p:sp>
      <p:sp>
        <p:nvSpPr>
          <p:cNvPr id="450" name="Google Shape;450;p54"/>
          <p:cNvSpPr/>
          <p:nvPr/>
        </p:nvSpPr>
        <p:spPr>
          <a:xfrm>
            <a:off x="1299300" y="2571750"/>
            <a:ext cx="2845800" cy="1119600"/>
          </a:xfrm>
          <a:prstGeom prst="roundRect">
            <a:avLst>
              <a:gd name="adj" fmla="val 16667"/>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51" name="Google Shape;451;p54"/>
          <p:cNvPicPr preferRelativeResize="0"/>
          <p:nvPr/>
        </p:nvPicPr>
        <p:blipFill>
          <a:blip r:embed="rId4">
            <a:alphaModFix/>
          </a:blip>
          <a:stretch>
            <a:fillRect/>
          </a:stretch>
        </p:blipFill>
        <p:spPr>
          <a:xfrm>
            <a:off x="5986499" y="1171600"/>
            <a:ext cx="2845800" cy="2414283"/>
          </a:xfrm>
          <a:prstGeom prst="rect">
            <a:avLst/>
          </a:prstGeom>
          <a:noFill/>
          <a:ln w="9525" cap="flat" cmpd="sng">
            <a:solidFill>
              <a:srgbClr val="999999"/>
            </a:solidFill>
            <a:prstDash val="solid"/>
            <a:round/>
            <a:headEnd type="none" w="sm" len="sm"/>
            <a:tailEnd type="none" w="sm" len="sm"/>
          </a:ln>
        </p:spPr>
      </p:pic>
      <p:sp>
        <p:nvSpPr>
          <p:cNvPr id="452" name="Google Shape;452;p54"/>
          <p:cNvSpPr txBox="1"/>
          <p:nvPr/>
        </p:nvSpPr>
        <p:spPr>
          <a:xfrm>
            <a:off x="5986500" y="3585875"/>
            <a:ext cx="2845800" cy="903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i="1">
                <a:latin typeface="Old Standard TT"/>
                <a:ea typeface="Old Standard TT"/>
                <a:cs typeface="Old Standard TT"/>
                <a:sym typeface="Old Standard TT"/>
              </a:rPr>
              <a:t>Figure 22</a:t>
            </a:r>
            <a:r>
              <a:rPr lang="en" sz="1000">
                <a:latin typeface="Old Standard TT"/>
                <a:ea typeface="Old Standard TT"/>
                <a:cs typeface="Old Standard TT"/>
                <a:sym typeface="Old Standard TT"/>
              </a:rPr>
              <a:t>. Circumference and diameter. Adapted from </a:t>
            </a:r>
            <a:r>
              <a:rPr lang="en" sz="1000" i="1">
                <a:latin typeface="Old Standard TT"/>
                <a:ea typeface="Old Standard TT"/>
                <a:cs typeface="Old Standard TT"/>
                <a:sym typeface="Old Standard TT"/>
              </a:rPr>
              <a:t>Pi (</a:t>
            </a:r>
            <a:r>
              <a:rPr lang="en" sz="1000" i="1">
                <a:solidFill>
                  <a:schemeClr val="dk1"/>
                </a:solidFill>
                <a:latin typeface="Old Standard TT"/>
                <a:ea typeface="Old Standard TT"/>
                <a:cs typeface="Old Standard TT"/>
                <a:sym typeface="Old Standard TT"/>
              </a:rPr>
              <a:t>π)</a:t>
            </a:r>
            <a:r>
              <a:rPr lang="en" sz="1000">
                <a:solidFill>
                  <a:schemeClr val="dk1"/>
                </a:solidFill>
                <a:latin typeface="Old Standard TT"/>
                <a:ea typeface="Old Standard TT"/>
                <a:cs typeface="Old Standard TT"/>
                <a:sym typeface="Old Standard TT"/>
              </a:rPr>
              <a:t>, retrieved from </a:t>
            </a:r>
            <a:r>
              <a:rPr lang="en" sz="1000" u="sng">
                <a:solidFill>
                  <a:schemeClr val="hlink"/>
                </a:solidFill>
                <a:latin typeface="Old Standard TT"/>
                <a:ea typeface="Old Standard TT"/>
                <a:cs typeface="Old Standard TT"/>
                <a:sym typeface="Old Standard TT"/>
                <a:hlinkClick r:id="rId5"/>
              </a:rPr>
              <a:t>https://www.mathsisfun.com/numbers/pi.html</a:t>
            </a:r>
            <a:r>
              <a:rPr lang="en" sz="1000">
                <a:latin typeface="Old Standard TT"/>
                <a:ea typeface="Old Standard TT"/>
                <a:cs typeface="Old Standard TT"/>
                <a:sym typeface="Old Standard TT"/>
              </a:rPr>
              <a:t>. Copyright 2024 by Rod Pierce.</a:t>
            </a:r>
            <a:endParaRPr sz="1000">
              <a:latin typeface="Old Standard TT"/>
              <a:ea typeface="Old Standard TT"/>
              <a:cs typeface="Old Standard TT"/>
              <a:sym typeface="Old Standard TT"/>
            </a:endParaRPr>
          </a:p>
        </p:txBody>
      </p:sp>
      <p:sp>
        <p:nvSpPr>
          <p:cNvPr id="453" name="Google Shape;453;p5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42</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5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2D Geometric Figures: Circles</a:t>
            </a:r>
            <a:endParaRPr/>
          </a:p>
        </p:txBody>
      </p:sp>
      <p:sp>
        <p:nvSpPr>
          <p:cNvPr id="459" name="Google Shape;459;p55"/>
          <p:cNvSpPr txBox="1">
            <a:spLocks noGrp="1"/>
          </p:cNvSpPr>
          <p:nvPr>
            <p:ph type="body" idx="1"/>
          </p:nvPr>
        </p:nvSpPr>
        <p:spPr>
          <a:xfrm>
            <a:off x="311700" y="1171600"/>
            <a:ext cx="47253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When calculating the circumferences and areas of circles, you may be told to use 3.14 for π.</a:t>
            </a:r>
            <a:endParaRPr/>
          </a:p>
          <a:p>
            <a:pPr marL="0" lvl="0" indent="0" algn="l" rtl="0">
              <a:spcBef>
                <a:spcPts val="1600"/>
              </a:spcBef>
              <a:spcAft>
                <a:spcPts val="0"/>
              </a:spcAft>
              <a:buNone/>
            </a:pPr>
            <a:endParaRPr/>
          </a:p>
          <a:p>
            <a:pPr marL="0" lvl="0" indent="0" algn="ctr" rtl="0">
              <a:spcBef>
                <a:spcPts val="0"/>
              </a:spcBef>
              <a:spcAft>
                <a:spcPts val="0"/>
              </a:spcAft>
              <a:buNone/>
            </a:pPr>
            <a:r>
              <a:rPr lang="en"/>
              <a:t>Circumference: </a:t>
            </a:r>
            <a:r>
              <a:rPr lang="en" i="1"/>
              <a:t>C</a:t>
            </a:r>
            <a:r>
              <a:rPr lang="en"/>
              <a:t> = 2π</a:t>
            </a:r>
            <a:r>
              <a:rPr lang="en" i="1"/>
              <a:t>r</a:t>
            </a:r>
            <a:endParaRPr i="1"/>
          </a:p>
          <a:p>
            <a:pPr marL="0" lvl="0" indent="0" algn="ctr" rtl="0">
              <a:spcBef>
                <a:spcPts val="1600"/>
              </a:spcBef>
              <a:spcAft>
                <a:spcPts val="0"/>
              </a:spcAft>
              <a:buNone/>
            </a:pPr>
            <a:r>
              <a:rPr lang="en"/>
              <a:t>Area: </a:t>
            </a:r>
            <a:r>
              <a:rPr lang="en" i="1"/>
              <a:t>A</a:t>
            </a:r>
            <a:r>
              <a:rPr lang="en"/>
              <a:t> = π</a:t>
            </a:r>
            <a:r>
              <a:rPr lang="en" i="1"/>
              <a:t>r</a:t>
            </a:r>
            <a:r>
              <a:rPr lang="en" baseline="30000"/>
              <a:t>2</a:t>
            </a:r>
            <a:endParaRPr/>
          </a:p>
          <a:p>
            <a:pPr marL="0" lvl="0" indent="0" algn="l" rtl="0">
              <a:spcBef>
                <a:spcPts val="1600"/>
              </a:spcBef>
              <a:spcAft>
                <a:spcPts val="0"/>
              </a:spcAft>
              <a:buNone/>
            </a:pPr>
            <a:endParaRPr/>
          </a:p>
          <a:p>
            <a:pPr marL="0" lvl="0" indent="0" algn="l" rtl="0">
              <a:spcBef>
                <a:spcPts val="0"/>
              </a:spcBef>
              <a:spcAft>
                <a:spcPts val="1600"/>
              </a:spcAft>
              <a:buNone/>
            </a:pPr>
            <a:r>
              <a:rPr lang="en" u="sng">
                <a:solidFill>
                  <a:schemeClr val="hlink"/>
                </a:solidFill>
                <a:hlinkClick r:id="rId3"/>
              </a:rPr>
              <a:t>Practice</a:t>
            </a:r>
            <a:r>
              <a:rPr lang="en" baseline="30000"/>
              <a:t>27</a:t>
            </a:r>
            <a:r>
              <a:rPr lang="en"/>
              <a:t> for finding circumference and area.</a:t>
            </a:r>
            <a:endParaRPr/>
          </a:p>
        </p:txBody>
      </p:sp>
      <p:sp>
        <p:nvSpPr>
          <p:cNvPr id="460" name="Google Shape;460;p55"/>
          <p:cNvSpPr txBox="1"/>
          <p:nvPr/>
        </p:nvSpPr>
        <p:spPr>
          <a:xfrm>
            <a:off x="5218200" y="1517800"/>
            <a:ext cx="3614100" cy="2598300"/>
          </a:xfrm>
          <a:prstGeom prst="rect">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800" b="1">
                <a:latin typeface="Gloria Hallelujah"/>
                <a:ea typeface="Gloria Hallelujah"/>
                <a:cs typeface="Gloria Hallelujah"/>
                <a:sym typeface="Gloria Hallelujah"/>
              </a:rPr>
              <a:t>Note:</a:t>
            </a:r>
            <a:r>
              <a:rPr lang="en" sz="1800" b="1">
                <a:latin typeface="Old Standard TT"/>
                <a:ea typeface="Old Standard TT"/>
                <a:cs typeface="Old Standard TT"/>
                <a:sym typeface="Old Standard TT"/>
              </a:rPr>
              <a:t>	</a:t>
            </a:r>
            <a:r>
              <a:rPr lang="en" sz="1800" i="1">
                <a:latin typeface="Old Standard TT"/>
                <a:ea typeface="Old Standard TT"/>
                <a:cs typeface="Old Standard TT"/>
                <a:sym typeface="Old Standard TT"/>
              </a:rPr>
              <a:t>r</a:t>
            </a:r>
            <a:r>
              <a:rPr lang="en" sz="1800">
                <a:latin typeface="Old Standard TT"/>
                <a:ea typeface="Old Standard TT"/>
                <a:cs typeface="Old Standard TT"/>
                <a:sym typeface="Old Standard TT"/>
              </a:rPr>
              <a:t> = ½</a:t>
            </a:r>
            <a:r>
              <a:rPr lang="en" sz="1800" i="1">
                <a:latin typeface="Old Standard TT"/>
                <a:ea typeface="Old Standard TT"/>
                <a:cs typeface="Old Standard TT"/>
                <a:sym typeface="Old Standard TT"/>
              </a:rPr>
              <a:t>d</a:t>
            </a:r>
            <a:r>
              <a:rPr lang="en" sz="1800">
                <a:latin typeface="Old Standard TT"/>
                <a:ea typeface="Old Standard TT"/>
                <a:cs typeface="Old Standard TT"/>
                <a:sym typeface="Old Standard TT"/>
              </a:rPr>
              <a:t>	and	</a:t>
            </a:r>
            <a:r>
              <a:rPr lang="en" sz="1800" i="1">
                <a:latin typeface="Old Standard TT"/>
                <a:ea typeface="Old Standard TT"/>
                <a:cs typeface="Old Standard TT"/>
                <a:sym typeface="Old Standard TT"/>
              </a:rPr>
              <a:t>d</a:t>
            </a:r>
            <a:r>
              <a:rPr lang="en" sz="1800">
                <a:latin typeface="Old Standard TT"/>
                <a:ea typeface="Old Standard TT"/>
                <a:cs typeface="Old Standard TT"/>
                <a:sym typeface="Old Standard TT"/>
              </a:rPr>
              <a:t> = 2</a:t>
            </a:r>
            <a:r>
              <a:rPr lang="en" sz="1800" i="1">
                <a:latin typeface="Old Standard TT"/>
                <a:ea typeface="Old Standard TT"/>
                <a:cs typeface="Old Standard TT"/>
                <a:sym typeface="Old Standard TT"/>
              </a:rPr>
              <a:t>r</a:t>
            </a:r>
            <a:endParaRPr sz="1800">
              <a:latin typeface="Old Standard TT"/>
              <a:ea typeface="Old Standard TT"/>
              <a:cs typeface="Old Standard TT"/>
              <a:sym typeface="Old Standard TT"/>
            </a:endParaRPr>
          </a:p>
          <a:p>
            <a:pPr marL="0" lvl="0" indent="0" algn="l" rtl="0">
              <a:lnSpc>
                <a:spcPct val="115000"/>
              </a:lnSpc>
              <a:spcBef>
                <a:spcPts val="1000"/>
              </a:spcBef>
              <a:spcAft>
                <a:spcPts val="0"/>
              </a:spcAft>
              <a:buNone/>
            </a:pPr>
            <a:r>
              <a:rPr lang="en" sz="1800">
                <a:latin typeface="Old Standard TT"/>
                <a:ea typeface="Old Standard TT"/>
                <a:cs typeface="Old Standard TT"/>
                <a:sym typeface="Old Standard TT"/>
              </a:rPr>
              <a:t>Because the radius is half the diameter, you can also use the formula </a:t>
            </a:r>
            <a:r>
              <a:rPr lang="en" sz="1800" i="1">
                <a:latin typeface="Old Standard TT"/>
                <a:ea typeface="Old Standard TT"/>
                <a:cs typeface="Old Standard TT"/>
                <a:sym typeface="Old Standard TT"/>
              </a:rPr>
              <a:t>C</a:t>
            </a:r>
            <a:r>
              <a:rPr lang="en" sz="1800">
                <a:latin typeface="Old Standard TT"/>
                <a:ea typeface="Old Standard TT"/>
                <a:cs typeface="Old Standard TT"/>
                <a:sym typeface="Old Standard TT"/>
              </a:rPr>
              <a:t> = </a:t>
            </a:r>
            <a:r>
              <a:rPr lang="en" sz="1800">
                <a:solidFill>
                  <a:schemeClr val="dk1"/>
                </a:solidFill>
                <a:latin typeface="Old Standard TT"/>
                <a:ea typeface="Old Standard TT"/>
                <a:cs typeface="Old Standard TT"/>
                <a:sym typeface="Old Standard TT"/>
              </a:rPr>
              <a:t>π</a:t>
            </a:r>
            <a:r>
              <a:rPr lang="en" sz="1800" i="1">
                <a:solidFill>
                  <a:schemeClr val="dk1"/>
                </a:solidFill>
                <a:latin typeface="Old Standard TT"/>
                <a:ea typeface="Old Standard TT"/>
                <a:cs typeface="Old Standard TT"/>
                <a:sym typeface="Old Standard TT"/>
              </a:rPr>
              <a:t>d</a:t>
            </a:r>
            <a:r>
              <a:rPr lang="en" sz="1800">
                <a:solidFill>
                  <a:schemeClr val="dk1"/>
                </a:solidFill>
                <a:latin typeface="Old Standard TT"/>
                <a:ea typeface="Old Standard TT"/>
                <a:cs typeface="Old Standard TT"/>
                <a:sym typeface="Old Standard TT"/>
              </a:rPr>
              <a:t> for circumference. However, the formula with </a:t>
            </a:r>
            <a:r>
              <a:rPr lang="en" sz="1800" i="1">
                <a:solidFill>
                  <a:schemeClr val="dk1"/>
                </a:solidFill>
                <a:latin typeface="Old Standard TT"/>
                <a:ea typeface="Old Standard TT"/>
                <a:cs typeface="Old Standard TT"/>
                <a:sym typeface="Old Standard TT"/>
              </a:rPr>
              <a:t>r</a:t>
            </a:r>
            <a:r>
              <a:rPr lang="en" sz="1800">
                <a:solidFill>
                  <a:schemeClr val="dk1"/>
                </a:solidFill>
                <a:latin typeface="Old Standard TT"/>
                <a:ea typeface="Old Standard TT"/>
                <a:cs typeface="Old Standard TT"/>
                <a:sym typeface="Old Standard TT"/>
              </a:rPr>
              <a:t> is more commonly used because the formula for area uses </a:t>
            </a:r>
            <a:r>
              <a:rPr lang="en" sz="1800" i="1">
                <a:solidFill>
                  <a:schemeClr val="dk1"/>
                </a:solidFill>
                <a:latin typeface="Old Standard TT"/>
                <a:ea typeface="Old Standard TT"/>
                <a:cs typeface="Old Standard TT"/>
                <a:sym typeface="Old Standard TT"/>
              </a:rPr>
              <a:t>r</a:t>
            </a:r>
            <a:r>
              <a:rPr lang="en" sz="1800">
                <a:solidFill>
                  <a:schemeClr val="dk1"/>
                </a:solidFill>
                <a:latin typeface="Old Standard TT"/>
                <a:ea typeface="Old Standard TT"/>
                <a:cs typeface="Old Standard TT"/>
                <a:sym typeface="Old Standard TT"/>
              </a:rPr>
              <a:t>, too.</a:t>
            </a:r>
            <a:endParaRPr sz="1800">
              <a:latin typeface="Old Standard TT"/>
              <a:ea typeface="Old Standard TT"/>
              <a:cs typeface="Old Standard TT"/>
              <a:sym typeface="Old Standard TT"/>
            </a:endParaRPr>
          </a:p>
        </p:txBody>
      </p:sp>
      <p:sp>
        <p:nvSpPr>
          <p:cNvPr id="461" name="Google Shape;461;p5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43</a:t>
            </a:fld>
            <a:endParaRPr/>
          </a:p>
        </p:txBody>
      </p:sp>
      <p:sp>
        <p:nvSpPr>
          <p:cNvPr id="462" name="Google Shape;462;p55"/>
          <p:cNvSpPr/>
          <p:nvPr/>
        </p:nvSpPr>
        <p:spPr>
          <a:xfrm>
            <a:off x="8472450" y="0"/>
            <a:ext cx="671400" cy="668700"/>
          </a:xfrm>
          <a:prstGeom prst="star5">
            <a:avLst>
              <a:gd name="adj" fmla="val 19098"/>
              <a:gd name="hf" fmla="val 105146"/>
              <a:gd name="vf" fmla="val 110557"/>
            </a:avLst>
          </a:prstGeom>
          <a:solidFill>
            <a:srgbClr val="FB8C00"/>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ld Standard TT"/>
              <a:ea typeface="Old Standard TT"/>
              <a:cs typeface="Old Standard TT"/>
              <a:sym typeface="Old Standard TT"/>
            </a:endParaRPr>
          </a:p>
        </p:txBody>
      </p:sp>
      <p:sp>
        <p:nvSpPr>
          <p:cNvPr id="463" name="Google Shape;463;p55"/>
          <p:cNvSpPr/>
          <p:nvPr/>
        </p:nvSpPr>
        <p:spPr>
          <a:xfrm>
            <a:off x="1299300" y="2571750"/>
            <a:ext cx="2845800" cy="1119600"/>
          </a:xfrm>
          <a:prstGeom prst="roundRect">
            <a:avLst>
              <a:gd name="adj" fmla="val 16667"/>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5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2D Geometric Figures: </a:t>
            </a:r>
            <a:r>
              <a:rPr lang="en" u="sng">
                <a:solidFill>
                  <a:schemeClr val="hlink"/>
                </a:solidFill>
                <a:hlinkClick r:id="rId3"/>
              </a:rPr>
              <a:t>Circle Features</a:t>
            </a:r>
            <a:r>
              <a:rPr lang="en" baseline="30000"/>
              <a:t>28</a:t>
            </a:r>
            <a:endParaRPr baseline="30000"/>
          </a:p>
        </p:txBody>
      </p:sp>
      <p:sp>
        <p:nvSpPr>
          <p:cNvPr id="469" name="Google Shape;469;p56"/>
          <p:cNvSpPr txBox="1">
            <a:spLocks noGrp="1"/>
          </p:cNvSpPr>
          <p:nvPr>
            <p:ph type="body" idx="1"/>
          </p:nvPr>
        </p:nvSpPr>
        <p:spPr>
          <a:xfrm>
            <a:off x="311700" y="1171600"/>
            <a:ext cx="5034000" cy="3425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u="sng"/>
              <a:t>Arc</a:t>
            </a:r>
            <a:r>
              <a:rPr lang="en"/>
              <a:t>: a piece of the circumference of a circle</a:t>
            </a:r>
            <a:endParaRPr/>
          </a:p>
          <a:p>
            <a:pPr marL="457200" lvl="0" indent="-342900" algn="l" rtl="0">
              <a:spcBef>
                <a:spcPts val="0"/>
              </a:spcBef>
              <a:spcAft>
                <a:spcPts val="0"/>
              </a:spcAft>
              <a:buSzPts val="1800"/>
              <a:buChar char="●"/>
            </a:pPr>
            <a:r>
              <a:rPr lang="en" u="sng"/>
              <a:t>Sector</a:t>
            </a:r>
            <a:r>
              <a:rPr lang="en"/>
              <a:t>: a figure formed by two radii and an arc length</a:t>
            </a:r>
            <a:endParaRPr/>
          </a:p>
          <a:p>
            <a:pPr marL="0" lvl="0" indent="0" algn="l" rtl="0">
              <a:spcBef>
                <a:spcPts val="1600"/>
              </a:spcBef>
              <a:spcAft>
                <a:spcPts val="0"/>
              </a:spcAft>
              <a:buNone/>
            </a:pPr>
            <a:endParaRPr/>
          </a:p>
          <a:p>
            <a:pPr marL="0" lvl="0" indent="0" algn="ctr" rtl="0">
              <a:spcBef>
                <a:spcPts val="1600"/>
              </a:spcBef>
              <a:spcAft>
                <a:spcPts val="0"/>
              </a:spcAft>
              <a:buNone/>
            </a:pPr>
            <a:endParaRPr/>
          </a:p>
          <a:p>
            <a:pPr marL="0" lvl="0" indent="0" algn="l" rtl="0">
              <a:spcBef>
                <a:spcPts val="1600"/>
              </a:spcBef>
              <a:spcAft>
                <a:spcPts val="0"/>
              </a:spcAft>
              <a:buNone/>
            </a:pPr>
            <a:endParaRPr/>
          </a:p>
          <a:p>
            <a:pPr marL="0" lvl="0" indent="0" algn="l" rtl="0">
              <a:lnSpc>
                <a:spcPct val="115000"/>
              </a:lnSpc>
              <a:spcBef>
                <a:spcPts val="1600"/>
              </a:spcBef>
              <a:spcAft>
                <a:spcPts val="0"/>
              </a:spcAft>
              <a:buNone/>
            </a:pPr>
            <a:r>
              <a:rPr lang="en"/>
              <a:t>where </a:t>
            </a:r>
            <a:r>
              <a:rPr lang="en" i="1"/>
              <a:t>x</a:t>
            </a:r>
            <a:r>
              <a:rPr lang="en"/>
              <a:t> is the angle measure of the sector and </a:t>
            </a:r>
            <a:r>
              <a:rPr lang="en" i="1"/>
              <a:t>r</a:t>
            </a:r>
            <a:r>
              <a:rPr lang="en"/>
              <a:t> is the radius of the circle.</a:t>
            </a:r>
            <a:endParaRPr/>
          </a:p>
        </p:txBody>
      </p:sp>
      <p:pic>
        <p:nvPicPr>
          <p:cNvPr id="470" name="Google Shape;470;p56"/>
          <p:cNvPicPr preferRelativeResize="0"/>
          <p:nvPr/>
        </p:nvPicPr>
        <p:blipFill>
          <a:blip r:embed="rId4">
            <a:alphaModFix/>
          </a:blip>
          <a:stretch>
            <a:fillRect/>
          </a:stretch>
        </p:blipFill>
        <p:spPr>
          <a:xfrm>
            <a:off x="6001395" y="1171600"/>
            <a:ext cx="2855555" cy="2718975"/>
          </a:xfrm>
          <a:prstGeom prst="rect">
            <a:avLst/>
          </a:prstGeom>
          <a:noFill/>
          <a:ln w="9525" cap="flat" cmpd="sng">
            <a:solidFill>
              <a:srgbClr val="999999"/>
            </a:solidFill>
            <a:prstDash val="solid"/>
            <a:round/>
            <a:headEnd type="none" w="sm" len="sm"/>
            <a:tailEnd type="none" w="sm" len="sm"/>
          </a:ln>
        </p:spPr>
      </p:pic>
      <p:sp>
        <p:nvSpPr>
          <p:cNvPr id="471" name="Google Shape;471;p56"/>
          <p:cNvSpPr txBox="1"/>
          <p:nvPr/>
        </p:nvSpPr>
        <p:spPr>
          <a:xfrm>
            <a:off x="6311500" y="3890575"/>
            <a:ext cx="2520900" cy="963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i="1">
                <a:latin typeface="Old Standard TT"/>
                <a:ea typeface="Old Standard TT"/>
                <a:cs typeface="Old Standard TT"/>
                <a:sym typeface="Old Standard TT"/>
              </a:rPr>
              <a:t>Figure 24</a:t>
            </a:r>
            <a:r>
              <a:rPr lang="en" sz="1000">
                <a:latin typeface="Old Standard TT"/>
                <a:ea typeface="Old Standard TT"/>
                <a:cs typeface="Old Standard TT"/>
                <a:sym typeface="Old Standard TT"/>
              </a:rPr>
              <a:t>. Features of a circle. Adapted from </a:t>
            </a:r>
            <a:r>
              <a:rPr lang="en" sz="1000" i="1">
                <a:latin typeface="Old Standard TT"/>
                <a:ea typeface="Old Standard TT"/>
                <a:cs typeface="Old Standard TT"/>
                <a:sym typeface="Old Standard TT"/>
              </a:rPr>
              <a:t>Circles Sectors and arcs Worksheets, Questions, and Revision</a:t>
            </a:r>
            <a:r>
              <a:rPr lang="en" sz="1000">
                <a:latin typeface="Old Standard TT"/>
                <a:ea typeface="Old Standard TT"/>
                <a:cs typeface="Old Standard TT"/>
                <a:sym typeface="Old Standard TT"/>
              </a:rPr>
              <a:t>, retrieved from </a:t>
            </a:r>
            <a:r>
              <a:rPr lang="en" sz="1000" u="sng">
                <a:solidFill>
                  <a:schemeClr val="hlink"/>
                </a:solidFill>
                <a:latin typeface="Old Standard TT"/>
                <a:ea typeface="Old Standard TT"/>
                <a:cs typeface="Old Standard TT"/>
                <a:sym typeface="Old Standard TT"/>
                <a:hlinkClick r:id="rId5"/>
              </a:rPr>
              <a:t>https://mathsmadeeasy.co.uk/gcse-maths-revision/segment-of-a-circle/</a:t>
            </a:r>
            <a:r>
              <a:rPr lang="en" sz="1000">
                <a:latin typeface="Old Standard TT"/>
                <a:ea typeface="Old Standard TT"/>
                <a:cs typeface="Old Standard TT"/>
                <a:sym typeface="Old Standard TT"/>
              </a:rPr>
              <a:t>.</a:t>
            </a:r>
            <a:endParaRPr sz="1000">
              <a:latin typeface="Old Standard TT"/>
              <a:ea typeface="Old Standard TT"/>
              <a:cs typeface="Old Standard TT"/>
              <a:sym typeface="Old Standard TT"/>
            </a:endParaRPr>
          </a:p>
        </p:txBody>
      </p:sp>
      <p:sp>
        <p:nvSpPr>
          <p:cNvPr id="472" name="Google Shape;472;p5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44</a:t>
            </a:fld>
            <a:endParaRPr/>
          </a:p>
        </p:txBody>
      </p:sp>
      <p:sp>
        <p:nvSpPr>
          <p:cNvPr id="473" name="Google Shape;473;p56"/>
          <p:cNvSpPr/>
          <p:nvPr/>
        </p:nvSpPr>
        <p:spPr>
          <a:xfrm>
            <a:off x="582800" y="2422625"/>
            <a:ext cx="2753700" cy="1189500"/>
          </a:xfrm>
          <a:prstGeom prst="roundRect">
            <a:avLst>
              <a:gd name="adj" fmla="val 16667"/>
            </a:avLst>
          </a:prstGeom>
          <a:solidFill>
            <a:srgbClr val="FFFFFF"/>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4" name="Google Shape;474;p56"/>
          <p:cNvPicPr preferRelativeResize="0"/>
          <p:nvPr/>
        </p:nvPicPr>
        <p:blipFill rotWithShape="1">
          <a:blip r:embed="rId6">
            <a:alphaModFix/>
          </a:blip>
          <a:srcRect b="5562"/>
          <a:stretch/>
        </p:blipFill>
        <p:spPr>
          <a:xfrm>
            <a:off x="864275" y="2474075"/>
            <a:ext cx="2190750" cy="1086600"/>
          </a:xfrm>
          <a:prstGeom prst="rect">
            <a:avLst/>
          </a:prstGeom>
          <a:noFill/>
          <a:ln>
            <a:noFill/>
          </a:ln>
        </p:spPr>
      </p:pic>
      <p:sp>
        <p:nvSpPr>
          <p:cNvPr id="475" name="Google Shape;475;p56"/>
          <p:cNvSpPr txBox="1"/>
          <p:nvPr/>
        </p:nvSpPr>
        <p:spPr>
          <a:xfrm>
            <a:off x="3336500" y="2422625"/>
            <a:ext cx="1453500" cy="1189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i="1">
                <a:latin typeface="Old Standard TT"/>
                <a:ea typeface="Old Standard TT"/>
                <a:cs typeface="Old Standard TT"/>
                <a:sym typeface="Old Standard TT"/>
              </a:rPr>
              <a:t>Figure 23</a:t>
            </a:r>
            <a:r>
              <a:rPr lang="en" sz="1000">
                <a:latin typeface="Old Standard TT"/>
                <a:ea typeface="Old Standard TT"/>
                <a:cs typeface="Old Standard TT"/>
                <a:sym typeface="Old Standard TT"/>
              </a:rPr>
              <a:t>. Arc length and sector area. </a:t>
            </a:r>
            <a:r>
              <a:rPr lang="en" sz="1000">
                <a:solidFill>
                  <a:schemeClr val="dk1"/>
                </a:solidFill>
                <a:latin typeface="Old Standard TT"/>
                <a:ea typeface="Old Standard TT"/>
                <a:cs typeface="Old Standard TT"/>
                <a:sym typeface="Old Standard TT"/>
              </a:rPr>
              <a:t>Screenshot taken from </a:t>
            </a:r>
            <a:r>
              <a:rPr lang="en" sz="1000" i="1">
                <a:solidFill>
                  <a:schemeClr val="dk1"/>
                </a:solidFill>
                <a:latin typeface="Old Standard TT"/>
                <a:ea typeface="Old Standard TT"/>
                <a:cs typeface="Old Standard TT"/>
                <a:sym typeface="Old Standard TT"/>
              </a:rPr>
              <a:t>TEAS Math Materials</a:t>
            </a:r>
            <a:r>
              <a:rPr lang="en" sz="1000">
                <a:solidFill>
                  <a:schemeClr val="dk1"/>
                </a:solidFill>
                <a:latin typeface="Old Standard TT"/>
                <a:ea typeface="Old Standard TT"/>
                <a:cs typeface="Old Standard TT"/>
                <a:sym typeface="Old Standard TT"/>
              </a:rPr>
              <a:t>, Google Doc by Jenna Carter, 2025.</a:t>
            </a:r>
            <a:endParaRPr sz="1000">
              <a:latin typeface="Old Standard TT"/>
              <a:ea typeface="Old Standard TT"/>
              <a:cs typeface="Old Standard TT"/>
              <a:sym typeface="Old Standard TT"/>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57"/>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2D Geometric Figures: Circle Features</a:t>
            </a:r>
            <a:endParaRPr/>
          </a:p>
        </p:txBody>
      </p:sp>
      <p:sp>
        <p:nvSpPr>
          <p:cNvPr id="481" name="Google Shape;481;p57"/>
          <p:cNvSpPr txBox="1">
            <a:spLocks noGrp="1"/>
          </p:cNvSpPr>
          <p:nvPr>
            <p:ph type="body" idx="1"/>
          </p:nvPr>
        </p:nvSpPr>
        <p:spPr>
          <a:xfrm>
            <a:off x="311700" y="1171600"/>
            <a:ext cx="4381800" cy="3425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u="sng">
                <a:solidFill>
                  <a:schemeClr val="hlink"/>
                </a:solidFill>
                <a:hlinkClick r:id="rId3"/>
              </a:rPr>
              <a:t>Practice</a:t>
            </a:r>
            <a:r>
              <a:rPr lang="en" baseline="30000"/>
              <a:t>29</a:t>
            </a:r>
            <a:r>
              <a:rPr lang="en"/>
              <a:t> for finding arc length and sector area (answers on the next slide.)</a:t>
            </a:r>
            <a:endParaRPr/>
          </a:p>
        </p:txBody>
      </p:sp>
      <p:sp>
        <p:nvSpPr>
          <p:cNvPr id="482" name="Google Shape;482;p57"/>
          <p:cNvSpPr txBox="1"/>
          <p:nvPr/>
        </p:nvSpPr>
        <p:spPr>
          <a:xfrm>
            <a:off x="5325675" y="1171600"/>
            <a:ext cx="3506700" cy="3425100"/>
          </a:xfrm>
          <a:prstGeom prst="rect">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800" b="1">
                <a:latin typeface="Gloria Hallelujah"/>
                <a:ea typeface="Gloria Hallelujah"/>
                <a:cs typeface="Gloria Hallelujah"/>
                <a:sym typeface="Gloria Hallelujah"/>
              </a:rPr>
              <a:t>Note:</a:t>
            </a:r>
            <a:endParaRPr sz="1800">
              <a:latin typeface="Gloria Hallelujah"/>
              <a:ea typeface="Gloria Hallelujah"/>
              <a:cs typeface="Gloria Hallelujah"/>
              <a:sym typeface="Gloria Hallelujah"/>
            </a:endParaRPr>
          </a:p>
          <a:p>
            <a:pPr marL="0" lvl="0" indent="0" algn="l" rtl="0">
              <a:lnSpc>
                <a:spcPct val="115000"/>
              </a:lnSpc>
              <a:spcBef>
                <a:spcPts val="0"/>
              </a:spcBef>
              <a:spcAft>
                <a:spcPts val="0"/>
              </a:spcAft>
              <a:buNone/>
            </a:pPr>
            <a:r>
              <a:rPr lang="en" sz="1800">
                <a:latin typeface="Old Standard TT"/>
                <a:ea typeface="Old Standard TT"/>
                <a:cs typeface="Old Standard TT"/>
                <a:sym typeface="Old Standard TT"/>
              </a:rPr>
              <a:t>There are 360</a:t>
            </a:r>
            <a:r>
              <a:rPr lang="en" sz="1800" baseline="30000">
                <a:latin typeface="Old Standard TT"/>
                <a:ea typeface="Old Standard TT"/>
                <a:cs typeface="Old Standard TT"/>
                <a:sym typeface="Old Standard TT"/>
              </a:rPr>
              <a:t>o</a:t>
            </a:r>
            <a:r>
              <a:rPr lang="en" sz="1800">
                <a:latin typeface="Old Standard TT"/>
                <a:ea typeface="Old Standard TT"/>
                <a:cs typeface="Old Standard TT"/>
                <a:sym typeface="Old Standard TT"/>
              </a:rPr>
              <a:t> in a circle. Since you are looking at a fraction of the circumference to find an arc length and a fraction of the area of the circle to find the area of the sector, just create a fraction of given degrees over 360</a:t>
            </a:r>
            <a:r>
              <a:rPr lang="en" sz="1800" baseline="30000">
                <a:latin typeface="Old Standard TT"/>
                <a:ea typeface="Old Standard TT"/>
                <a:cs typeface="Old Standard TT"/>
                <a:sym typeface="Old Standard TT"/>
              </a:rPr>
              <a:t>o</a:t>
            </a:r>
            <a:r>
              <a:rPr lang="en" sz="1800">
                <a:latin typeface="Old Standard TT"/>
                <a:ea typeface="Old Standard TT"/>
                <a:cs typeface="Old Standard TT"/>
                <a:sym typeface="Old Standard TT"/>
              </a:rPr>
              <a:t>, and multiply it by the formula for circumference or area!</a:t>
            </a:r>
            <a:endParaRPr sz="1800">
              <a:latin typeface="Old Standard TT"/>
              <a:ea typeface="Old Standard TT"/>
              <a:cs typeface="Old Standard TT"/>
              <a:sym typeface="Old Standard TT"/>
            </a:endParaRPr>
          </a:p>
        </p:txBody>
      </p:sp>
      <p:sp>
        <p:nvSpPr>
          <p:cNvPr id="483" name="Google Shape;483;p5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45</a:t>
            </a:fld>
            <a:endParaRPr/>
          </a:p>
        </p:txBody>
      </p:sp>
      <p:sp>
        <p:nvSpPr>
          <p:cNvPr id="484" name="Google Shape;484;p57"/>
          <p:cNvSpPr txBox="1"/>
          <p:nvPr/>
        </p:nvSpPr>
        <p:spPr>
          <a:xfrm>
            <a:off x="3336500" y="2422625"/>
            <a:ext cx="1453500" cy="1189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i="1">
                <a:latin typeface="Old Standard TT"/>
                <a:ea typeface="Old Standard TT"/>
                <a:cs typeface="Old Standard TT"/>
                <a:sym typeface="Old Standard TT"/>
              </a:rPr>
              <a:t>Figure 23</a:t>
            </a:r>
            <a:r>
              <a:rPr lang="en" sz="1000">
                <a:latin typeface="Old Standard TT"/>
                <a:ea typeface="Old Standard TT"/>
                <a:cs typeface="Old Standard TT"/>
                <a:sym typeface="Old Standard TT"/>
              </a:rPr>
              <a:t>. Arc length and sector area. </a:t>
            </a:r>
            <a:r>
              <a:rPr lang="en" sz="1000">
                <a:solidFill>
                  <a:schemeClr val="dk1"/>
                </a:solidFill>
                <a:latin typeface="Old Standard TT"/>
                <a:ea typeface="Old Standard TT"/>
                <a:cs typeface="Old Standard TT"/>
                <a:sym typeface="Old Standard TT"/>
              </a:rPr>
              <a:t>Screenshot taken from </a:t>
            </a:r>
            <a:r>
              <a:rPr lang="en" sz="1000" i="1">
                <a:solidFill>
                  <a:schemeClr val="dk1"/>
                </a:solidFill>
                <a:latin typeface="Old Standard TT"/>
                <a:ea typeface="Old Standard TT"/>
                <a:cs typeface="Old Standard TT"/>
                <a:sym typeface="Old Standard TT"/>
              </a:rPr>
              <a:t>TEAS Math Materials</a:t>
            </a:r>
            <a:r>
              <a:rPr lang="en" sz="1000">
                <a:solidFill>
                  <a:schemeClr val="dk1"/>
                </a:solidFill>
                <a:latin typeface="Old Standard TT"/>
                <a:ea typeface="Old Standard TT"/>
                <a:cs typeface="Old Standard TT"/>
                <a:sym typeface="Old Standard TT"/>
              </a:rPr>
              <a:t>, Google Doc by Jenna Carter, 2025.</a:t>
            </a:r>
            <a:endParaRPr sz="1000">
              <a:latin typeface="Old Standard TT"/>
              <a:ea typeface="Old Standard TT"/>
              <a:cs typeface="Old Standard TT"/>
              <a:sym typeface="Old Standard TT"/>
            </a:endParaRPr>
          </a:p>
        </p:txBody>
      </p:sp>
      <p:sp>
        <p:nvSpPr>
          <p:cNvPr id="485" name="Google Shape;485;p57"/>
          <p:cNvSpPr/>
          <p:nvPr/>
        </p:nvSpPr>
        <p:spPr>
          <a:xfrm>
            <a:off x="8472450" y="0"/>
            <a:ext cx="671400" cy="668700"/>
          </a:xfrm>
          <a:prstGeom prst="star5">
            <a:avLst>
              <a:gd name="adj" fmla="val 19098"/>
              <a:gd name="hf" fmla="val 105146"/>
              <a:gd name="vf" fmla="val 110557"/>
            </a:avLst>
          </a:prstGeom>
          <a:solidFill>
            <a:srgbClr val="FB8C00"/>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ld Standard TT"/>
              <a:ea typeface="Old Standard TT"/>
              <a:cs typeface="Old Standard TT"/>
              <a:sym typeface="Old Standard TT"/>
            </a:endParaRPr>
          </a:p>
        </p:txBody>
      </p:sp>
      <p:sp>
        <p:nvSpPr>
          <p:cNvPr id="486" name="Google Shape;486;p57"/>
          <p:cNvSpPr/>
          <p:nvPr/>
        </p:nvSpPr>
        <p:spPr>
          <a:xfrm>
            <a:off x="582800" y="2422625"/>
            <a:ext cx="2753700" cy="1189500"/>
          </a:xfrm>
          <a:prstGeom prst="roundRect">
            <a:avLst>
              <a:gd name="adj" fmla="val 16667"/>
            </a:avLst>
          </a:prstGeom>
          <a:solidFill>
            <a:srgbClr val="FFFFFF"/>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87" name="Google Shape;487;p57"/>
          <p:cNvPicPr preferRelativeResize="0"/>
          <p:nvPr/>
        </p:nvPicPr>
        <p:blipFill rotWithShape="1">
          <a:blip r:embed="rId4">
            <a:alphaModFix/>
          </a:blip>
          <a:srcRect b="5562"/>
          <a:stretch/>
        </p:blipFill>
        <p:spPr>
          <a:xfrm>
            <a:off x="864275" y="2474075"/>
            <a:ext cx="2190750" cy="10866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58"/>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2D Geometric Figures: Circle Features</a:t>
            </a:r>
            <a:endParaRPr/>
          </a:p>
        </p:txBody>
      </p:sp>
      <p:sp>
        <p:nvSpPr>
          <p:cNvPr id="493" name="Google Shape;493;p58"/>
          <p:cNvSpPr txBox="1">
            <a:spLocks noGrp="1"/>
          </p:cNvSpPr>
          <p:nvPr>
            <p:ph type="body" idx="1"/>
          </p:nvPr>
        </p:nvSpPr>
        <p:spPr>
          <a:xfrm>
            <a:off x="311700" y="1171600"/>
            <a:ext cx="8520600" cy="342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u="sng"/>
              <a:t>Answers to Arc Length and Sector Area</a:t>
            </a:r>
            <a:r>
              <a:rPr lang="en" sz="1500"/>
              <a:t>:</a:t>
            </a:r>
            <a:endParaRPr sz="1500"/>
          </a:p>
          <a:p>
            <a:pPr marL="457200" lvl="0" indent="-323850" algn="l" rtl="0">
              <a:spcBef>
                <a:spcPts val="0"/>
              </a:spcBef>
              <a:spcAft>
                <a:spcPts val="0"/>
              </a:spcAft>
              <a:buSzPts val="1500"/>
              <a:buAutoNum type="arabicPeriod"/>
            </a:pPr>
            <a:r>
              <a:rPr lang="en" sz="1500"/>
              <a:t>Arc length = 56.52 in	Sector area = 339.12 in</a:t>
            </a:r>
            <a:r>
              <a:rPr lang="en" sz="1500" baseline="30000"/>
              <a:t>2</a:t>
            </a:r>
            <a:endParaRPr sz="1500" baseline="30000"/>
          </a:p>
          <a:p>
            <a:pPr marL="457200" lvl="0" indent="-323850" algn="l" rtl="0">
              <a:spcBef>
                <a:spcPts val="0"/>
              </a:spcBef>
              <a:spcAft>
                <a:spcPts val="0"/>
              </a:spcAft>
              <a:buSzPts val="1500"/>
              <a:buAutoNum type="arabicPeriod"/>
            </a:pPr>
            <a:r>
              <a:rPr lang="en" sz="1500"/>
              <a:t>Arc length = 19.28 ft	Sector area = 163.85 ft</a:t>
            </a:r>
            <a:r>
              <a:rPr lang="en" sz="1500" baseline="30000"/>
              <a:t>2</a:t>
            </a:r>
            <a:endParaRPr sz="1500" baseline="30000"/>
          </a:p>
          <a:p>
            <a:pPr marL="457200" lvl="0" indent="-323850" algn="l" rtl="0">
              <a:spcBef>
                <a:spcPts val="0"/>
              </a:spcBef>
              <a:spcAft>
                <a:spcPts val="0"/>
              </a:spcAft>
              <a:buSzPts val="1500"/>
              <a:buAutoNum type="arabicPeriod"/>
            </a:pPr>
            <a:r>
              <a:rPr lang="en" sz="1500"/>
              <a:t>Arc length = 37.68 yd	Sector area = 169.56 yd</a:t>
            </a:r>
            <a:r>
              <a:rPr lang="en" sz="1500" baseline="30000"/>
              <a:t>2</a:t>
            </a:r>
            <a:endParaRPr sz="1500" baseline="30000"/>
          </a:p>
          <a:p>
            <a:pPr marL="457200" lvl="0" indent="-323850" algn="l" rtl="0">
              <a:spcBef>
                <a:spcPts val="0"/>
              </a:spcBef>
              <a:spcAft>
                <a:spcPts val="0"/>
              </a:spcAft>
              <a:buSzPts val="1500"/>
              <a:buAutoNum type="arabicPeriod"/>
            </a:pPr>
            <a:r>
              <a:rPr lang="en" sz="1500"/>
              <a:t>Arc length = 55.82 ft	Sector area = 558.22 ft</a:t>
            </a:r>
            <a:r>
              <a:rPr lang="en" sz="1500" baseline="30000"/>
              <a:t>2</a:t>
            </a:r>
            <a:endParaRPr sz="1500" baseline="30000"/>
          </a:p>
          <a:p>
            <a:pPr marL="457200" lvl="0" indent="-323850" algn="l" rtl="0">
              <a:spcBef>
                <a:spcPts val="0"/>
              </a:spcBef>
              <a:spcAft>
                <a:spcPts val="0"/>
              </a:spcAft>
              <a:buSzPts val="1500"/>
              <a:buAutoNum type="arabicPeriod"/>
            </a:pPr>
            <a:r>
              <a:rPr lang="en" sz="1500"/>
              <a:t>Arc length = 3.49 yd		Sector area = 8.72 yd</a:t>
            </a:r>
            <a:r>
              <a:rPr lang="en" sz="1500" baseline="30000"/>
              <a:t>2</a:t>
            </a:r>
            <a:endParaRPr sz="1500" baseline="30000"/>
          </a:p>
          <a:p>
            <a:pPr marL="457200" lvl="0" indent="-323850" algn="l" rtl="0">
              <a:spcBef>
                <a:spcPts val="0"/>
              </a:spcBef>
              <a:spcAft>
                <a:spcPts val="0"/>
              </a:spcAft>
              <a:buSzPts val="1500"/>
              <a:buAutoNum type="arabicPeriod"/>
            </a:pPr>
            <a:r>
              <a:rPr lang="en" sz="1500"/>
              <a:t>Arc length = 20.76 in	Sector area = 145.31 in</a:t>
            </a:r>
            <a:r>
              <a:rPr lang="en" sz="1500" baseline="30000"/>
              <a:t>2</a:t>
            </a:r>
            <a:endParaRPr sz="1500" baseline="30000"/>
          </a:p>
          <a:p>
            <a:pPr marL="457200" lvl="0" indent="-323850" algn="l" rtl="0">
              <a:spcBef>
                <a:spcPts val="0"/>
              </a:spcBef>
              <a:spcAft>
                <a:spcPts val="0"/>
              </a:spcAft>
              <a:buSzPts val="1500"/>
              <a:buAutoNum type="arabicPeriod"/>
            </a:pPr>
            <a:r>
              <a:rPr lang="en" sz="1500"/>
              <a:t>Arc length = 24.95 in	Sector area = 137.2 in</a:t>
            </a:r>
            <a:r>
              <a:rPr lang="en" sz="1500" baseline="30000"/>
              <a:t>2</a:t>
            </a:r>
            <a:endParaRPr sz="1500" baseline="30000"/>
          </a:p>
          <a:p>
            <a:pPr marL="457200" lvl="0" indent="-323850" algn="l" rtl="0">
              <a:spcBef>
                <a:spcPts val="0"/>
              </a:spcBef>
              <a:spcAft>
                <a:spcPts val="0"/>
              </a:spcAft>
              <a:buSzPts val="1500"/>
              <a:buAutoNum type="arabicPeriod"/>
            </a:pPr>
            <a:r>
              <a:rPr lang="en" sz="1500"/>
              <a:t>Arc length = 62.97 ft	Sector area = 598.26 ft</a:t>
            </a:r>
            <a:r>
              <a:rPr lang="en" sz="1500" baseline="30000"/>
              <a:t>2</a:t>
            </a:r>
            <a:endParaRPr sz="1500" baseline="30000"/>
          </a:p>
          <a:p>
            <a:pPr marL="457200" lvl="0" indent="-323850" algn="l" rtl="0">
              <a:spcBef>
                <a:spcPts val="0"/>
              </a:spcBef>
              <a:spcAft>
                <a:spcPts val="0"/>
              </a:spcAft>
              <a:buSzPts val="1500"/>
              <a:buAutoNum type="arabicPeriod"/>
            </a:pPr>
            <a:r>
              <a:rPr lang="en" sz="1500"/>
              <a:t>Arc length = 5.23 yd		Sector area = 15.7 yd</a:t>
            </a:r>
            <a:r>
              <a:rPr lang="en" sz="1500" baseline="30000"/>
              <a:t>2</a:t>
            </a:r>
            <a:endParaRPr sz="1500" baseline="30000"/>
          </a:p>
        </p:txBody>
      </p:sp>
      <p:sp>
        <p:nvSpPr>
          <p:cNvPr id="494" name="Google Shape;494;p5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46</a:t>
            </a:fld>
            <a:endParaRPr/>
          </a:p>
        </p:txBody>
      </p:sp>
      <p:sp>
        <p:nvSpPr>
          <p:cNvPr id="495" name="Google Shape;495;p58"/>
          <p:cNvSpPr txBox="1"/>
          <p:nvPr/>
        </p:nvSpPr>
        <p:spPr>
          <a:xfrm>
            <a:off x="6751500" y="3269275"/>
            <a:ext cx="2080800" cy="13647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1800">
                <a:solidFill>
                  <a:srgbClr val="000000"/>
                </a:solidFill>
                <a:latin typeface="Gloria Hallelujah"/>
                <a:ea typeface="Gloria Hallelujah"/>
                <a:cs typeface="Gloria Hallelujah"/>
                <a:sym typeface="Gloria Hallelujah"/>
              </a:rPr>
              <a:t>Please let me know if I made any mistake</a:t>
            </a:r>
            <a:r>
              <a:rPr lang="en" sz="1800">
                <a:latin typeface="Gloria Hallelujah"/>
                <a:ea typeface="Gloria Hallelujah"/>
                <a:cs typeface="Gloria Hallelujah"/>
                <a:sym typeface="Gloria Hallelujah"/>
              </a:rPr>
              <a:t>s</a:t>
            </a:r>
            <a:r>
              <a:rPr lang="en" sz="1800">
                <a:solidFill>
                  <a:srgbClr val="000000"/>
                </a:solidFill>
                <a:latin typeface="Gloria Hallelujah"/>
                <a:ea typeface="Gloria Hallelujah"/>
                <a:cs typeface="Gloria Hallelujah"/>
                <a:sym typeface="Gloria Hallelujah"/>
              </a:rPr>
              <a:t>!</a:t>
            </a:r>
            <a:endParaRPr sz="1800">
              <a:solidFill>
                <a:srgbClr val="000000"/>
              </a:solidFill>
              <a:latin typeface="Gloria Hallelujah"/>
              <a:ea typeface="Gloria Hallelujah"/>
              <a:cs typeface="Gloria Hallelujah"/>
              <a:sym typeface="Gloria Hallelujah"/>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59"/>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2D Geometric Figures: </a:t>
            </a:r>
            <a:r>
              <a:rPr lang="en" u="sng">
                <a:solidFill>
                  <a:schemeClr val="hlink"/>
                </a:solidFill>
                <a:hlinkClick r:id="rId3"/>
              </a:rPr>
              <a:t>Composite Figures</a:t>
            </a:r>
            <a:r>
              <a:rPr lang="en" baseline="30000"/>
              <a:t>30</a:t>
            </a:r>
            <a:endParaRPr baseline="30000"/>
          </a:p>
        </p:txBody>
      </p:sp>
      <p:sp>
        <p:nvSpPr>
          <p:cNvPr id="501" name="Google Shape;501;p59"/>
          <p:cNvSpPr txBox="1">
            <a:spLocks noGrp="1"/>
          </p:cNvSpPr>
          <p:nvPr>
            <p:ph type="body" idx="1"/>
          </p:nvPr>
        </p:nvSpPr>
        <p:spPr>
          <a:xfrm>
            <a:off x="311700" y="1171600"/>
            <a:ext cx="50235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also might be asked to find the perimeters and areas of </a:t>
            </a:r>
            <a:r>
              <a:rPr lang="en" b="1"/>
              <a:t>composite figures</a:t>
            </a:r>
            <a:r>
              <a:rPr lang="en"/>
              <a:t>, which are a combination of 2D shapes.</a:t>
            </a:r>
            <a:endParaRPr/>
          </a:p>
          <a:p>
            <a:pPr marL="0" lvl="0" indent="0" algn="l" rtl="0">
              <a:spcBef>
                <a:spcPts val="1600"/>
              </a:spcBef>
              <a:spcAft>
                <a:spcPts val="1600"/>
              </a:spcAft>
              <a:buNone/>
            </a:pPr>
            <a:r>
              <a:rPr lang="en"/>
              <a:t>I would find the perimeter and area of this shape by breaking it into two pieces: the semicircle and the trapezoid. Next I would find the perimeter and area of each shape separately, then add them together. I would not add the 20mm distance in the perimeter because it is inside the figure.</a:t>
            </a:r>
            <a:endParaRPr/>
          </a:p>
        </p:txBody>
      </p:sp>
      <p:pic>
        <p:nvPicPr>
          <p:cNvPr id="502" name="Google Shape;502;p59"/>
          <p:cNvPicPr preferRelativeResize="0"/>
          <p:nvPr/>
        </p:nvPicPr>
        <p:blipFill>
          <a:blip r:embed="rId4">
            <a:alphaModFix/>
          </a:blip>
          <a:stretch>
            <a:fillRect/>
          </a:stretch>
        </p:blipFill>
        <p:spPr>
          <a:xfrm>
            <a:off x="5539912" y="1232798"/>
            <a:ext cx="3292325" cy="1960450"/>
          </a:xfrm>
          <a:prstGeom prst="rect">
            <a:avLst/>
          </a:prstGeom>
          <a:noFill/>
          <a:ln w="9525" cap="flat" cmpd="sng">
            <a:solidFill>
              <a:srgbClr val="999999"/>
            </a:solidFill>
            <a:prstDash val="solid"/>
            <a:round/>
            <a:headEnd type="none" w="sm" len="sm"/>
            <a:tailEnd type="none" w="sm" len="sm"/>
          </a:ln>
        </p:spPr>
      </p:pic>
      <p:sp>
        <p:nvSpPr>
          <p:cNvPr id="503" name="Google Shape;503;p59"/>
          <p:cNvSpPr txBox="1"/>
          <p:nvPr/>
        </p:nvSpPr>
        <p:spPr>
          <a:xfrm>
            <a:off x="6290075" y="3193250"/>
            <a:ext cx="2542200" cy="846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i="1">
                <a:latin typeface="Old Standard TT"/>
                <a:ea typeface="Old Standard TT"/>
                <a:cs typeface="Old Standard TT"/>
                <a:sym typeface="Old Standard TT"/>
              </a:rPr>
              <a:t>Figure 25.</a:t>
            </a:r>
            <a:r>
              <a:rPr lang="en" sz="1000">
                <a:latin typeface="Old Standard TT"/>
                <a:ea typeface="Old Standard TT"/>
                <a:cs typeface="Old Standard TT"/>
                <a:sym typeface="Old Standard TT"/>
              </a:rPr>
              <a:t> Composite figure. Adapted from </a:t>
            </a:r>
            <a:r>
              <a:rPr lang="en" sz="1000" i="1">
                <a:latin typeface="Old Standard TT"/>
                <a:ea typeface="Old Standard TT"/>
                <a:cs typeface="Old Standard TT"/>
                <a:sym typeface="Old Standard TT"/>
              </a:rPr>
              <a:t>Composite Figures</a:t>
            </a:r>
            <a:r>
              <a:rPr lang="en" sz="1000">
                <a:latin typeface="Old Standard TT"/>
                <a:ea typeface="Old Standard TT"/>
                <a:cs typeface="Old Standard TT"/>
                <a:sym typeface="Old Standard TT"/>
              </a:rPr>
              <a:t>, retrieved from </a:t>
            </a:r>
            <a:r>
              <a:rPr lang="en" sz="1000" u="sng">
                <a:solidFill>
                  <a:schemeClr val="hlink"/>
                </a:solidFill>
                <a:latin typeface="Old Standard TT"/>
                <a:ea typeface="Old Standard TT"/>
                <a:cs typeface="Old Standard TT"/>
                <a:sym typeface="Old Standard TT"/>
                <a:hlinkClick r:id="rId5"/>
              </a:rPr>
              <a:t>https://slideplayer.com/slide/10811281/</a:t>
            </a:r>
            <a:r>
              <a:rPr lang="en" sz="1000">
                <a:latin typeface="Old Standard TT"/>
                <a:ea typeface="Old Standard TT"/>
                <a:cs typeface="Old Standard TT"/>
                <a:sym typeface="Old Standard TT"/>
              </a:rPr>
              <a:t>. Copyright 2025 by </a:t>
            </a:r>
            <a:r>
              <a:rPr lang="en" sz="1000" u="sng">
                <a:solidFill>
                  <a:schemeClr val="hlink"/>
                </a:solidFill>
                <a:latin typeface="Old Standard TT"/>
                <a:ea typeface="Old Standard TT"/>
                <a:cs typeface="Old Standard TT"/>
                <a:sym typeface="Old Standard TT"/>
                <a:hlinkClick r:id="rId6"/>
              </a:rPr>
              <a:t>SlidePlayer.com</a:t>
            </a:r>
            <a:r>
              <a:rPr lang="en" sz="1000">
                <a:latin typeface="Old Standard TT"/>
                <a:ea typeface="Old Standard TT"/>
                <a:cs typeface="Old Standard TT"/>
                <a:sym typeface="Old Standard TT"/>
              </a:rPr>
              <a:t> Inc.</a:t>
            </a:r>
            <a:endParaRPr sz="1000">
              <a:latin typeface="Old Standard TT"/>
              <a:ea typeface="Old Standard TT"/>
              <a:cs typeface="Old Standard TT"/>
              <a:sym typeface="Old Standard TT"/>
            </a:endParaRPr>
          </a:p>
        </p:txBody>
      </p:sp>
      <p:sp>
        <p:nvSpPr>
          <p:cNvPr id="504" name="Google Shape;504;p5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47</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60"/>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2D Geometric Figures: Composite Figures</a:t>
            </a:r>
            <a:endParaRPr/>
          </a:p>
        </p:txBody>
      </p:sp>
      <p:sp>
        <p:nvSpPr>
          <p:cNvPr id="510" name="Google Shape;510;p60"/>
          <p:cNvSpPr txBox="1">
            <a:spLocks noGrp="1"/>
          </p:cNvSpPr>
          <p:nvPr>
            <p:ph type="body" idx="1"/>
          </p:nvPr>
        </p:nvSpPr>
        <p:spPr>
          <a:xfrm>
            <a:off x="311700" y="1171600"/>
            <a:ext cx="49710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 find the perimeter and area of the shape to the right, I could split this shape into two rectangles then find the perimeters and areas of the individual shapes and add them together. However I would not add the orange distance in the perimeter because it is inside the figure.</a:t>
            </a:r>
            <a:endParaRPr/>
          </a:p>
          <a:p>
            <a:pPr marL="0" lvl="0" indent="0" algn="l" rtl="0">
              <a:spcBef>
                <a:spcPts val="1600"/>
              </a:spcBef>
              <a:spcAft>
                <a:spcPts val="1600"/>
              </a:spcAft>
              <a:buNone/>
            </a:pPr>
            <a:r>
              <a:rPr lang="en" u="sng">
                <a:solidFill>
                  <a:schemeClr val="hlink"/>
                </a:solidFill>
                <a:hlinkClick r:id="rId3"/>
              </a:rPr>
              <a:t>Practice</a:t>
            </a:r>
            <a:r>
              <a:rPr lang="en" baseline="30000"/>
              <a:t>31</a:t>
            </a:r>
            <a:r>
              <a:rPr lang="en"/>
              <a:t> for finding perimeter and area of composite figures.</a:t>
            </a:r>
            <a:endParaRPr/>
          </a:p>
        </p:txBody>
      </p:sp>
      <p:pic>
        <p:nvPicPr>
          <p:cNvPr id="511" name="Google Shape;511;p60"/>
          <p:cNvPicPr preferRelativeResize="0"/>
          <p:nvPr/>
        </p:nvPicPr>
        <p:blipFill>
          <a:blip r:embed="rId4">
            <a:alphaModFix/>
          </a:blip>
          <a:stretch>
            <a:fillRect/>
          </a:stretch>
        </p:blipFill>
        <p:spPr>
          <a:xfrm>
            <a:off x="5668500" y="1171600"/>
            <a:ext cx="3163800" cy="2488511"/>
          </a:xfrm>
          <a:prstGeom prst="rect">
            <a:avLst/>
          </a:prstGeom>
          <a:noFill/>
          <a:ln w="9525" cap="flat" cmpd="sng">
            <a:solidFill>
              <a:srgbClr val="999999"/>
            </a:solidFill>
            <a:prstDash val="solid"/>
            <a:round/>
            <a:headEnd type="none" w="sm" len="sm"/>
            <a:tailEnd type="none" w="sm" len="sm"/>
          </a:ln>
        </p:spPr>
      </p:pic>
      <p:sp>
        <p:nvSpPr>
          <p:cNvPr id="512" name="Google Shape;512;p60"/>
          <p:cNvSpPr txBox="1"/>
          <p:nvPr/>
        </p:nvSpPr>
        <p:spPr>
          <a:xfrm>
            <a:off x="5668500" y="3660100"/>
            <a:ext cx="3163800" cy="942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i="1">
                <a:latin typeface="Old Standard TT"/>
                <a:ea typeface="Old Standard TT"/>
                <a:cs typeface="Old Standard TT"/>
                <a:sym typeface="Old Standard TT"/>
              </a:rPr>
              <a:t>Figure 26</a:t>
            </a:r>
            <a:r>
              <a:rPr lang="en" sz="1000">
                <a:latin typeface="Old Standard TT"/>
                <a:ea typeface="Old Standard TT"/>
                <a:cs typeface="Old Standard TT"/>
                <a:sym typeface="Old Standard TT"/>
              </a:rPr>
              <a:t>. Composite figure with rectangles. Adapted from </a:t>
            </a:r>
            <a:r>
              <a:rPr lang="en" sz="1000" i="1">
                <a:latin typeface="Old Standard TT"/>
                <a:ea typeface="Old Standard TT"/>
                <a:cs typeface="Old Standard TT"/>
                <a:sym typeface="Old Standard TT"/>
              </a:rPr>
              <a:t>Area of Composite Shapes</a:t>
            </a:r>
            <a:r>
              <a:rPr lang="en" sz="1000">
                <a:latin typeface="Old Standard TT"/>
                <a:ea typeface="Old Standard TT"/>
                <a:cs typeface="Old Standard TT"/>
                <a:sym typeface="Old Standard TT"/>
              </a:rPr>
              <a:t>, retrieved from </a:t>
            </a:r>
            <a:r>
              <a:rPr lang="en" sz="1000" u="sng">
                <a:solidFill>
                  <a:schemeClr val="hlink"/>
                </a:solidFill>
                <a:latin typeface="Old Standard TT"/>
                <a:ea typeface="Old Standard TT"/>
                <a:cs typeface="Old Standard TT"/>
                <a:sym typeface="Old Standard TT"/>
                <a:hlinkClick r:id="rId5"/>
              </a:rPr>
              <a:t>https://www.ck12.org/geometry/area-and-perimeter-of-composite-shapes/lesson/Area-of-Composite-Shapes-GEOM/</a:t>
            </a:r>
            <a:r>
              <a:rPr lang="en" sz="1000">
                <a:latin typeface="Old Standard TT"/>
                <a:ea typeface="Old Standard TT"/>
                <a:cs typeface="Old Standard TT"/>
                <a:sym typeface="Old Standard TT"/>
              </a:rPr>
              <a:t>. Copyright 2025 by CK-12 Foundation.</a:t>
            </a:r>
            <a:endParaRPr>
              <a:latin typeface="Old Standard TT"/>
              <a:ea typeface="Old Standard TT"/>
              <a:cs typeface="Old Standard TT"/>
              <a:sym typeface="Old Standard TT"/>
            </a:endParaRPr>
          </a:p>
        </p:txBody>
      </p:sp>
      <p:sp>
        <p:nvSpPr>
          <p:cNvPr id="513" name="Google Shape;513;p6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48</a:t>
            </a:fld>
            <a:endParaRPr/>
          </a:p>
        </p:txBody>
      </p:sp>
      <p:sp>
        <p:nvSpPr>
          <p:cNvPr id="514" name="Google Shape;514;p60"/>
          <p:cNvSpPr/>
          <p:nvPr/>
        </p:nvSpPr>
        <p:spPr>
          <a:xfrm>
            <a:off x="8472450" y="0"/>
            <a:ext cx="671400" cy="668700"/>
          </a:xfrm>
          <a:prstGeom prst="star5">
            <a:avLst>
              <a:gd name="adj" fmla="val 19098"/>
              <a:gd name="hf" fmla="val 105146"/>
              <a:gd name="vf" fmla="val 110557"/>
            </a:avLst>
          </a:prstGeom>
          <a:solidFill>
            <a:srgbClr val="FB8C00"/>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ld Standard TT"/>
              <a:ea typeface="Old Standard TT"/>
              <a:cs typeface="Old Standard TT"/>
              <a:sym typeface="Old Standard TT"/>
            </a:endParaRPr>
          </a:p>
        </p:txBody>
      </p:sp>
      <p:cxnSp>
        <p:nvCxnSpPr>
          <p:cNvPr id="515" name="Google Shape;515;p60"/>
          <p:cNvCxnSpPr/>
          <p:nvPr/>
        </p:nvCxnSpPr>
        <p:spPr>
          <a:xfrm rot="10800000">
            <a:off x="6187025" y="2161900"/>
            <a:ext cx="1086300" cy="10500"/>
          </a:xfrm>
          <a:prstGeom prst="straightConnector1">
            <a:avLst/>
          </a:prstGeom>
          <a:noFill/>
          <a:ln w="19050" cap="flat" cmpd="sng">
            <a:solidFill>
              <a:schemeClr val="accent3"/>
            </a:solidFill>
            <a:prstDash val="solid"/>
            <a:round/>
            <a:headEnd type="none" w="med" len="med"/>
            <a:tailEnd type="none" w="med" len="med"/>
          </a:ln>
        </p:spPr>
      </p:cxn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61"/>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2D Geometric Figures: Reminder</a:t>
            </a:r>
            <a:endParaRPr/>
          </a:p>
        </p:txBody>
      </p:sp>
      <p:sp>
        <p:nvSpPr>
          <p:cNvPr id="521" name="Google Shape;521;p61"/>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That is the end of 2D geometric figures. I know that was a lot! Remember that you are working towards your goal! Also remember to take breaks when studying.</a:t>
            </a:r>
            <a:endParaRPr/>
          </a:p>
          <a:p>
            <a:pPr marL="0" lvl="0" indent="0" algn="l" rtl="0">
              <a:spcBef>
                <a:spcPts val="1600"/>
              </a:spcBef>
              <a:spcAft>
                <a:spcPts val="1600"/>
              </a:spcAft>
              <a:buClr>
                <a:schemeClr val="dk1"/>
              </a:buClr>
              <a:buSzPts val="1100"/>
              <a:buFont typeface="Arial"/>
              <a:buNone/>
            </a:pPr>
            <a:r>
              <a:rPr lang="en"/>
              <a:t>If you’d like to return to the Table of Contents slide, </a:t>
            </a:r>
            <a:r>
              <a:rPr lang="en" u="sng">
                <a:solidFill>
                  <a:schemeClr val="accent6"/>
                </a:solidFill>
                <a:hlinkClick r:id="rId3" action="ppaction://hlinksldjump">
                  <a:extLst>
                    <a:ext uri="{A12FA001-AC4F-418D-AE19-62706E023703}">
                      <ahyp:hlinkClr xmlns:ahyp="http://schemas.microsoft.com/office/drawing/2018/hyperlinkcolor" val="tx"/>
                    </a:ext>
                  </a:extLst>
                </a:hlinkClick>
              </a:rPr>
              <a:t>click here</a:t>
            </a:r>
            <a:r>
              <a:rPr lang="en"/>
              <a:t>.</a:t>
            </a:r>
            <a:endParaRPr/>
          </a:p>
        </p:txBody>
      </p:sp>
      <p:sp>
        <p:nvSpPr>
          <p:cNvPr id="522" name="Google Shape;522;p6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49</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7"/>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Some introductory notes</a:t>
            </a:r>
            <a:endParaRPr/>
          </a:p>
        </p:txBody>
      </p:sp>
      <p:sp>
        <p:nvSpPr>
          <p:cNvPr id="93" name="Google Shape;93;p17"/>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I know that was a ton of information, and I’m sorry. I just want you to feel as prepared as possible. Some of the videos I linked are pretty long; please don’t feel obligated to watch the whole thing if you don’t need to! I hope you find this workshop helpful.</a:t>
            </a:r>
            <a:endParaRPr/>
          </a:p>
          <a:p>
            <a:pPr marL="0" lvl="0" indent="0" algn="l" rtl="0">
              <a:spcBef>
                <a:spcPts val="1600"/>
              </a:spcBef>
              <a:spcAft>
                <a:spcPts val="0"/>
              </a:spcAft>
              <a:buClr>
                <a:schemeClr val="dk1"/>
              </a:buClr>
              <a:buSzPts val="1100"/>
              <a:buFont typeface="Arial"/>
              <a:buNone/>
            </a:pPr>
            <a:r>
              <a:rPr lang="en"/>
              <a:t>There is a lot of math to review in here. Remember to take breaks! (I remind you of that a few times throughout the slideshows.)</a:t>
            </a:r>
            <a:endParaRPr/>
          </a:p>
          <a:p>
            <a:pPr marL="0" lvl="0" indent="0" algn="ctr" rtl="0">
              <a:spcBef>
                <a:spcPts val="1600"/>
              </a:spcBef>
              <a:spcAft>
                <a:spcPts val="0"/>
              </a:spcAft>
              <a:buClr>
                <a:schemeClr val="dk1"/>
              </a:buClr>
              <a:buSzPts val="1100"/>
              <a:buFont typeface="Arial"/>
              <a:buNone/>
            </a:pPr>
            <a:r>
              <a:rPr lang="en">
                <a:latin typeface="Gloria Hallelujah"/>
                <a:ea typeface="Gloria Hallelujah"/>
                <a:cs typeface="Gloria Hallelujah"/>
                <a:sym typeface="Gloria Hallelujah"/>
              </a:rPr>
              <a:t>Now let’s get to the math!</a:t>
            </a:r>
            <a:endParaRPr>
              <a:latin typeface="Gloria Hallelujah"/>
              <a:ea typeface="Gloria Hallelujah"/>
              <a:cs typeface="Gloria Hallelujah"/>
              <a:sym typeface="Gloria Hallelujah"/>
            </a:endParaRPr>
          </a:p>
          <a:p>
            <a:pPr marL="457200" lvl="0" indent="-342900" algn="l" rtl="0">
              <a:spcBef>
                <a:spcPts val="1600"/>
              </a:spcBef>
              <a:spcAft>
                <a:spcPts val="0"/>
              </a:spcAft>
              <a:buSzPts val="1800"/>
              <a:buChar char="-"/>
            </a:pPr>
            <a:r>
              <a:rPr lang="en"/>
              <a:t>Jenna Carter, Professional Math Tutor</a:t>
            </a:r>
            <a:endParaRPr/>
          </a:p>
        </p:txBody>
      </p:sp>
      <p:sp>
        <p:nvSpPr>
          <p:cNvPr id="94" name="Google Shape;94;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95" name="Google Shape;95;p17"/>
          <p:cNvSpPr txBox="1"/>
          <p:nvPr/>
        </p:nvSpPr>
        <p:spPr>
          <a:xfrm>
            <a:off x="6507900" y="0"/>
            <a:ext cx="2636100" cy="903600"/>
          </a:xfrm>
          <a:prstGeom prst="rect">
            <a:avLst/>
          </a:prstGeom>
          <a:solidFill>
            <a:srgbClr val="80CBC4"/>
          </a:solidFill>
          <a:ln w="9525" cap="flat" cmpd="sng">
            <a:solidFill>
              <a:srgbClr val="000000"/>
            </a:solidFill>
            <a:prstDash val="lg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000000"/>
                </a:solidFill>
                <a:latin typeface="Old Standard TT"/>
                <a:ea typeface="Old Standard TT"/>
                <a:cs typeface="Old Standard TT"/>
                <a:sym typeface="Old Standard TT"/>
              </a:rPr>
              <a:t>The introductory slides are the same for all parts of the workshop.</a:t>
            </a:r>
            <a:endParaRPr sz="1600">
              <a:solidFill>
                <a:srgbClr val="000000"/>
              </a:solidFill>
              <a:latin typeface="Old Standard TT"/>
              <a:ea typeface="Old Standard TT"/>
              <a:cs typeface="Old Standard TT"/>
              <a:sym typeface="Old Standard TT"/>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62"/>
          <p:cNvSpPr txBox="1">
            <a:spLocks noGrp="1"/>
          </p:cNvSpPr>
          <p:nvPr>
            <p:ph type="body" idx="1"/>
          </p:nvPr>
        </p:nvSpPr>
        <p:spPr>
          <a:xfrm>
            <a:off x="311700" y="1171600"/>
            <a:ext cx="51618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700"/>
              <a:t>Before we review some 3D figures, I am going to define some vocabulary for you.</a:t>
            </a:r>
            <a:endParaRPr sz="1700"/>
          </a:p>
          <a:p>
            <a:pPr marL="457200" lvl="0" indent="-336550" algn="l" rtl="0">
              <a:spcBef>
                <a:spcPts val="0"/>
              </a:spcBef>
              <a:spcAft>
                <a:spcPts val="0"/>
              </a:spcAft>
              <a:buSzPts val="1700"/>
              <a:buChar char="●"/>
            </a:pPr>
            <a:r>
              <a:rPr lang="en" sz="1700" u="sng"/>
              <a:t>Vertex</a:t>
            </a:r>
            <a:r>
              <a:rPr lang="en" sz="1700"/>
              <a:t>: the “corner” of a prism where two or more segments intersect</a:t>
            </a:r>
            <a:endParaRPr sz="1700"/>
          </a:p>
          <a:p>
            <a:pPr marL="914400" lvl="1" indent="-336550" algn="l" rtl="0">
              <a:spcBef>
                <a:spcPts val="0"/>
              </a:spcBef>
              <a:spcAft>
                <a:spcPts val="0"/>
              </a:spcAft>
              <a:buSzPts val="1700"/>
              <a:buChar char="○"/>
            </a:pPr>
            <a:r>
              <a:rPr lang="en" sz="1700"/>
              <a:t>A vertex will be a point.</a:t>
            </a:r>
            <a:endParaRPr sz="1700"/>
          </a:p>
          <a:p>
            <a:pPr marL="914400" lvl="1" indent="-336550" algn="l" rtl="0">
              <a:spcBef>
                <a:spcPts val="0"/>
              </a:spcBef>
              <a:spcAft>
                <a:spcPts val="0"/>
              </a:spcAft>
              <a:buSzPts val="1700"/>
              <a:buChar char="○"/>
            </a:pPr>
            <a:r>
              <a:rPr lang="en" sz="1700"/>
              <a:t>The plural of </a:t>
            </a:r>
            <a:r>
              <a:rPr lang="en" sz="1700" i="1"/>
              <a:t>vertex</a:t>
            </a:r>
            <a:r>
              <a:rPr lang="en" sz="1700"/>
              <a:t> is </a:t>
            </a:r>
            <a:r>
              <a:rPr lang="en" sz="1700" i="1"/>
              <a:t>vertices</a:t>
            </a:r>
            <a:r>
              <a:rPr lang="en" sz="1700"/>
              <a:t>.</a:t>
            </a:r>
            <a:endParaRPr sz="1700"/>
          </a:p>
          <a:p>
            <a:pPr marL="457200" lvl="0" indent="-336550" algn="l" rtl="0">
              <a:spcBef>
                <a:spcPts val="0"/>
              </a:spcBef>
              <a:spcAft>
                <a:spcPts val="0"/>
              </a:spcAft>
              <a:buSzPts val="1700"/>
              <a:buChar char="●"/>
            </a:pPr>
            <a:r>
              <a:rPr lang="en" sz="1700" u="sng"/>
              <a:t>Edge</a:t>
            </a:r>
            <a:r>
              <a:rPr lang="en" sz="1700"/>
              <a:t>: the line segment where two planes of a 3D shape intersect</a:t>
            </a:r>
            <a:endParaRPr sz="1700"/>
          </a:p>
          <a:p>
            <a:pPr marL="457200" lvl="0" indent="-336550" algn="l" rtl="0">
              <a:spcBef>
                <a:spcPts val="0"/>
              </a:spcBef>
              <a:spcAft>
                <a:spcPts val="0"/>
              </a:spcAft>
              <a:buSzPts val="1700"/>
              <a:buChar char="●"/>
            </a:pPr>
            <a:r>
              <a:rPr lang="en" sz="1700" u="sng"/>
              <a:t>Face</a:t>
            </a:r>
            <a:r>
              <a:rPr lang="en" sz="1700"/>
              <a:t>: the flat surface of a prism</a:t>
            </a:r>
            <a:endParaRPr sz="1700"/>
          </a:p>
          <a:p>
            <a:pPr marL="914400" lvl="1" indent="-336550" algn="l" rtl="0">
              <a:spcBef>
                <a:spcPts val="0"/>
              </a:spcBef>
              <a:spcAft>
                <a:spcPts val="0"/>
              </a:spcAft>
              <a:buSzPts val="1700"/>
              <a:buChar char="○"/>
            </a:pPr>
            <a:r>
              <a:rPr lang="en" sz="1700"/>
              <a:t>A face will be a 2D figure.</a:t>
            </a:r>
            <a:endParaRPr/>
          </a:p>
        </p:txBody>
      </p:sp>
      <p:sp>
        <p:nvSpPr>
          <p:cNvPr id="528" name="Google Shape;528;p6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50</a:t>
            </a:fld>
            <a:endParaRPr/>
          </a:p>
        </p:txBody>
      </p:sp>
      <p:sp>
        <p:nvSpPr>
          <p:cNvPr id="529" name="Google Shape;529;p62"/>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3D Geometric Figures: Vocabulary</a:t>
            </a:r>
            <a:endParaRPr/>
          </a:p>
        </p:txBody>
      </p:sp>
      <p:pic>
        <p:nvPicPr>
          <p:cNvPr id="530" name="Google Shape;530;p62"/>
          <p:cNvPicPr preferRelativeResize="0"/>
          <p:nvPr/>
        </p:nvPicPr>
        <p:blipFill>
          <a:blip r:embed="rId3">
            <a:alphaModFix/>
          </a:blip>
          <a:stretch>
            <a:fillRect/>
          </a:stretch>
        </p:blipFill>
        <p:spPr>
          <a:xfrm>
            <a:off x="5681837" y="1171600"/>
            <a:ext cx="3150475" cy="2210050"/>
          </a:xfrm>
          <a:prstGeom prst="rect">
            <a:avLst/>
          </a:prstGeom>
          <a:noFill/>
          <a:ln w="9525" cap="flat" cmpd="sng">
            <a:solidFill>
              <a:srgbClr val="999999"/>
            </a:solidFill>
            <a:prstDash val="solid"/>
            <a:round/>
            <a:headEnd type="none" w="sm" len="sm"/>
            <a:tailEnd type="none" w="sm" len="sm"/>
          </a:ln>
        </p:spPr>
      </p:pic>
      <p:sp>
        <p:nvSpPr>
          <p:cNvPr id="531" name="Google Shape;531;p62"/>
          <p:cNvSpPr txBox="1"/>
          <p:nvPr/>
        </p:nvSpPr>
        <p:spPr>
          <a:xfrm>
            <a:off x="6182925" y="3381650"/>
            <a:ext cx="2649600" cy="1007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i="1">
                <a:latin typeface="Old Standard TT"/>
                <a:ea typeface="Old Standard TT"/>
                <a:cs typeface="Old Standard TT"/>
                <a:sym typeface="Old Standard TT"/>
              </a:rPr>
              <a:t>Figure 27</a:t>
            </a:r>
            <a:r>
              <a:rPr lang="en" sz="1000">
                <a:latin typeface="Old Standard TT"/>
                <a:ea typeface="Old Standard TT"/>
                <a:cs typeface="Old Standard TT"/>
                <a:sym typeface="Old Standard TT"/>
              </a:rPr>
              <a:t>. Face, edge, and vertex. Adapted from </a:t>
            </a:r>
            <a:r>
              <a:rPr lang="en" sz="1000" i="1">
                <a:latin typeface="Old Standard TT"/>
                <a:ea typeface="Old Standard TT"/>
                <a:cs typeface="Old Standard TT"/>
                <a:sym typeface="Old Standard TT"/>
              </a:rPr>
              <a:t>Polyhedrons</a:t>
            </a:r>
            <a:r>
              <a:rPr lang="en" sz="1000">
                <a:latin typeface="Old Standard TT"/>
                <a:ea typeface="Old Standard TT"/>
                <a:cs typeface="Old Standard TT"/>
                <a:sym typeface="Old Standard TT"/>
              </a:rPr>
              <a:t>, 2020, retrieved from </a:t>
            </a:r>
            <a:r>
              <a:rPr lang="en" sz="1000" u="sng">
                <a:solidFill>
                  <a:schemeClr val="hlink"/>
                </a:solidFill>
                <a:latin typeface="Old Standard TT"/>
                <a:ea typeface="Old Standard TT"/>
                <a:cs typeface="Old Standard TT"/>
                <a:sym typeface="Old Standard TT"/>
                <a:hlinkClick r:id="rId4"/>
              </a:rPr>
              <a:t>https://www.ck12.org/geometry/solid-figures/lesson/Polyhedrons-BSC-GEOM/</a:t>
            </a:r>
            <a:r>
              <a:rPr lang="en" sz="1000">
                <a:latin typeface="Old Standard TT"/>
                <a:ea typeface="Old Standard TT"/>
                <a:cs typeface="Old Standard TT"/>
                <a:sym typeface="Old Standard TT"/>
              </a:rPr>
              <a:t>. Copyright 2020 by CK-12 Foundation.</a:t>
            </a:r>
            <a:endParaRPr sz="1000">
              <a:latin typeface="Old Standard TT"/>
              <a:ea typeface="Old Standard TT"/>
              <a:cs typeface="Old Standard TT"/>
              <a:sym typeface="Old Standard TT"/>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63"/>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3D Geometric Figures: Definitions</a:t>
            </a:r>
            <a:endParaRPr/>
          </a:p>
        </p:txBody>
      </p:sp>
      <p:sp>
        <p:nvSpPr>
          <p:cNvPr id="537" name="Google Shape;537;p63"/>
          <p:cNvSpPr txBox="1">
            <a:spLocks noGrp="1"/>
          </p:cNvSpPr>
          <p:nvPr>
            <p:ph type="body" idx="1"/>
          </p:nvPr>
        </p:nvSpPr>
        <p:spPr>
          <a:xfrm>
            <a:off x="311700" y="1171600"/>
            <a:ext cx="8520600" cy="3491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u="sng">
                <a:solidFill>
                  <a:schemeClr val="hlink"/>
                </a:solidFill>
                <a:hlinkClick r:id="rId3"/>
              </a:rPr>
              <a:t>Prism</a:t>
            </a:r>
            <a:r>
              <a:rPr lang="en" baseline="30000"/>
              <a:t>32</a:t>
            </a:r>
            <a:r>
              <a:rPr lang="en"/>
              <a:t>: a 3D solid whose two end faces are the same, and whose other faces are rectangles</a:t>
            </a:r>
            <a:endParaRPr/>
          </a:p>
          <a:p>
            <a:pPr marL="914400" lvl="1" indent="-342900" algn="l" rtl="0">
              <a:spcBef>
                <a:spcPts val="0"/>
              </a:spcBef>
              <a:spcAft>
                <a:spcPts val="0"/>
              </a:spcAft>
              <a:buSzPts val="1800"/>
              <a:buChar char="○"/>
            </a:pPr>
            <a:r>
              <a:rPr lang="en" sz="1800" u="sng"/>
              <a:t>Rectangular prism</a:t>
            </a:r>
            <a:r>
              <a:rPr lang="en" sz="1800"/>
              <a:t> (or </a:t>
            </a:r>
            <a:r>
              <a:rPr lang="en" sz="1800" u="sng"/>
              <a:t>cuboid</a:t>
            </a:r>
            <a:r>
              <a:rPr lang="en" sz="1800"/>
              <a:t>): a prism whose end faces are rectangles</a:t>
            </a:r>
            <a:endParaRPr sz="1800"/>
          </a:p>
          <a:p>
            <a:pPr marL="1371600" lvl="2" indent="-342900" algn="l" rtl="0">
              <a:spcBef>
                <a:spcPts val="0"/>
              </a:spcBef>
              <a:spcAft>
                <a:spcPts val="0"/>
              </a:spcAft>
              <a:buSzPts val="1800"/>
              <a:buChar char="■"/>
            </a:pPr>
            <a:r>
              <a:rPr lang="en" sz="1800" u="sng"/>
              <a:t>Cube</a:t>
            </a:r>
            <a:r>
              <a:rPr lang="en" sz="1800"/>
              <a:t>: a cuboid with all square faces</a:t>
            </a:r>
            <a:endParaRPr sz="1800" u="sng"/>
          </a:p>
          <a:p>
            <a:pPr marL="914400" lvl="1" indent="-342900" algn="l" rtl="0">
              <a:spcBef>
                <a:spcPts val="0"/>
              </a:spcBef>
              <a:spcAft>
                <a:spcPts val="0"/>
              </a:spcAft>
              <a:buSzPts val="1800"/>
              <a:buChar char="○"/>
            </a:pPr>
            <a:r>
              <a:rPr lang="en" sz="1800" u="sng"/>
              <a:t>Triangular prism</a:t>
            </a:r>
            <a:r>
              <a:rPr lang="en" sz="1800"/>
              <a:t>: a prism whose end faces are triangles</a:t>
            </a:r>
            <a:endParaRPr sz="1800"/>
          </a:p>
          <a:p>
            <a:pPr marL="457200" lvl="0" indent="-342900" algn="l" rtl="0">
              <a:spcBef>
                <a:spcPts val="0"/>
              </a:spcBef>
              <a:spcAft>
                <a:spcPts val="0"/>
              </a:spcAft>
              <a:buSzPts val="1800"/>
              <a:buChar char="●"/>
            </a:pPr>
            <a:r>
              <a:rPr lang="en" u="sng"/>
              <a:t>Cylinder</a:t>
            </a:r>
            <a:r>
              <a:rPr lang="en"/>
              <a:t>: a 3D solid with circular end faces</a:t>
            </a:r>
            <a:endParaRPr u="sng"/>
          </a:p>
          <a:p>
            <a:pPr marL="457200" lvl="0" indent="-342900" algn="l" rtl="0">
              <a:spcBef>
                <a:spcPts val="0"/>
              </a:spcBef>
              <a:spcAft>
                <a:spcPts val="0"/>
              </a:spcAft>
              <a:buSzPts val="1800"/>
              <a:buChar char="●"/>
            </a:pPr>
            <a:r>
              <a:rPr lang="en" u="sng"/>
              <a:t>Sphere</a:t>
            </a:r>
            <a:r>
              <a:rPr lang="en"/>
              <a:t>: a perfectly round 3D solid</a:t>
            </a:r>
            <a:endParaRPr u="sng"/>
          </a:p>
          <a:p>
            <a:pPr marL="457200" lvl="0" indent="-342900" algn="l" rtl="0">
              <a:spcBef>
                <a:spcPts val="0"/>
              </a:spcBef>
              <a:spcAft>
                <a:spcPts val="0"/>
              </a:spcAft>
              <a:buSzPts val="1800"/>
              <a:buChar char="●"/>
            </a:pPr>
            <a:r>
              <a:rPr lang="en" u="sng"/>
              <a:t>Pyramid</a:t>
            </a:r>
            <a:r>
              <a:rPr lang="en"/>
              <a:t>: a 3D solid with a polygon as a base and triangular sides that meet at a point</a:t>
            </a:r>
            <a:endParaRPr/>
          </a:p>
          <a:p>
            <a:pPr marL="457200" lvl="0" indent="-342900" algn="l" rtl="0">
              <a:spcBef>
                <a:spcPts val="0"/>
              </a:spcBef>
              <a:spcAft>
                <a:spcPts val="0"/>
              </a:spcAft>
              <a:buSzPts val="1800"/>
              <a:buChar char="●"/>
            </a:pPr>
            <a:r>
              <a:rPr lang="en" u="sng"/>
              <a:t>Cone</a:t>
            </a:r>
            <a:r>
              <a:rPr lang="en"/>
              <a:t>: a 3D solid that tapers smoothly from a circular base to a point</a:t>
            </a:r>
            <a:endParaRPr/>
          </a:p>
        </p:txBody>
      </p:sp>
      <p:sp>
        <p:nvSpPr>
          <p:cNvPr id="538" name="Google Shape;538;p6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51</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64"/>
          <p:cNvSpPr txBox="1">
            <a:spLocks noGrp="1"/>
          </p:cNvSpPr>
          <p:nvPr>
            <p:ph type="body" idx="1"/>
          </p:nvPr>
        </p:nvSpPr>
        <p:spPr>
          <a:xfrm>
            <a:off x="311700" y="1171600"/>
            <a:ext cx="54600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The measurements that are of importance when discussing 3D figures are </a:t>
            </a:r>
            <a:r>
              <a:rPr lang="en" u="sng">
                <a:solidFill>
                  <a:schemeClr val="accent5"/>
                </a:solidFill>
                <a:hlinkClick r:id="rId3">
                  <a:extLst>
                    <a:ext uri="{A12FA001-AC4F-418D-AE19-62706E023703}">
                      <ahyp:hlinkClr xmlns:ahyp="http://schemas.microsoft.com/office/drawing/2018/hyperlinkcolor" val="tx"/>
                    </a:ext>
                  </a:extLst>
                </a:hlinkClick>
              </a:rPr>
              <a:t>surface area and volume</a:t>
            </a:r>
            <a:r>
              <a:rPr lang="en" baseline="30000"/>
              <a:t>33</a:t>
            </a:r>
            <a:r>
              <a:rPr lang="en"/>
              <a:t>. I will go into more detail about these concepts on the next few slides.</a:t>
            </a:r>
            <a:endParaRPr/>
          </a:p>
          <a:p>
            <a:pPr marL="0" lvl="0" indent="0" algn="l" rtl="0">
              <a:spcBef>
                <a:spcPts val="1600"/>
              </a:spcBef>
              <a:spcAft>
                <a:spcPts val="0"/>
              </a:spcAft>
              <a:buClr>
                <a:schemeClr val="dk1"/>
              </a:buClr>
              <a:buSzPts val="1100"/>
              <a:buFont typeface="Arial"/>
              <a:buNone/>
            </a:pPr>
            <a:r>
              <a:rPr lang="en"/>
              <a:t>You can see some examples of 3D figures</a:t>
            </a:r>
            <a:endParaRPr/>
          </a:p>
          <a:p>
            <a:pPr marL="0" lvl="0" indent="0" algn="l" rtl="0">
              <a:spcBef>
                <a:spcPts val="0"/>
              </a:spcBef>
              <a:spcAft>
                <a:spcPts val="0"/>
              </a:spcAft>
              <a:buClr>
                <a:schemeClr val="dk1"/>
              </a:buClr>
              <a:buSzPts val="1100"/>
              <a:buFont typeface="Arial"/>
              <a:buNone/>
            </a:pPr>
            <a:r>
              <a:rPr lang="en"/>
              <a:t>in the image to the right.</a:t>
            </a:r>
            <a:endParaRPr/>
          </a:p>
          <a:p>
            <a:pPr marL="0" lvl="0" indent="0" algn="l" rtl="0">
              <a:spcBef>
                <a:spcPts val="1600"/>
              </a:spcBef>
              <a:spcAft>
                <a:spcPts val="0"/>
              </a:spcAft>
              <a:buClr>
                <a:schemeClr val="dk1"/>
              </a:buClr>
              <a:buSzPts val="1100"/>
              <a:buFont typeface="Arial"/>
              <a:buNone/>
            </a:pPr>
            <a:r>
              <a:rPr lang="en"/>
              <a:t>(I don’t think you need to know about</a:t>
            </a:r>
            <a:endParaRPr/>
          </a:p>
          <a:p>
            <a:pPr marL="0" lvl="0" indent="0" algn="l" rtl="0">
              <a:spcBef>
                <a:spcPts val="0"/>
              </a:spcBef>
              <a:spcAft>
                <a:spcPts val="0"/>
              </a:spcAft>
              <a:buNone/>
            </a:pPr>
            <a:r>
              <a:rPr lang="en"/>
              <a:t>hexagonal prisms or hemispheres.)</a:t>
            </a:r>
            <a:endParaRPr/>
          </a:p>
        </p:txBody>
      </p:sp>
      <p:sp>
        <p:nvSpPr>
          <p:cNvPr id="544" name="Google Shape;544;p6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52</a:t>
            </a:fld>
            <a:endParaRPr/>
          </a:p>
        </p:txBody>
      </p:sp>
      <p:sp>
        <p:nvSpPr>
          <p:cNvPr id="545" name="Google Shape;545;p6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3D Geometric Figures: Measurements</a:t>
            </a:r>
            <a:endParaRPr/>
          </a:p>
        </p:txBody>
      </p:sp>
      <p:pic>
        <p:nvPicPr>
          <p:cNvPr id="546" name="Google Shape;546;p64" title="image.png"/>
          <p:cNvPicPr preferRelativeResize="0"/>
          <p:nvPr/>
        </p:nvPicPr>
        <p:blipFill rotWithShape="1">
          <a:blip r:embed="rId4">
            <a:alphaModFix/>
          </a:blip>
          <a:srcRect t="12541"/>
          <a:stretch/>
        </p:blipFill>
        <p:spPr>
          <a:xfrm>
            <a:off x="6084145" y="1162125"/>
            <a:ext cx="2748154" cy="3397200"/>
          </a:xfrm>
          <a:prstGeom prst="rect">
            <a:avLst/>
          </a:prstGeom>
          <a:noFill/>
          <a:ln w="9525" cap="flat" cmpd="sng">
            <a:solidFill>
              <a:srgbClr val="999999"/>
            </a:solidFill>
            <a:prstDash val="solid"/>
            <a:round/>
            <a:headEnd type="none" w="sm" len="sm"/>
            <a:tailEnd type="none" w="sm" len="sm"/>
          </a:ln>
        </p:spPr>
      </p:pic>
      <p:sp>
        <p:nvSpPr>
          <p:cNvPr id="547" name="Google Shape;547;p64"/>
          <p:cNvSpPr txBox="1"/>
          <p:nvPr/>
        </p:nvSpPr>
        <p:spPr>
          <a:xfrm>
            <a:off x="4951825" y="2470575"/>
            <a:ext cx="1132500" cy="20982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1000" i="1">
                <a:latin typeface="Old Standard TT"/>
                <a:ea typeface="Old Standard TT"/>
                <a:cs typeface="Old Standard TT"/>
                <a:sym typeface="Old Standard TT"/>
              </a:rPr>
              <a:t>Figure 28</a:t>
            </a:r>
            <a:r>
              <a:rPr lang="en" sz="1000">
                <a:latin typeface="Old Standard TT"/>
                <a:ea typeface="Old Standard TT"/>
                <a:cs typeface="Old Standard TT"/>
                <a:sym typeface="Old Standard TT"/>
              </a:rPr>
              <a:t>. 3D shapes. Retrieved from </a:t>
            </a:r>
            <a:r>
              <a:rPr lang="en" sz="1000" u="sng">
                <a:solidFill>
                  <a:schemeClr val="hlink"/>
                </a:solidFill>
                <a:latin typeface="Old Standard TT"/>
                <a:ea typeface="Old Standard TT"/>
                <a:cs typeface="Old Standard TT"/>
                <a:sym typeface="Old Standard TT"/>
                <a:hlinkClick r:id="rId5"/>
              </a:rPr>
              <a:t>https://monkeypen.com/products/3d-shapes-poster?srsltid=AfmBOoq0QMz2oZ8ByiGpu4KSWNY_GXWEdDmnkXWOSsRCBz2zhy1vGaM7</a:t>
            </a:r>
            <a:r>
              <a:rPr lang="en" sz="1000">
                <a:latin typeface="Old Standard TT"/>
                <a:ea typeface="Old Standard TT"/>
                <a:cs typeface="Old Standard TT"/>
                <a:sym typeface="Old Standard TT"/>
              </a:rPr>
              <a:t>.</a:t>
            </a:r>
            <a:endParaRPr sz="1000">
              <a:latin typeface="Old Standard TT"/>
              <a:ea typeface="Old Standard TT"/>
              <a:cs typeface="Old Standard TT"/>
              <a:sym typeface="Old Standard TT"/>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6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3D Geometric Figures: Surface Area (SA)</a:t>
            </a:r>
            <a:endParaRPr/>
          </a:p>
        </p:txBody>
      </p:sp>
      <p:sp>
        <p:nvSpPr>
          <p:cNvPr id="553" name="Google Shape;553;p65"/>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700"/>
              <a:t>Each 3D shape has its own formula for finding its </a:t>
            </a:r>
            <a:r>
              <a:rPr lang="en" sz="1700" b="1"/>
              <a:t>surface area</a:t>
            </a:r>
            <a:r>
              <a:rPr lang="en" sz="1700"/>
              <a:t> (the total area of the surface of a 3D object). To make it easier on yourself, just find the areas of all the faces and add them together. (I will give you formulas later if you prefer to have them.)</a:t>
            </a:r>
            <a:endParaRPr sz="1700"/>
          </a:p>
        </p:txBody>
      </p:sp>
      <p:pic>
        <p:nvPicPr>
          <p:cNvPr id="554" name="Google Shape;554;p65"/>
          <p:cNvPicPr preferRelativeResize="0"/>
          <p:nvPr/>
        </p:nvPicPr>
        <p:blipFill>
          <a:blip r:embed="rId3">
            <a:alphaModFix/>
          </a:blip>
          <a:stretch>
            <a:fillRect/>
          </a:stretch>
        </p:blipFill>
        <p:spPr>
          <a:xfrm>
            <a:off x="3763325" y="2256163"/>
            <a:ext cx="1551400" cy="1932175"/>
          </a:xfrm>
          <a:prstGeom prst="rect">
            <a:avLst/>
          </a:prstGeom>
          <a:noFill/>
          <a:ln w="9525" cap="flat" cmpd="sng">
            <a:solidFill>
              <a:srgbClr val="999999"/>
            </a:solidFill>
            <a:prstDash val="solid"/>
            <a:round/>
            <a:headEnd type="none" w="sm" len="sm"/>
            <a:tailEnd type="none" w="sm" len="sm"/>
          </a:ln>
        </p:spPr>
      </p:pic>
      <p:pic>
        <p:nvPicPr>
          <p:cNvPr id="555" name="Google Shape;555;p65"/>
          <p:cNvPicPr preferRelativeResize="0"/>
          <p:nvPr/>
        </p:nvPicPr>
        <p:blipFill>
          <a:blip r:embed="rId4">
            <a:alphaModFix/>
          </a:blip>
          <a:stretch>
            <a:fillRect/>
          </a:stretch>
        </p:blipFill>
        <p:spPr>
          <a:xfrm>
            <a:off x="6096574" y="2323613"/>
            <a:ext cx="1913791" cy="1797299"/>
          </a:xfrm>
          <a:prstGeom prst="rect">
            <a:avLst/>
          </a:prstGeom>
          <a:noFill/>
          <a:ln w="9525" cap="flat" cmpd="sng">
            <a:solidFill>
              <a:srgbClr val="999999"/>
            </a:solidFill>
            <a:prstDash val="solid"/>
            <a:round/>
            <a:headEnd type="none" w="sm" len="sm"/>
            <a:tailEnd type="none" w="sm" len="sm"/>
          </a:ln>
        </p:spPr>
      </p:pic>
      <p:sp>
        <p:nvSpPr>
          <p:cNvPr id="556" name="Google Shape;556;p65"/>
          <p:cNvSpPr/>
          <p:nvPr/>
        </p:nvSpPr>
        <p:spPr>
          <a:xfrm>
            <a:off x="3069088" y="2942375"/>
            <a:ext cx="606600" cy="559800"/>
          </a:xfrm>
          <a:prstGeom prst="mathPlus">
            <a:avLst>
              <a:gd name="adj1" fmla="val 2352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65"/>
          <p:cNvSpPr/>
          <p:nvPr/>
        </p:nvSpPr>
        <p:spPr>
          <a:xfrm>
            <a:off x="5402350" y="2942363"/>
            <a:ext cx="606600" cy="559800"/>
          </a:xfrm>
          <a:prstGeom prst="mathPlus">
            <a:avLst>
              <a:gd name="adj1" fmla="val 2352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65"/>
          <p:cNvSpPr txBox="1"/>
          <p:nvPr/>
        </p:nvSpPr>
        <p:spPr>
          <a:xfrm>
            <a:off x="0" y="4154875"/>
            <a:ext cx="3429000" cy="98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i="1">
                <a:latin typeface="Old Standard TT"/>
                <a:ea typeface="Old Standard TT"/>
                <a:cs typeface="Old Standard TT"/>
                <a:sym typeface="Old Standard TT"/>
              </a:rPr>
              <a:t>Figure 29</a:t>
            </a:r>
            <a:r>
              <a:rPr lang="en" sz="1000">
                <a:latin typeface="Old Standard TT"/>
                <a:ea typeface="Old Standard TT"/>
                <a:cs typeface="Old Standard TT"/>
                <a:sym typeface="Old Standard TT"/>
              </a:rPr>
              <a:t>. Joker smile embroidery design. Retrieved from </a:t>
            </a:r>
            <a:r>
              <a:rPr lang="en" sz="1000" u="sng">
                <a:solidFill>
                  <a:schemeClr val="hlink"/>
                </a:solidFill>
                <a:latin typeface="Old Standard TT"/>
                <a:ea typeface="Old Standard TT"/>
                <a:cs typeface="Old Standard TT"/>
                <a:sym typeface="Old Standard TT"/>
                <a:hlinkClick r:id="rId5"/>
              </a:rPr>
              <a:t>https://www.myembdesigns.com/product/joker-smile-embroidery-design/?srsltid=AfmBOooenz18eur6rM_noJe9IkT7vvtjQtPrJXp5_sp5zmlxeeVW9z4k</a:t>
            </a:r>
            <a:r>
              <a:rPr lang="en" sz="1000">
                <a:latin typeface="Old Standard TT"/>
                <a:ea typeface="Old Standard TT"/>
                <a:cs typeface="Old Standard TT"/>
                <a:sym typeface="Old Standard TT"/>
              </a:rPr>
              <a:t>. Copyright by Embroidery Digitizing.</a:t>
            </a:r>
            <a:endParaRPr sz="1000">
              <a:latin typeface="Old Standard TT"/>
              <a:ea typeface="Old Standard TT"/>
              <a:cs typeface="Old Standard TT"/>
              <a:sym typeface="Old Standard TT"/>
            </a:endParaRPr>
          </a:p>
        </p:txBody>
      </p:sp>
      <p:sp>
        <p:nvSpPr>
          <p:cNvPr id="559" name="Google Shape;559;p65"/>
          <p:cNvSpPr txBox="1"/>
          <p:nvPr/>
        </p:nvSpPr>
        <p:spPr>
          <a:xfrm>
            <a:off x="3493900" y="4154875"/>
            <a:ext cx="2644800" cy="98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i="1">
                <a:latin typeface="Old Standard TT"/>
                <a:ea typeface="Old Standard TT"/>
                <a:cs typeface="Old Standard TT"/>
                <a:sym typeface="Old Standard TT"/>
              </a:rPr>
              <a:t>Figure 30</a:t>
            </a:r>
            <a:r>
              <a:rPr lang="en" sz="1000">
                <a:latin typeface="Old Standard TT"/>
                <a:ea typeface="Old Standard TT"/>
                <a:cs typeface="Old Standard TT"/>
                <a:sym typeface="Old Standard TT"/>
              </a:rPr>
              <a:t>. Albert Einstein. Adapted from </a:t>
            </a:r>
            <a:r>
              <a:rPr lang="en" sz="1000" i="1">
                <a:latin typeface="Old Standard TT"/>
                <a:ea typeface="Old Standard TT"/>
                <a:cs typeface="Old Standard TT"/>
                <a:sym typeface="Old Standard TT"/>
              </a:rPr>
              <a:t>Albert Einstein: the man who predicted gravitational waves</a:t>
            </a:r>
            <a:r>
              <a:rPr lang="en" sz="1000">
                <a:latin typeface="Old Standard TT"/>
                <a:ea typeface="Old Standard TT"/>
                <a:cs typeface="Old Standard TT"/>
                <a:sym typeface="Old Standard TT"/>
              </a:rPr>
              <a:t>, 2016, retrieved from </a:t>
            </a:r>
            <a:r>
              <a:rPr lang="en" sz="1000" u="sng">
                <a:solidFill>
                  <a:schemeClr val="hlink"/>
                </a:solidFill>
                <a:latin typeface="Old Standard TT"/>
                <a:ea typeface="Old Standard TT"/>
                <a:cs typeface="Old Standard TT"/>
                <a:sym typeface="Old Standard TT"/>
                <a:hlinkClick r:id="rId6"/>
              </a:rPr>
              <a:t>https://www.bbc.com/news/science-environment-35557727</a:t>
            </a:r>
            <a:r>
              <a:rPr lang="en" sz="1000">
                <a:latin typeface="Old Standard TT"/>
                <a:ea typeface="Old Standard TT"/>
                <a:cs typeface="Old Standard TT"/>
                <a:sym typeface="Old Standard TT"/>
              </a:rPr>
              <a:t>. Copyright 2025 by BBC.</a:t>
            </a:r>
            <a:endParaRPr sz="1000">
              <a:latin typeface="Old Standard TT"/>
              <a:ea typeface="Old Standard TT"/>
              <a:cs typeface="Old Standard TT"/>
              <a:sym typeface="Old Standard TT"/>
            </a:endParaRPr>
          </a:p>
        </p:txBody>
      </p:sp>
      <p:sp>
        <p:nvSpPr>
          <p:cNvPr id="560" name="Google Shape;560;p65"/>
          <p:cNvSpPr txBox="1"/>
          <p:nvPr/>
        </p:nvSpPr>
        <p:spPr>
          <a:xfrm>
            <a:off x="6203600" y="4154875"/>
            <a:ext cx="2539800" cy="98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i="1">
                <a:latin typeface="Old Standard TT"/>
                <a:ea typeface="Old Standard TT"/>
                <a:cs typeface="Old Standard TT"/>
                <a:sym typeface="Old Standard TT"/>
              </a:rPr>
              <a:t>Figure 31</a:t>
            </a:r>
            <a:r>
              <a:rPr lang="en" sz="1000">
                <a:latin typeface="Old Standard TT"/>
                <a:ea typeface="Old Standard TT"/>
                <a:cs typeface="Old Standard TT"/>
                <a:sym typeface="Old Standard TT"/>
              </a:rPr>
              <a:t>. Michelangelo. Retrieved from </a:t>
            </a:r>
            <a:r>
              <a:rPr lang="en" sz="1000" u="sng">
                <a:solidFill>
                  <a:schemeClr val="hlink"/>
                </a:solidFill>
                <a:latin typeface="Old Standard TT"/>
                <a:ea typeface="Old Standard TT"/>
                <a:cs typeface="Old Standard TT"/>
                <a:sym typeface="Old Standard TT"/>
                <a:hlinkClick r:id="rId7"/>
              </a:rPr>
              <a:t>https://favpng.com/png_view/tmnt-michelangelo-leonardo-raphael-teenage-mutant-ninja-turtles-clip-art-png/PB1Y81pY</a:t>
            </a:r>
            <a:r>
              <a:rPr lang="en" sz="1000">
                <a:latin typeface="Old Standard TT"/>
                <a:ea typeface="Old Standard TT"/>
                <a:cs typeface="Old Standard TT"/>
                <a:sym typeface="Old Standard TT"/>
              </a:rPr>
              <a:t>.</a:t>
            </a:r>
            <a:endParaRPr sz="1000">
              <a:latin typeface="Old Standard TT"/>
              <a:ea typeface="Old Standard TT"/>
              <a:cs typeface="Old Standard TT"/>
              <a:sym typeface="Old Standard TT"/>
            </a:endParaRPr>
          </a:p>
        </p:txBody>
      </p:sp>
      <p:sp>
        <p:nvSpPr>
          <p:cNvPr id="561" name="Google Shape;561;p6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53</a:t>
            </a:fld>
            <a:endParaRPr/>
          </a:p>
        </p:txBody>
      </p:sp>
      <p:pic>
        <p:nvPicPr>
          <p:cNvPr id="562" name="Google Shape;562;p65" title="image.jpeg"/>
          <p:cNvPicPr preferRelativeResize="0"/>
          <p:nvPr/>
        </p:nvPicPr>
        <p:blipFill>
          <a:blip r:embed="rId8">
            <a:alphaModFix/>
          </a:blip>
          <a:stretch>
            <a:fillRect/>
          </a:stretch>
        </p:blipFill>
        <p:spPr>
          <a:xfrm>
            <a:off x="1067675" y="2323638"/>
            <a:ext cx="1844105" cy="1797275"/>
          </a:xfrm>
          <a:prstGeom prst="rect">
            <a:avLst/>
          </a:prstGeom>
          <a:noFill/>
          <a:ln w="9525" cap="flat" cmpd="sng">
            <a:solidFill>
              <a:srgbClr val="999999"/>
            </a:solidFill>
            <a:prstDash val="solid"/>
            <a:round/>
            <a:headEnd type="none" w="sm" len="sm"/>
            <a:tailEnd type="none" w="sm" len="sm"/>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6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54</a:t>
            </a:fld>
            <a:endParaRPr/>
          </a:p>
        </p:txBody>
      </p:sp>
      <p:sp>
        <p:nvSpPr>
          <p:cNvPr id="568" name="Google Shape;568;p6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3D Geometric Figures: Volume</a:t>
            </a:r>
            <a:endParaRPr/>
          </a:p>
        </p:txBody>
      </p:sp>
      <p:sp>
        <p:nvSpPr>
          <p:cNvPr id="569" name="Google Shape;569;p66"/>
          <p:cNvSpPr txBox="1">
            <a:spLocks noGrp="1"/>
          </p:cNvSpPr>
          <p:nvPr>
            <p:ph type="body" idx="1"/>
          </p:nvPr>
        </p:nvSpPr>
        <p:spPr>
          <a:xfrm>
            <a:off x="311700" y="1171675"/>
            <a:ext cx="5406900" cy="33972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t>Just like how every different 3D shape has its own formula for surface area, they all have their own formulas for volume too. Yay!</a:t>
            </a:r>
            <a:endParaRPr sz="1700"/>
          </a:p>
          <a:p>
            <a:pPr marL="0" lvl="0" indent="0" algn="l" rtl="0">
              <a:spcBef>
                <a:spcPts val="1600"/>
              </a:spcBef>
              <a:spcAft>
                <a:spcPts val="0"/>
              </a:spcAft>
              <a:buNone/>
            </a:pPr>
            <a:r>
              <a:rPr lang="en" sz="1700"/>
              <a:t>I have included formulas for surface area</a:t>
            </a:r>
            <a:endParaRPr sz="1700"/>
          </a:p>
          <a:p>
            <a:pPr marL="0" lvl="0" indent="0" algn="l" rtl="0">
              <a:spcBef>
                <a:spcPts val="0"/>
              </a:spcBef>
              <a:spcAft>
                <a:spcPts val="0"/>
              </a:spcAft>
              <a:buNone/>
            </a:pPr>
            <a:r>
              <a:rPr lang="en" sz="1700"/>
              <a:t>and volume of 3D solids on the next several</a:t>
            </a:r>
            <a:endParaRPr sz="1700"/>
          </a:p>
          <a:p>
            <a:pPr marL="0" lvl="0" indent="0" algn="l" rtl="0">
              <a:spcBef>
                <a:spcPts val="0"/>
              </a:spcBef>
              <a:spcAft>
                <a:spcPts val="0"/>
              </a:spcAft>
              <a:buNone/>
            </a:pPr>
            <a:r>
              <a:rPr lang="en" sz="1700"/>
              <a:t>slides. I have split them into categories:</a:t>
            </a:r>
            <a:endParaRPr sz="1700"/>
          </a:p>
          <a:p>
            <a:pPr marL="0" lvl="0" indent="0" algn="l" rtl="0">
              <a:spcBef>
                <a:spcPts val="0"/>
              </a:spcBef>
              <a:spcAft>
                <a:spcPts val="0"/>
              </a:spcAft>
              <a:buNone/>
            </a:pPr>
            <a:r>
              <a:rPr lang="en" sz="1700"/>
              <a:t>non-tapered solids (they don’t come to a</a:t>
            </a:r>
            <a:endParaRPr sz="1700"/>
          </a:p>
          <a:p>
            <a:pPr marL="0" lvl="0" indent="0" algn="l" rtl="0">
              <a:spcBef>
                <a:spcPts val="0"/>
              </a:spcBef>
              <a:spcAft>
                <a:spcPts val="0"/>
              </a:spcAft>
              <a:buNone/>
            </a:pPr>
            <a:r>
              <a:rPr lang="en" sz="1700"/>
              <a:t>point; think of cuboids, cubes, cylinders, and</a:t>
            </a:r>
            <a:endParaRPr sz="1700"/>
          </a:p>
          <a:p>
            <a:pPr marL="0" lvl="0" indent="0" algn="l" rtl="0">
              <a:spcBef>
                <a:spcPts val="0"/>
              </a:spcBef>
              <a:spcAft>
                <a:spcPts val="0"/>
              </a:spcAft>
              <a:buNone/>
            </a:pPr>
            <a:r>
              <a:rPr lang="en" sz="1700"/>
              <a:t>spheres) and tapered solids (they do come to</a:t>
            </a:r>
            <a:endParaRPr sz="1700"/>
          </a:p>
          <a:p>
            <a:pPr marL="0" lvl="0" indent="0" algn="l" rtl="0">
              <a:spcBef>
                <a:spcPts val="0"/>
              </a:spcBef>
              <a:spcAft>
                <a:spcPts val="0"/>
              </a:spcAft>
              <a:buNone/>
            </a:pPr>
            <a:r>
              <a:rPr lang="en" sz="1700"/>
              <a:t>a point; think of pyramids and cones).</a:t>
            </a:r>
            <a:endParaRPr sz="1700"/>
          </a:p>
        </p:txBody>
      </p:sp>
      <p:pic>
        <p:nvPicPr>
          <p:cNvPr id="570" name="Google Shape;570;p66" title="image.png"/>
          <p:cNvPicPr preferRelativeResize="0"/>
          <p:nvPr/>
        </p:nvPicPr>
        <p:blipFill rotWithShape="1">
          <a:blip r:embed="rId3">
            <a:alphaModFix/>
          </a:blip>
          <a:srcRect t="12541"/>
          <a:stretch/>
        </p:blipFill>
        <p:spPr>
          <a:xfrm>
            <a:off x="6084145" y="1162125"/>
            <a:ext cx="2748154" cy="3397200"/>
          </a:xfrm>
          <a:prstGeom prst="rect">
            <a:avLst/>
          </a:prstGeom>
          <a:noFill/>
          <a:ln w="9525" cap="flat" cmpd="sng">
            <a:solidFill>
              <a:srgbClr val="999999"/>
            </a:solidFill>
            <a:prstDash val="solid"/>
            <a:round/>
            <a:headEnd type="none" w="sm" len="sm"/>
            <a:tailEnd type="none" w="sm" len="sm"/>
          </a:ln>
        </p:spPr>
      </p:pic>
      <p:sp>
        <p:nvSpPr>
          <p:cNvPr id="571" name="Google Shape;571;p66"/>
          <p:cNvSpPr txBox="1"/>
          <p:nvPr/>
        </p:nvSpPr>
        <p:spPr>
          <a:xfrm>
            <a:off x="4951825" y="2470575"/>
            <a:ext cx="1132500" cy="20982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1000" i="1">
                <a:latin typeface="Old Standard TT"/>
                <a:ea typeface="Old Standard TT"/>
                <a:cs typeface="Old Standard TT"/>
                <a:sym typeface="Old Standard TT"/>
              </a:rPr>
              <a:t>Figure 28</a:t>
            </a:r>
            <a:r>
              <a:rPr lang="en" sz="1000">
                <a:latin typeface="Old Standard TT"/>
                <a:ea typeface="Old Standard TT"/>
                <a:cs typeface="Old Standard TT"/>
                <a:sym typeface="Old Standard TT"/>
              </a:rPr>
              <a:t>. 3D shapes. Retrieved from </a:t>
            </a:r>
            <a:r>
              <a:rPr lang="en" sz="1000" u="sng">
                <a:solidFill>
                  <a:schemeClr val="hlink"/>
                </a:solidFill>
                <a:latin typeface="Old Standard TT"/>
                <a:ea typeface="Old Standard TT"/>
                <a:cs typeface="Old Standard TT"/>
                <a:sym typeface="Old Standard TT"/>
                <a:hlinkClick r:id="rId4"/>
              </a:rPr>
              <a:t>https://monkeypen.com/products/3d-shapes-poster?srsltid=AfmBOoq0QMz2oZ8ByiGpu4KSWNY_GXWEdDmnkXWOSsRCBz2zhy1vGaM7</a:t>
            </a:r>
            <a:r>
              <a:rPr lang="en" sz="1000">
                <a:latin typeface="Old Standard TT"/>
                <a:ea typeface="Old Standard TT"/>
                <a:cs typeface="Old Standard TT"/>
                <a:sym typeface="Old Standard TT"/>
              </a:rPr>
              <a:t>.</a:t>
            </a:r>
            <a:endParaRPr sz="1000">
              <a:latin typeface="Old Standard TT"/>
              <a:ea typeface="Old Standard TT"/>
              <a:cs typeface="Old Standard TT"/>
              <a:sym typeface="Old Standard TT"/>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67"/>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3D Geometric Figures: Non-Tapered Solids</a:t>
            </a:r>
            <a:endParaRPr baseline="30000"/>
          </a:p>
        </p:txBody>
      </p:sp>
      <p:sp>
        <p:nvSpPr>
          <p:cNvPr id="577" name="Google Shape;577;p67"/>
          <p:cNvSpPr txBox="1">
            <a:spLocks noGrp="1"/>
          </p:cNvSpPr>
          <p:nvPr>
            <p:ph type="body" idx="1"/>
          </p:nvPr>
        </p:nvSpPr>
        <p:spPr>
          <a:xfrm>
            <a:off x="311700" y="1171600"/>
            <a:ext cx="3999900" cy="33972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u="sng">
                <a:solidFill>
                  <a:schemeClr val="hlink"/>
                </a:solidFill>
                <a:hlinkClick r:id="rId3"/>
              </a:rPr>
              <a:t>Cuboids</a:t>
            </a:r>
            <a:r>
              <a:rPr lang="en" baseline="30000"/>
              <a:t>34</a:t>
            </a:r>
            <a:endParaRPr/>
          </a:p>
          <a:p>
            <a:pPr marL="0" lvl="0" indent="0" algn="ctr" rtl="0">
              <a:spcBef>
                <a:spcPts val="1600"/>
              </a:spcBef>
              <a:spcAft>
                <a:spcPts val="0"/>
              </a:spcAft>
              <a:buNone/>
            </a:pPr>
            <a:r>
              <a:rPr lang="en" sz="1600" i="1"/>
              <a:t>SA</a:t>
            </a:r>
            <a:r>
              <a:rPr lang="en" sz="1600"/>
              <a:t> = 2</a:t>
            </a:r>
            <a:r>
              <a:rPr lang="en" sz="1600" i="1"/>
              <a:t>lw</a:t>
            </a:r>
            <a:r>
              <a:rPr lang="en" sz="1600"/>
              <a:t> + 2</a:t>
            </a:r>
            <a:r>
              <a:rPr lang="en" sz="1600" i="1"/>
              <a:t>lh</a:t>
            </a:r>
            <a:r>
              <a:rPr lang="en" sz="1600"/>
              <a:t> + 2</a:t>
            </a:r>
            <a:r>
              <a:rPr lang="en" sz="1600" i="1"/>
              <a:t>wh</a:t>
            </a:r>
            <a:endParaRPr sz="1600" i="1"/>
          </a:p>
          <a:p>
            <a:pPr marL="0" lvl="0" indent="0" algn="ctr" rtl="0">
              <a:spcBef>
                <a:spcPts val="1600"/>
              </a:spcBef>
              <a:spcAft>
                <a:spcPts val="1600"/>
              </a:spcAft>
              <a:buNone/>
            </a:pPr>
            <a:r>
              <a:rPr lang="en" sz="1600" i="1"/>
              <a:t>V</a:t>
            </a:r>
            <a:r>
              <a:rPr lang="en" sz="1600"/>
              <a:t> = </a:t>
            </a:r>
            <a:r>
              <a:rPr lang="en" sz="1600" i="1"/>
              <a:t>lwh</a:t>
            </a:r>
            <a:endParaRPr sz="1600" i="1" baseline="30000"/>
          </a:p>
        </p:txBody>
      </p:sp>
      <p:sp>
        <p:nvSpPr>
          <p:cNvPr id="578" name="Google Shape;578;p67"/>
          <p:cNvSpPr txBox="1">
            <a:spLocks noGrp="1"/>
          </p:cNvSpPr>
          <p:nvPr>
            <p:ph type="body" idx="4294967295"/>
          </p:nvPr>
        </p:nvSpPr>
        <p:spPr>
          <a:xfrm>
            <a:off x="4832400" y="1171675"/>
            <a:ext cx="3999900" cy="3397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u="sng"/>
              <a:t>Cubes</a:t>
            </a:r>
            <a:endParaRPr u="sng"/>
          </a:p>
          <a:p>
            <a:pPr marL="0" lvl="0" indent="0" algn="ctr" rtl="0">
              <a:spcBef>
                <a:spcPts val="1600"/>
              </a:spcBef>
              <a:spcAft>
                <a:spcPts val="0"/>
              </a:spcAft>
              <a:buClr>
                <a:schemeClr val="dk1"/>
              </a:buClr>
              <a:buSzPts val="1100"/>
              <a:buFont typeface="Arial"/>
              <a:buNone/>
            </a:pPr>
            <a:r>
              <a:rPr lang="en" sz="1600" i="1"/>
              <a:t>SA</a:t>
            </a:r>
            <a:r>
              <a:rPr lang="en" sz="1600"/>
              <a:t> = 6</a:t>
            </a:r>
            <a:r>
              <a:rPr lang="en" sz="1600" i="1"/>
              <a:t>a</a:t>
            </a:r>
            <a:r>
              <a:rPr lang="en" sz="1600" baseline="30000"/>
              <a:t>2</a:t>
            </a:r>
            <a:endParaRPr sz="1600" baseline="30000"/>
          </a:p>
          <a:p>
            <a:pPr marL="0" lvl="0" indent="0" algn="ctr" rtl="0">
              <a:spcBef>
                <a:spcPts val="1600"/>
              </a:spcBef>
              <a:spcAft>
                <a:spcPts val="1600"/>
              </a:spcAft>
              <a:buClr>
                <a:schemeClr val="dk1"/>
              </a:buClr>
              <a:buSzPts val="1100"/>
              <a:buFont typeface="Arial"/>
              <a:buNone/>
            </a:pPr>
            <a:r>
              <a:rPr lang="en" sz="1600" i="1"/>
              <a:t>V</a:t>
            </a:r>
            <a:r>
              <a:rPr lang="en" sz="1600"/>
              <a:t> = </a:t>
            </a:r>
            <a:r>
              <a:rPr lang="en" sz="1600" i="1"/>
              <a:t>a</a:t>
            </a:r>
            <a:r>
              <a:rPr lang="en" sz="1600" baseline="30000"/>
              <a:t>3</a:t>
            </a:r>
            <a:endParaRPr sz="1600"/>
          </a:p>
        </p:txBody>
      </p:sp>
      <p:sp>
        <p:nvSpPr>
          <p:cNvPr id="579" name="Google Shape;579;p67"/>
          <p:cNvSpPr/>
          <p:nvPr/>
        </p:nvSpPr>
        <p:spPr>
          <a:xfrm>
            <a:off x="1080175" y="2800200"/>
            <a:ext cx="2452200" cy="1152300"/>
          </a:xfrm>
          <a:prstGeom prst="cube">
            <a:avLst>
              <a:gd name="adj" fmla="val 25000"/>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67"/>
          <p:cNvSpPr txBox="1"/>
          <p:nvPr/>
        </p:nvSpPr>
        <p:spPr>
          <a:xfrm>
            <a:off x="1748700" y="3952500"/>
            <a:ext cx="693900" cy="37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ld Standard TT"/>
                <a:ea typeface="Old Standard TT"/>
                <a:cs typeface="Old Standard TT"/>
                <a:sym typeface="Old Standard TT"/>
              </a:rPr>
              <a:t>length</a:t>
            </a:r>
            <a:endParaRPr>
              <a:latin typeface="Old Standard TT"/>
              <a:ea typeface="Old Standard TT"/>
              <a:cs typeface="Old Standard TT"/>
              <a:sym typeface="Old Standard TT"/>
            </a:endParaRPr>
          </a:p>
          <a:p>
            <a:pPr marL="0" lvl="0" indent="0" algn="l" rtl="0">
              <a:spcBef>
                <a:spcPts val="0"/>
              </a:spcBef>
              <a:spcAft>
                <a:spcPts val="0"/>
              </a:spcAft>
              <a:buNone/>
            </a:pPr>
            <a:r>
              <a:rPr lang="en">
                <a:latin typeface="Old Standard TT"/>
                <a:ea typeface="Old Standard TT"/>
                <a:cs typeface="Old Standard TT"/>
                <a:sym typeface="Old Standard TT"/>
              </a:rPr>
              <a:t>(</a:t>
            </a:r>
            <a:r>
              <a:rPr lang="en" i="1">
                <a:latin typeface="Old Standard TT"/>
                <a:ea typeface="Old Standard TT"/>
                <a:cs typeface="Old Standard TT"/>
                <a:sym typeface="Old Standard TT"/>
              </a:rPr>
              <a:t>l</a:t>
            </a:r>
            <a:r>
              <a:rPr lang="en">
                <a:latin typeface="Old Standard TT"/>
                <a:ea typeface="Old Standard TT"/>
                <a:cs typeface="Old Standard TT"/>
                <a:sym typeface="Old Standard TT"/>
              </a:rPr>
              <a:t>)</a:t>
            </a:r>
            <a:endParaRPr>
              <a:latin typeface="Old Standard TT"/>
              <a:ea typeface="Old Standard TT"/>
              <a:cs typeface="Old Standard TT"/>
              <a:sym typeface="Old Standard TT"/>
            </a:endParaRPr>
          </a:p>
        </p:txBody>
      </p:sp>
      <p:sp>
        <p:nvSpPr>
          <p:cNvPr id="581" name="Google Shape;581;p67"/>
          <p:cNvSpPr txBox="1"/>
          <p:nvPr/>
        </p:nvSpPr>
        <p:spPr>
          <a:xfrm>
            <a:off x="386275" y="3360450"/>
            <a:ext cx="693900" cy="37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ld Standard TT"/>
                <a:ea typeface="Old Standard TT"/>
                <a:cs typeface="Old Standard TT"/>
                <a:sym typeface="Old Standard TT"/>
              </a:rPr>
              <a:t>height</a:t>
            </a:r>
            <a:endParaRPr>
              <a:latin typeface="Old Standard TT"/>
              <a:ea typeface="Old Standard TT"/>
              <a:cs typeface="Old Standard TT"/>
              <a:sym typeface="Old Standard TT"/>
            </a:endParaRPr>
          </a:p>
          <a:p>
            <a:pPr marL="0" lvl="0" indent="0" algn="l" rtl="0">
              <a:spcBef>
                <a:spcPts val="0"/>
              </a:spcBef>
              <a:spcAft>
                <a:spcPts val="0"/>
              </a:spcAft>
              <a:buNone/>
            </a:pPr>
            <a:r>
              <a:rPr lang="en">
                <a:latin typeface="Old Standard TT"/>
                <a:ea typeface="Old Standard TT"/>
                <a:cs typeface="Old Standard TT"/>
                <a:sym typeface="Old Standard TT"/>
              </a:rPr>
              <a:t>(</a:t>
            </a:r>
            <a:r>
              <a:rPr lang="en" i="1">
                <a:latin typeface="Old Standard TT"/>
                <a:ea typeface="Old Standard TT"/>
                <a:cs typeface="Old Standard TT"/>
                <a:sym typeface="Old Standard TT"/>
              </a:rPr>
              <a:t>h</a:t>
            </a:r>
            <a:r>
              <a:rPr lang="en">
                <a:latin typeface="Old Standard TT"/>
                <a:ea typeface="Old Standard TT"/>
                <a:cs typeface="Old Standard TT"/>
                <a:sym typeface="Old Standard TT"/>
              </a:rPr>
              <a:t>)</a:t>
            </a:r>
            <a:endParaRPr>
              <a:latin typeface="Old Standard TT"/>
              <a:ea typeface="Old Standard TT"/>
              <a:cs typeface="Old Standard TT"/>
              <a:sym typeface="Old Standard TT"/>
            </a:endParaRPr>
          </a:p>
        </p:txBody>
      </p:sp>
      <p:sp>
        <p:nvSpPr>
          <p:cNvPr id="582" name="Google Shape;582;p67"/>
          <p:cNvSpPr txBox="1"/>
          <p:nvPr/>
        </p:nvSpPr>
        <p:spPr>
          <a:xfrm>
            <a:off x="3315300" y="3657800"/>
            <a:ext cx="644400" cy="37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ld Standard TT"/>
                <a:ea typeface="Old Standard TT"/>
                <a:cs typeface="Old Standard TT"/>
                <a:sym typeface="Old Standard TT"/>
              </a:rPr>
              <a:t>width</a:t>
            </a:r>
            <a:endParaRPr>
              <a:latin typeface="Old Standard TT"/>
              <a:ea typeface="Old Standard TT"/>
              <a:cs typeface="Old Standard TT"/>
              <a:sym typeface="Old Standard TT"/>
            </a:endParaRPr>
          </a:p>
          <a:p>
            <a:pPr marL="0" lvl="0" indent="0" algn="l" rtl="0">
              <a:spcBef>
                <a:spcPts val="0"/>
              </a:spcBef>
              <a:spcAft>
                <a:spcPts val="0"/>
              </a:spcAft>
              <a:buNone/>
            </a:pPr>
            <a:r>
              <a:rPr lang="en">
                <a:latin typeface="Old Standard TT"/>
                <a:ea typeface="Old Standard TT"/>
                <a:cs typeface="Old Standard TT"/>
                <a:sym typeface="Old Standard TT"/>
              </a:rPr>
              <a:t>(</a:t>
            </a:r>
            <a:r>
              <a:rPr lang="en" i="1">
                <a:latin typeface="Old Standard TT"/>
                <a:ea typeface="Old Standard TT"/>
                <a:cs typeface="Old Standard TT"/>
                <a:sym typeface="Old Standard TT"/>
              </a:rPr>
              <a:t>w</a:t>
            </a:r>
            <a:r>
              <a:rPr lang="en">
                <a:latin typeface="Old Standard TT"/>
                <a:ea typeface="Old Standard TT"/>
                <a:cs typeface="Old Standard TT"/>
                <a:sym typeface="Old Standard TT"/>
              </a:rPr>
              <a:t>)</a:t>
            </a:r>
            <a:endParaRPr>
              <a:latin typeface="Old Standard TT"/>
              <a:ea typeface="Old Standard TT"/>
              <a:cs typeface="Old Standard TT"/>
              <a:sym typeface="Old Standard TT"/>
            </a:endParaRPr>
          </a:p>
        </p:txBody>
      </p:sp>
      <p:sp>
        <p:nvSpPr>
          <p:cNvPr id="583" name="Google Shape;583;p67"/>
          <p:cNvSpPr/>
          <p:nvPr/>
        </p:nvSpPr>
        <p:spPr>
          <a:xfrm>
            <a:off x="5977350" y="2709975"/>
            <a:ext cx="1710000" cy="1665600"/>
          </a:xfrm>
          <a:prstGeom prst="cube">
            <a:avLst>
              <a:gd name="adj" fmla="val 25000"/>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67"/>
          <p:cNvSpPr txBox="1"/>
          <p:nvPr/>
        </p:nvSpPr>
        <p:spPr>
          <a:xfrm>
            <a:off x="6504875" y="4009100"/>
            <a:ext cx="310500" cy="37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i="1">
                <a:latin typeface="Old Standard TT"/>
                <a:ea typeface="Old Standard TT"/>
                <a:cs typeface="Old Standard TT"/>
                <a:sym typeface="Old Standard TT"/>
              </a:rPr>
              <a:t>a</a:t>
            </a:r>
            <a:endParaRPr i="1">
              <a:latin typeface="Old Standard TT"/>
              <a:ea typeface="Old Standard TT"/>
              <a:cs typeface="Old Standard TT"/>
              <a:sym typeface="Old Standard TT"/>
            </a:endParaRPr>
          </a:p>
        </p:txBody>
      </p:sp>
      <p:cxnSp>
        <p:nvCxnSpPr>
          <p:cNvPr id="585" name="Google Shape;585;p67"/>
          <p:cNvCxnSpPr/>
          <p:nvPr/>
        </p:nvCxnSpPr>
        <p:spPr>
          <a:xfrm>
            <a:off x="1375325" y="2800200"/>
            <a:ext cx="12300" cy="842400"/>
          </a:xfrm>
          <a:prstGeom prst="straightConnector1">
            <a:avLst/>
          </a:prstGeom>
          <a:noFill/>
          <a:ln w="9525" cap="flat" cmpd="sng">
            <a:solidFill>
              <a:srgbClr val="000000"/>
            </a:solidFill>
            <a:prstDash val="dash"/>
            <a:round/>
            <a:headEnd type="none" w="med" len="med"/>
            <a:tailEnd type="none" w="med" len="med"/>
          </a:ln>
        </p:spPr>
      </p:cxnSp>
      <p:cxnSp>
        <p:nvCxnSpPr>
          <p:cNvPr id="586" name="Google Shape;586;p67"/>
          <p:cNvCxnSpPr/>
          <p:nvPr/>
        </p:nvCxnSpPr>
        <p:spPr>
          <a:xfrm rot="10800000" flipH="1">
            <a:off x="1090350" y="3667500"/>
            <a:ext cx="285000" cy="285000"/>
          </a:xfrm>
          <a:prstGeom prst="straightConnector1">
            <a:avLst/>
          </a:prstGeom>
          <a:noFill/>
          <a:ln w="9525" cap="flat" cmpd="sng">
            <a:solidFill>
              <a:srgbClr val="000000"/>
            </a:solidFill>
            <a:prstDash val="dash"/>
            <a:round/>
            <a:headEnd type="none" w="med" len="med"/>
            <a:tailEnd type="none" w="med" len="med"/>
          </a:ln>
        </p:spPr>
      </p:cxnSp>
      <p:cxnSp>
        <p:nvCxnSpPr>
          <p:cNvPr id="587" name="Google Shape;587;p67"/>
          <p:cNvCxnSpPr/>
          <p:nvPr/>
        </p:nvCxnSpPr>
        <p:spPr>
          <a:xfrm rot="10800000" flipH="1">
            <a:off x="1387700" y="3657900"/>
            <a:ext cx="2144700" cy="9600"/>
          </a:xfrm>
          <a:prstGeom prst="straightConnector1">
            <a:avLst/>
          </a:prstGeom>
          <a:noFill/>
          <a:ln w="9525" cap="flat" cmpd="sng">
            <a:solidFill>
              <a:srgbClr val="000000"/>
            </a:solidFill>
            <a:prstDash val="dash"/>
            <a:round/>
            <a:headEnd type="none" w="med" len="med"/>
            <a:tailEnd type="none" w="med" len="med"/>
          </a:ln>
        </p:spPr>
      </p:cxnSp>
      <p:cxnSp>
        <p:nvCxnSpPr>
          <p:cNvPr id="588" name="Google Shape;588;p67"/>
          <p:cNvCxnSpPr/>
          <p:nvPr/>
        </p:nvCxnSpPr>
        <p:spPr>
          <a:xfrm>
            <a:off x="6393375" y="2709975"/>
            <a:ext cx="12300" cy="1164600"/>
          </a:xfrm>
          <a:prstGeom prst="straightConnector1">
            <a:avLst/>
          </a:prstGeom>
          <a:noFill/>
          <a:ln w="9525" cap="flat" cmpd="sng">
            <a:solidFill>
              <a:srgbClr val="000000"/>
            </a:solidFill>
            <a:prstDash val="dash"/>
            <a:round/>
            <a:headEnd type="none" w="med" len="med"/>
            <a:tailEnd type="none" w="med" len="med"/>
          </a:ln>
        </p:spPr>
      </p:cxnSp>
      <p:cxnSp>
        <p:nvCxnSpPr>
          <p:cNvPr id="589" name="Google Shape;589;p67"/>
          <p:cNvCxnSpPr/>
          <p:nvPr/>
        </p:nvCxnSpPr>
        <p:spPr>
          <a:xfrm>
            <a:off x="6393375" y="3924225"/>
            <a:ext cx="1293900" cy="300"/>
          </a:xfrm>
          <a:prstGeom prst="straightConnector1">
            <a:avLst/>
          </a:prstGeom>
          <a:noFill/>
          <a:ln w="9525" cap="flat" cmpd="sng">
            <a:solidFill>
              <a:srgbClr val="000000"/>
            </a:solidFill>
            <a:prstDash val="dash"/>
            <a:round/>
            <a:headEnd type="none" w="med" len="med"/>
            <a:tailEnd type="none" w="med" len="med"/>
          </a:ln>
        </p:spPr>
      </p:cxnSp>
      <p:cxnSp>
        <p:nvCxnSpPr>
          <p:cNvPr id="590" name="Google Shape;590;p67"/>
          <p:cNvCxnSpPr/>
          <p:nvPr/>
        </p:nvCxnSpPr>
        <p:spPr>
          <a:xfrm flipH="1">
            <a:off x="5984550" y="3924225"/>
            <a:ext cx="421200" cy="458400"/>
          </a:xfrm>
          <a:prstGeom prst="straightConnector1">
            <a:avLst/>
          </a:prstGeom>
          <a:noFill/>
          <a:ln w="9525" cap="flat" cmpd="sng">
            <a:solidFill>
              <a:srgbClr val="000000"/>
            </a:solidFill>
            <a:prstDash val="dash"/>
            <a:round/>
            <a:headEnd type="none" w="med" len="med"/>
            <a:tailEnd type="none" w="med" len="med"/>
          </a:ln>
        </p:spPr>
      </p:cxnSp>
      <p:sp>
        <p:nvSpPr>
          <p:cNvPr id="591" name="Google Shape;591;p6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55</a:t>
            </a:fld>
            <a:endParaRPr/>
          </a:p>
        </p:txBody>
      </p:sp>
      <p:sp>
        <p:nvSpPr>
          <p:cNvPr id="592" name="Google Shape;592;p67"/>
          <p:cNvSpPr/>
          <p:nvPr/>
        </p:nvSpPr>
        <p:spPr>
          <a:xfrm>
            <a:off x="1009650" y="1712850"/>
            <a:ext cx="2604000" cy="875400"/>
          </a:xfrm>
          <a:prstGeom prst="roundRect">
            <a:avLst>
              <a:gd name="adj" fmla="val 16667"/>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67"/>
          <p:cNvSpPr/>
          <p:nvPr/>
        </p:nvSpPr>
        <p:spPr>
          <a:xfrm>
            <a:off x="5530350" y="1712850"/>
            <a:ext cx="2604000" cy="875400"/>
          </a:xfrm>
          <a:prstGeom prst="roundRect">
            <a:avLst>
              <a:gd name="adj" fmla="val 16667"/>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p68"/>
          <p:cNvSpPr/>
          <p:nvPr/>
        </p:nvSpPr>
        <p:spPr>
          <a:xfrm>
            <a:off x="1009650" y="1712850"/>
            <a:ext cx="2604000" cy="875400"/>
          </a:xfrm>
          <a:prstGeom prst="roundRect">
            <a:avLst>
              <a:gd name="adj" fmla="val 16667"/>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68"/>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3D Geometric Figures: Non-Tapered Solids</a:t>
            </a:r>
            <a:endParaRPr baseline="30000"/>
          </a:p>
        </p:txBody>
      </p:sp>
      <p:sp>
        <p:nvSpPr>
          <p:cNvPr id="600" name="Google Shape;600;p68"/>
          <p:cNvSpPr txBox="1">
            <a:spLocks noGrp="1"/>
          </p:cNvSpPr>
          <p:nvPr>
            <p:ph type="body" idx="1"/>
          </p:nvPr>
        </p:nvSpPr>
        <p:spPr>
          <a:xfrm>
            <a:off x="311700" y="1171600"/>
            <a:ext cx="3999900" cy="33972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u="sng">
                <a:solidFill>
                  <a:schemeClr val="hlink"/>
                </a:solidFill>
                <a:hlinkClick r:id="rId3"/>
              </a:rPr>
              <a:t>Triangular Prisms</a:t>
            </a:r>
            <a:r>
              <a:rPr lang="en" baseline="30000"/>
              <a:t>35</a:t>
            </a:r>
            <a:endParaRPr baseline="30000"/>
          </a:p>
          <a:p>
            <a:pPr marL="0" lvl="0" indent="0" algn="ctr" rtl="0">
              <a:spcBef>
                <a:spcPts val="1600"/>
              </a:spcBef>
              <a:spcAft>
                <a:spcPts val="0"/>
              </a:spcAft>
              <a:buNone/>
            </a:pPr>
            <a:r>
              <a:rPr lang="en" sz="1600" i="1"/>
              <a:t>SA</a:t>
            </a:r>
            <a:r>
              <a:rPr lang="en" sz="1600"/>
              <a:t> = </a:t>
            </a:r>
            <a:r>
              <a:rPr lang="en" sz="1600" i="1"/>
              <a:t>bh</a:t>
            </a:r>
            <a:r>
              <a:rPr lang="en" sz="1600"/>
              <a:t> + </a:t>
            </a:r>
            <a:r>
              <a:rPr lang="en" sz="1600" i="1"/>
              <a:t>bl </a:t>
            </a:r>
            <a:r>
              <a:rPr lang="en" sz="1600"/>
              <a:t>+ </a:t>
            </a:r>
            <a:r>
              <a:rPr lang="en" sz="1600" i="1"/>
              <a:t>cl </a:t>
            </a:r>
            <a:r>
              <a:rPr lang="en" sz="1600"/>
              <a:t>+ </a:t>
            </a:r>
            <a:r>
              <a:rPr lang="en" sz="1600" i="1"/>
              <a:t>hl</a:t>
            </a:r>
            <a:endParaRPr sz="1600"/>
          </a:p>
          <a:p>
            <a:pPr marL="0" lvl="0" indent="0" algn="ctr" rtl="0">
              <a:spcBef>
                <a:spcPts val="1600"/>
              </a:spcBef>
              <a:spcAft>
                <a:spcPts val="1600"/>
              </a:spcAft>
              <a:buNone/>
            </a:pPr>
            <a:r>
              <a:rPr lang="en" sz="1600" i="1"/>
              <a:t>V</a:t>
            </a:r>
            <a:r>
              <a:rPr lang="en" sz="1600"/>
              <a:t> = ½</a:t>
            </a:r>
            <a:r>
              <a:rPr lang="en" sz="1600" i="1"/>
              <a:t>bhl</a:t>
            </a:r>
            <a:endParaRPr/>
          </a:p>
        </p:txBody>
      </p:sp>
      <p:sp>
        <p:nvSpPr>
          <p:cNvPr id="601" name="Google Shape;601;p6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56</a:t>
            </a:fld>
            <a:endParaRPr/>
          </a:p>
        </p:txBody>
      </p:sp>
      <p:sp>
        <p:nvSpPr>
          <p:cNvPr id="602" name="Google Shape;602;p68"/>
          <p:cNvSpPr/>
          <p:nvPr/>
        </p:nvSpPr>
        <p:spPr>
          <a:xfrm>
            <a:off x="1293388" y="3446100"/>
            <a:ext cx="1650600" cy="809400"/>
          </a:xfrm>
          <a:prstGeom prst="rtTriangle">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ld Standard TT"/>
              <a:ea typeface="Old Standard TT"/>
              <a:cs typeface="Old Standard TT"/>
              <a:sym typeface="Old Standard TT"/>
            </a:endParaRPr>
          </a:p>
        </p:txBody>
      </p:sp>
      <p:sp>
        <p:nvSpPr>
          <p:cNvPr id="603" name="Google Shape;603;p68"/>
          <p:cNvSpPr/>
          <p:nvPr/>
        </p:nvSpPr>
        <p:spPr>
          <a:xfrm>
            <a:off x="1978238" y="2700075"/>
            <a:ext cx="1650600" cy="809400"/>
          </a:xfrm>
          <a:prstGeom prst="rtTriangle">
            <a:avLst/>
          </a:prstGeom>
          <a:noFill/>
          <a:ln w="9525" cap="flat" cmpd="sng">
            <a:solidFill>
              <a:srgbClr val="000000"/>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ld Standard TT"/>
              <a:ea typeface="Old Standard TT"/>
              <a:cs typeface="Old Standard TT"/>
              <a:sym typeface="Old Standard TT"/>
            </a:endParaRPr>
          </a:p>
        </p:txBody>
      </p:sp>
      <p:cxnSp>
        <p:nvCxnSpPr>
          <p:cNvPr id="604" name="Google Shape;604;p68"/>
          <p:cNvCxnSpPr>
            <a:stCxn id="602" idx="0"/>
            <a:endCxn id="603" idx="0"/>
          </p:cNvCxnSpPr>
          <p:nvPr/>
        </p:nvCxnSpPr>
        <p:spPr>
          <a:xfrm rot="10800000" flipH="1">
            <a:off x="1293388" y="2700000"/>
            <a:ext cx="684900" cy="746100"/>
          </a:xfrm>
          <a:prstGeom prst="straightConnector1">
            <a:avLst/>
          </a:prstGeom>
          <a:noFill/>
          <a:ln w="9525" cap="flat" cmpd="sng">
            <a:solidFill>
              <a:schemeClr val="dk1"/>
            </a:solidFill>
            <a:prstDash val="solid"/>
            <a:round/>
            <a:headEnd type="none" w="med" len="med"/>
            <a:tailEnd type="none" w="med" len="med"/>
          </a:ln>
        </p:spPr>
      </p:cxnSp>
      <p:cxnSp>
        <p:nvCxnSpPr>
          <p:cNvPr id="605" name="Google Shape;605;p68"/>
          <p:cNvCxnSpPr>
            <a:stCxn id="602" idx="2"/>
          </p:cNvCxnSpPr>
          <p:nvPr/>
        </p:nvCxnSpPr>
        <p:spPr>
          <a:xfrm rot="10800000" flipH="1">
            <a:off x="1293388" y="3525900"/>
            <a:ext cx="684900" cy="729600"/>
          </a:xfrm>
          <a:prstGeom prst="straightConnector1">
            <a:avLst/>
          </a:prstGeom>
          <a:noFill/>
          <a:ln w="9525" cap="flat" cmpd="sng">
            <a:solidFill>
              <a:schemeClr val="dk1"/>
            </a:solidFill>
            <a:prstDash val="lgDash"/>
            <a:round/>
            <a:headEnd type="none" w="med" len="med"/>
            <a:tailEnd type="none" w="med" len="med"/>
          </a:ln>
        </p:spPr>
      </p:cxnSp>
      <p:cxnSp>
        <p:nvCxnSpPr>
          <p:cNvPr id="606" name="Google Shape;606;p68"/>
          <p:cNvCxnSpPr/>
          <p:nvPr/>
        </p:nvCxnSpPr>
        <p:spPr>
          <a:xfrm rot="10800000" flipH="1">
            <a:off x="2943988" y="3517650"/>
            <a:ext cx="684900" cy="746100"/>
          </a:xfrm>
          <a:prstGeom prst="straightConnector1">
            <a:avLst/>
          </a:prstGeom>
          <a:noFill/>
          <a:ln w="9525" cap="flat" cmpd="sng">
            <a:solidFill>
              <a:schemeClr val="dk1"/>
            </a:solidFill>
            <a:prstDash val="solid"/>
            <a:round/>
            <a:headEnd type="none" w="med" len="med"/>
            <a:tailEnd type="none" w="med" len="med"/>
          </a:ln>
        </p:spPr>
      </p:cxnSp>
      <p:cxnSp>
        <p:nvCxnSpPr>
          <p:cNvPr id="607" name="Google Shape;607;p68"/>
          <p:cNvCxnSpPr>
            <a:stCxn id="603" idx="0"/>
            <a:endCxn id="603" idx="4"/>
          </p:cNvCxnSpPr>
          <p:nvPr/>
        </p:nvCxnSpPr>
        <p:spPr>
          <a:xfrm>
            <a:off x="1978238" y="2700075"/>
            <a:ext cx="1650600" cy="809400"/>
          </a:xfrm>
          <a:prstGeom prst="straightConnector1">
            <a:avLst/>
          </a:prstGeom>
          <a:noFill/>
          <a:ln w="9525" cap="flat" cmpd="sng">
            <a:solidFill>
              <a:schemeClr val="dk1"/>
            </a:solidFill>
            <a:prstDash val="solid"/>
            <a:round/>
            <a:headEnd type="none" w="med" len="med"/>
            <a:tailEnd type="none" w="med" len="med"/>
          </a:ln>
        </p:spPr>
      </p:cxnSp>
      <p:sp>
        <p:nvSpPr>
          <p:cNvPr id="608" name="Google Shape;608;p68"/>
          <p:cNvSpPr txBox="1"/>
          <p:nvPr/>
        </p:nvSpPr>
        <p:spPr>
          <a:xfrm>
            <a:off x="403425" y="3664950"/>
            <a:ext cx="964800" cy="37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ld Standard TT"/>
                <a:ea typeface="Old Standard TT"/>
                <a:cs typeface="Old Standard TT"/>
                <a:sym typeface="Old Standard TT"/>
              </a:rPr>
              <a:t>height (</a:t>
            </a:r>
            <a:r>
              <a:rPr lang="en" i="1">
                <a:latin typeface="Old Standard TT"/>
                <a:ea typeface="Old Standard TT"/>
                <a:cs typeface="Old Standard TT"/>
                <a:sym typeface="Old Standard TT"/>
              </a:rPr>
              <a:t>h</a:t>
            </a:r>
            <a:r>
              <a:rPr lang="en">
                <a:latin typeface="Old Standard TT"/>
                <a:ea typeface="Old Standard TT"/>
                <a:cs typeface="Old Standard TT"/>
                <a:sym typeface="Old Standard TT"/>
              </a:rPr>
              <a:t>)</a:t>
            </a:r>
            <a:endParaRPr>
              <a:latin typeface="Old Standard TT"/>
              <a:ea typeface="Old Standard TT"/>
              <a:cs typeface="Old Standard TT"/>
              <a:sym typeface="Old Standard TT"/>
            </a:endParaRPr>
          </a:p>
        </p:txBody>
      </p:sp>
      <p:sp>
        <p:nvSpPr>
          <p:cNvPr id="609" name="Google Shape;609;p68"/>
          <p:cNvSpPr txBox="1"/>
          <p:nvPr/>
        </p:nvSpPr>
        <p:spPr>
          <a:xfrm>
            <a:off x="1796499" y="4197100"/>
            <a:ext cx="1052100" cy="37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ld Standard TT"/>
                <a:ea typeface="Old Standard TT"/>
                <a:cs typeface="Old Standard TT"/>
                <a:sym typeface="Old Standard TT"/>
              </a:rPr>
              <a:t>base (</a:t>
            </a:r>
            <a:r>
              <a:rPr lang="en" i="1">
                <a:latin typeface="Old Standard TT"/>
                <a:ea typeface="Old Standard TT"/>
                <a:cs typeface="Old Standard TT"/>
                <a:sym typeface="Old Standard TT"/>
              </a:rPr>
              <a:t>b</a:t>
            </a:r>
            <a:r>
              <a:rPr lang="en">
                <a:latin typeface="Old Standard TT"/>
                <a:ea typeface="Old Standard TT"/>
                <a:cs typeface="Old Standard TT"/>
                <a:sym typeface="Old Standard TT"/>
              </a:rPr>
              <a:t>)</a:t>
            </a:r>
            <a:endParaRPr>
              <a:latin typeface="Old Standard TT"/>
              <a:ea typeface="Old Standard TT"/>
              <a:cs typeface="Old Standard TT"/>
              <a:sym typeface="Old Standard TT"/>
            </a:endParaRPr>
          </a:p>
        </p:txBody>
      </p:sp>
      <p:sp>
        <p:nvSpPr>
          <p:cNvPr id="610" name="Google Shape;610;p68"/>
          <p:cNvSpPr txBox="1"/>
          <p:nvPr/>
        </p:nvSpPr>
        <p:spPr>
          <a:xfrm>
            <a:off x="3255080" y="3704850"/>
            <a:ext cx="964800" cy="37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ld Standard TT"/>
                <a:ea typeface="Old Standard TT"/>
                <a:cs typeface="Old Standard TT"/>
                <a:sym typeface="Old Standard TT"/>
              </a:rPr>
              <a:t>length (</a:t>
            </a:r>
            <a:r>
              <a:rPr lang="en" i="1">
                <a:latin typeface="Old Standard TT"/>
                <a:ea typeface="Old Standard TT"/>
                <a:cs typeface="Old Standard TT"/>
                <a:sym typeface="Old Standard TT"/>
              </a:rPr>
              <a:t>l</a:t>
            </a:r>
            <a:r>
              <a:rPr lang="en">
                <a:latin typeface="Old Standard TT"/>
                <a:ea typeface="Old Standard TT"/>
                <a:cs typeface="Old Standard TT"/>
                <a:sym typeface="Old Standard TT"/>
              </a:rPr>
              <a:t>)</a:t>
            </a:r>
            <a:endParaRPr>
              <a:latin typeface="Old Standard TT"/>
              <a:ea typeface="Old Standard TT"/>
              <a:cs typeface="Old Standard TT"/>
              <a:sym typeface="Old Standard TT"/>
            </a:endParaRPr>
          </a:p>
        </p:txBody>
      </p:sp>
      <p:sp>
        <p:nvSpPr>
          <p:cNvPr id="611" name="Google Shape;611;p68"/>
          <p:cNvSpPr txBox="1"/>
          <p:nvPr/>
        </p:nvSpPr>
        <p:spPr>
          <a:xfrm>
            <a:off x="2651402" y="2744050"/>
            <a:ext cx="825300" cy="37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ld Standard TT"/>
                <a:ea typeface="Old Standard TT"/>
                <a:cs typeface="Old Standard TT"/>
                <a:sym typeface="Old Standard TT"/>
              </a:rPr>
              <a:t>side (</a:t>
            </a:r>
            <a:r>
              <a:rPr lang="en" i="1">
                <a:latin typeface="Old Standard TT"/>
                <a:ea typeface="Old Standard TT"/>
                <a:cs typeface="Old Standard TT"/>
                <a:sym typeface="Old Standard TT"/>
              </a:rPr>
              <a:t>c</a:t>
            </a:r>
            <a:r>
              <a:rPr lang="en">
                <a:latin typeface="Old Standard TT"/>
                <a:ea typeface="Old Standard TT"/>
                <a:cs typeface="Old Standard TT"/>
                <a:sym typeface="Old Standard TT"/>
              </a:rPr>
              <a:t>)</a:t>
            </a:r>
            <a:endParaRPr>
              <a:latin typeface="Old Standard TT"/>
              <a:ea typeface="Old Standard TT"/>
              <a:cs typeface="Old Standard TT"/>
              <a:sym typeface="Old Standard TT"/>
            </a:endParaRPr>
          </a:p>
        </p:txBody>
      </p:sp>
      <p:sp>
        <p:nvSpPr>
          <p:cNvPr id="612" name="Google Shape;612;p68"/>
          <p:cNvSpPr txBox="1"/>
          <p:nvPr/>
        </p:nvSpPr>
        <p:spPr>
          <a:xfrm>
            <a:off x="4832625" y="1148175"/>
            <a:ext cx="3999900" cy="3425100"/>
          </a:xfrm>
          <a:prstGeom prst="rect">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700" b="1">
                <a:latin typeface="Gloria Hallelujah"/>
                <a:ea typeface="Gloria Hallelujah"/>
                <a:cs typeface="Gloria Hallelujah"/>
                <a:sym typeface="Gloria Hallelujah"/>
              </a:rPr>
              <a:t>Note:</a:t>
            </a:r>
            <a:endParaRPr sz="1700">
              <a:latin typeface="Gloria Hallelujah"/>
              <a:ea typeface="Gloria Hallelujah"/>
              <a:cs typeface="Gloria Hallelujah"/>
              <a:sym typeface="Gloria Hallelujah"/>
            </a:endParaRPr>
          </a:p>
          <a:p>
            <a:pPr marL="0" lvl="0" indent="0" algn="l" rtl="0">
              <a:lnSpc>
                <a:spcPct val="115000"/>
              </a:lnSpc>
              <a:spcBef>
                <a:spcPts val="0"/>
              </a:spcBef>
              <a:spcAft>
                <a:spcPts val="0"/>
              </a:spcAft>
              <a:buNone/>
            </a:pPr>
            <a:r>
              <a:rPr lang="en" sz="1700">
                <a:latin typeface="Old Standard TT"/>
                <a:ea typeface="Old Standard TT"/>
                <a:cs typeface="Old Standard TT"/>
                <a:sym typeface="Old Standard TT"/>
              </a:rPr>
              <a:t>The </a:t>
            </a:r>
            <a:r>
              <a:rPr lang="en" sz="1700" i="1">
                <a:latin typeface="Old Standard TT"/>
                <a:ea typeface="Old Standard TT"/>
                <a:cs typeface="Old Standard TT"/>
                <a:sym typeface="Old Standard TT"/>
              </a:rPr>
              <a:t>bh</a:t>
            </a:r>
            <a:r>
              <a:rPr lang="en" sz="1700">
                <a:latin typeface="Old Standard TT"/>
                <a:ea typeface="Old Standard TT"/>
                <a:cs typeface="Old Standard TT"/>
                <a:sym typeface="Old Standard TT"/>
              </a:rPr>
              <a:t> term in the surface area formula represents the areas of the 2 bases of the triangular prism. The other three terms (</a:t>
            </a:r>
            <a:r>
              <a:rPr lang="en" sz="1700" i="1">
                <a:latin typeface="Old Standard TT"/>
                <a:ea typeface="Old Standard TT"/>
                <a:cs typeface="Old Standard TT"/>
                <a:sym typeface="Old Standard TT"/>
              </a:rPr>
              <a:t>bl</a:t>
            </a:r>
            <a:r>
              <a:rPr lang="en" sz="1700">
                <a:latin typeface="Old Standard TT"/>
                <a:ea typeface="Old Standard TT"/>
                <a:cs typeface="Old Standard TT"/>
                <a:sym typeface="Old Standard TT"/>
              </a:rPr>
              <a:t>, </a:t>
            </a:r>
            <a:r>
              <a:rPr lang="en" sz="1700" i="1">
                <a:latin typeface="Old Standard TT"/>
                <a:ea typeface="Old Standard TT"/>
                <a:cs typeface="Old Standard TT"/>
                <a:sym typeface="Old Standard TT"/>
              </a:rPr>
              <a:t>cl</a:t>
            </a:r>
            <a:r>
              <a:rPr lang="en" sz="1700">
                <a:latin typeface="Old Standard TT"/>
                <a:ea typeface="Old Standard TT"/>
                <a:cs typeface="Old Standard TT"/>
                <a:sym typeface="Old Standard TT"/>
              </a:rPr>
              <a:t>, and </a:t>
            </a:r>
            <a:r>
              <a:rPr lang="en" sz="1700" i="1">
                <a:latin typeface="Old Standard TT"/>
                <a:ea typeface="Old Standard TT"/>
                <a:cs typeface="Old Standard TT"/>
                <a:sym typeface="Old Standard TT"/>
              </a:rPr>
              <a:t>hl</a:t>
            </a:r>
            <a:r>
              <a:rPr lang="en" sz="1700">
                <a:latin typeface="Old Standard TT"/>
                <a:ea typeface="Old Standard TT"/>
                <a:cs typeface="Old Standard TT"/>
                <a:sym typeface="Old Standard TT"/>
              </a:rPr>
              <a:t>) represent the areas of each of the rectangles that make up the remaining faces of the prism.</a:t>
            </a:r>
            <a:endParaRPr sz="1700">
              <a:latin typeface="Old Standard TT"/>
              <a:ea typeface="Old Standard TT"/>
              <a:cs typeface="Old Standard TT"/>
              <a:sym typeface="Old Standard TT"/>
            </a:endParaRPr>
          </a:p>
          <a:p>
            <a:pPr marL="0" lvl="0" indent="0" algn="l" rtl="0">
              <a:lnSpc>
                <a:spcPct val="115000"/>
              </a:lnSpc>
              <a:spcBef>
                <a:spcPts val="1000"/>
              </a:spcBef>
              <a:spcAft>
                <a:spcPts val="0"/>
              </a:spcAft>
              <a:buNone/>
            </a:pPr>
            <a:r>
              <a:rPr lang="en" sz="1700">
                <a:latin typeface="Old Standard TT"/>
                <a:ea typeface="Old Standard TT"/>
                <a:cs typeface="Old Standard TT"/>
                <a:sym typeface="Old Standard TT"/>
              </a:rPr>
              <a:t>Another form of this surface area formula is:</a:t>
            </a:r>
            <a:endParaRPr sz="1700">
              <a:latin typeface="Old Standard TT"/>
              <a:ea typeface="Old Standard TT"/>
              <a:cs typeface="Old Standard TT"/>
              <a:sym typeface="Old Standard TT"/>
            </a:endParaRPr>
          </a:p>
          <a:p>
            <a:pPr marL="0" lvl="0" indent="0" algn="ctr" rtl="0">
              <a:lnSpc>
                <a:spcPct val="115000"/>
              </a:lnSpc>
              <a:spcBef>
                <a:spcPts val="0"/>
              </a:spcBef>
              <a:spcAft>
                <a:spcPts val="0"/>
              </a:spcAft>
              <a:buNone/>
            </a:pPr>
            <a:r>
              <a:rPr lang="en" sz="1700" i="1">
                <a:latin typeface="Old Standard TT"/>
                <a:ea typeface="Old Standard TT"/>
                <a:cs typeface="Old Standard TT"/>
                <a:sym typeface="Old Standard TT"/>
              </a:rPr>
              <a:t>SA</a:t>
            </a:r>
            <a:r>
              <a:rPr lang="en" sz="1700">
                <a:latin typeface="Old Standard TT"/>
                <a:ea typeface="Old Standard TT"/>
                <a:cs typeface="Old Standard TT"/>
                <a:sym typeface="Old Standard TT"/>
              </a:rPr>
              <a:t> = </a:t>
            </a:r>
            <a:r>
              <a:rPr lang="en" sz="1700" i="1">
                <a:latin typeface="Old Standard TT"/>
                <a:ea typeface="Old Standard TT"/>
                <a:cs typeface="Old Standard TT"/>
                <a:sym typeface="Old Standard TT"/>
              </a:rPr>
              <a:t>bh</a:t>
            </a:r>
            <a:r>
              <a:rPr lang="en" sz="1700">
                <a:latin typeface="Old Standard TT"/>
                <a:ea typeface="Old Standard TT"/>
                <a:cs typeface="Old Standard TT"/>
                <a:sym typeface="Old Standard TT"/>
              </a:rPr>
              <a:t> + </a:t>
            </a:r>
            <a:r>
              <a:rPr lang="en" sz="1700" i="1">
                <a:latin typeface="Old Standard TT"/>
                <a:ea typeface="Old Standard TT"/>
                <a:cs typeface="Old Standard TT"/>
                <a:sym typeface="Old Standard TT"/>
              </a:rPr>
              <a:t>l</a:t>
            </a:r>
            <a:r>
              <a:rPr lang="en" sz="1700">
                <a:latin typeface="Old Standard TT"/>
                <a:ea typeface="Old Standard TT"/>
                <a:cs typeface="Old Standard TT"/>
                <a:sym typeface="Old Standard TT"/>
              </a:rPr>
              <a:t>(</a:t>
            </a:r>
            <a:r>
              <a:rPr lang="en" sz="1700" i="1">
                <a:latin typeface="Old Standard TT"/>
                <a:ea typeface="Old Standard TT"/>
                <a:cs typeface="Old Standard TT"/>
                <a:sym typeface="Old Standard TT"/>
              </a:rPr>
              <a:t>b</a:t>
            </a:r>
            <a:r>
              <a:rPr lang="en" sz="1700">
                <a:latin typeface="Old Standard TT"/>
                <a:ea typeface="Old Standard TT"/>
                <a:cs typeface="Old Standard TT"/>
                <a:sym typeface="Old Standard TT"/>
              </a:rPr>
              <a:t> + </a:t>
            </a:r>
            <a:r>
              <a:rPr lang="en" sz="1700" i="1">
                <a:latin typeface="Old Standard TT"/>
                <a:ea typeface="Old Standard TT"/>
                <a:cs typeface="Old Standard TT"/>
                <a:sym typeface="Old Standard TT"/>
              </a:rPr>
              <a:t>c</a:t>
            </a:r>
            <a:r>
              <a:rPr lang="en" sz="1700">
                <a:latin typeface="Old Standard TT"/>
                <a:ea typeface="Old Standard TT"/>
                <a:cs typeface="Old Standard TT"/>
                <a:sym typeface="Old Standard TT"/>
              </a:rPr>
              <a:t> + </a:t>
            </a:r>
            <a:r>
              <a:rPr lang="en" sz="1700" i="1">
                <a:latin typeface="Old Standard TT"/>
                <a:ea typeface="Old Standard TT"/>
                <a:cs typeface="Old Standard TT"/>
                <a:sym typeface="Old Standard TT"/>
              </a:rPr>
              <a:t>h</a:t>
            </a:r>
            <a:r>
              <a:rPr lang="en" sz="1700">
                <a:latin typeface="Old Standard TT"/>
                <a:ea typeface="Old Standard TT"/>
                <a:cs typeface="Old Standard TT"/>
                <a:sym typeface="Old Standard TT"/>
              </a:rPr>
              <a:t>)</a:t>
            </a:r>
            <a:endParaRPr sz="1700">
              <a:latin typeface="Old Standard TT"/>
              <a:ea typeface="Old Standard TT"/>
              <a:cs typeface="Old Standard TT"/>
              <a:sym typeface="Old Standard TT"/>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69"/>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3D Geometric Figures: Non-Tapered Solids</a:t>
            </a:r>
            <a:endParaRPr/>
          </a:p>
        </p:txBody>
      </p:sp>
      <p:sp>
        <p:nvSpPr>
          <p:cNvPr id="618" name="Google Shape;618;p69"/>
          <p:cNvSpPr txBox="1">
            <a:spLocks noGrp="1"/>
          </p:cNvSpPr>
          <p:nvPr>
            <p:ph type="body" idx="1"/>
          </p:nvPr>
        </p:nvSpPr>
        <p:spPr>
          <a:xfrm>
            <a:off x="311700" y="1171600"/>
            <a:ext cx="3999900" cy="3397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u="sng">
                <a:solidFill>
                  <a:schemeClr val="hlink"/>
                </a:solidFill>
                <a:hlinkClick r:id="rId3"/>
              </a:rPr>
              <a:t>Cylinders</a:t>
            </a:r>
            <a:r>
              <a:rPr lang="en" baseline="30000"/>
              <a:t>36</a:t>
            </a:r>
            <a:endParaRPr baseline="30000"/>
          </a:p>
          <a:p>
            <a:pPr marL="0" lvl="0" indent="0" algn="ctr" rtl="0">
              <a:spcBef>
                <a:spcPts val="1600"/>
              </a:spcBef>
              <a:spcAft>
                <a:spcPts val="0"/>
              </a:spcAft>
              <a:buNone/>
            </a:pPr>
            <a:r>
              <a:rPr lang="en" sz="1600" i="1"/>
              <a:t>SA</a:t>
            </a:r>
            <a:r>
              <a:rPr lang="en" sz="1600"/>
              <a:t> = 2π</a:t>
            </a:r>
            <a:r>
              <a:rPr lang="en" sz="1600" i="1"/>
              <a:t>r</a:t>
            </a:r>
            <a:r>
              <a:rPr lang="en" sz="1600" baseline="30000"/>
              <a:t>2</a:t>
            </a:r>
            <a:r>
              <a:rPr lang="en" sz="1600"/>
              <a:t> + 2π</a:t>
            </a:r>
            <a:r>
              <a:rPr lang="en" sz="1600" i="1"/>
              <a:t>rh</a:t>
            </a:r>
            <a:endParaRPr sz="1600" i="1"/>
          </a:p>
          <a:p>
            <a:pPr marL="0" lvl="0" indent="0" algn="ctr" rtl="0">
              <a:spcBef>
                <a:spcPts val="1600"/>
              </a:spcBef>
              <a:spcAft>
                <a:spcPts val="1600"/>
              </a:spcAft>
              <a:buNone/>
            </a:pPr>
            <a:r>
              <a:rPr lang="en" sz="1600" i="1"/>
              <a:t>V</a:t>
            </a:r>
            <a:r>
              <a:rPr lang="en" sz="1600"/>
              <a:t> = π</a:t>
            </a:r>
            <a:r>
              <a:rPr lang="en" sz="1600" i="1"/>
              <a:t>r</a:t>
            </a:r>
            <a:r>
              <a:rPr lang="en" sz="1600" baseline="30000"/>
              <a:t>2</a:t>
            </a:r>
            <a:r>
              <a:rPr lang="en" sz="1600" i="1"/>
              <a:t>h</a:t>
            </a:r>
            <a:endParaRPr sz="1600" i="1"/>
          </a:p>
        </p:txBody>
      </p:sp>
      <p:sp>
        <p:nvSpPr>
          <p:cNvPr id="619" name="Google Shape;619;p69"/>
          <p:cNvSpPr/>
          <p:nvPr/>
        </p:nvSpPr>
        <p:spPr>
          <a:xfrm>
            <a:off x="1481513" y="2673025"/>
            <a:ext cx="1660275" cy="1812625"/>
          </a:xfrm>
          <a:prstGeom prst="flowChartMagneticDisk">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20" name="Google Shape;620;p69"/>
          <p:cNvCxnSpPr/>
          <p:nvPr/>
        </p:nvCxnSpPr>
        <p:spPr>
          <a:xfrm>
            <a:off x="2316975" y="2963125"/>
            <a:ext cx="830100" cy="0"/>
          </a:xfrm>
          <a:prstGeom prst="straightConnector1">
            <a:avLst/>
          </a:prstGeom>
          <a:noFill/>
          <a:ln w="19050" cap="flat" cmpd="sng">
            <a:solidFill>
              <a:schemeClr val="accent5"/>
            </a:solidFill>
            <a:prstDash val="dash"/>
            <a:round/>
            <a:headEnd type="diamond" w="med" len="med"/>
            <a:tailEnd type="diamond" w="med" len="med"/>
          </a:ln>
        </p:spPr>
      </p:cxnSp>
      <p:sp>
        <p:nvSpPr>
          <p:cNvPr id="621" name="Google Shape;621;p69"/>
          <p:cNvSpPr txBox="1"/>
          <p:nvPr/>
        </p:nvSpPr>
        <p:spPr>
          <a:xfrm>
            <a:off x="2620575" y="2647950"/>
            <a:ext cx="222900" cy="31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i="1">
                <a:latin typeface="Old Standard TT"/>
                <a:ea typeface="Old Standard TT"/>
                <a:cs typeface="Old Standard TT"/>
                <a:sym typeface="Old Standard TT"/>
              </a:rPr>
              <a:t>r</a:t>
            </a:r>
            <a:endParaRPr i="1">
              <a:latin typeface="Old Standard TT"/>
              <a:ea typeface="Old Standard TT"/>
              <a:cs typeface="Old Standard TT"/>
              <a:sym typeface="Old Standard TT"/>
            </a:endParaRPr>
          </a:p>
        </p:txBody>
      </p:sp>
      <p:sp>
        <p:nvSpPr>
          <p:cNvPr id="622" name="Google Shape;622;p69"/>
          <p:cNvSpPr txBox="1"/>
          <p:nvPr/>
        </p:nvSpPr>
        <p:spPr>
          <a:xfrm>
            <a:off x="3221475" y="3322450"/>
            <a:ext cx="322200" cy="31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i="1">
                <a:latin typeface="Old Standard TT"/>
                <a:ea typeface="Old Standard TT"/>
                <a:cs typeface="Old Standard TT"/>
                <a:sym typeface="Old Standard TT"/>
              </a:rPr>
              <a:t>h</a:t>
            </a:r>
            <a:endParaRPr i="1">
              <a:latin typeface="Old Standard TT"/>
              <a:ea typeface="Old Standard TT"/>
              <a:cs typeface="Old Standard TT"/>
              <a:sym typeface="Old Standard TT"/>
            </a:endParaRPr>
          </a:p>
        </p:txBody>
      </p:sp>
      <p:cxnSp>
        <p:nvCxnSpPr>
          <p:cNvPr id="623" name="Google Shape;623;p69"/>
          <p:cNvCxnSpPr/>
          <p:nvPr/>
        </p:nvCxnSpPr>
        <p:spPr>
          <a:xfrm>
            <a:off x="3246250" y="2963125"/>
            <a:ext cx="12300" cy="1263900"/>
          </a:xfrm>
          <a:prstGeom prst="straightConnector1">
            <a:avLst/>
          </a:prstGeom>
          <a:noFill/>
          <a:ln w="9525" cap="flat" cmpd="sng">
            <a:solidFill>
              <a:schemeClr val="dk2"/>
            </a:solidFill>
            <a:prstDash val="solid"/>
            <a:round/>
            <a:headEnd type="diamond" w="med" len="med"/>
            <a:tailEnd type="diamond" w="med" len="med"/>
          </a:ln>
        </p:spPr>
      </p:cxnSp>
      <p:sp>
        <p:nvSpPr>
          <p:cNvPr id="624" name="Google Shape;624;p69"/>
          <p:cNvSpPr/>
          <p:nvPr/>
        </p:nvSpPr>
        <p:spPr>
          <a:xfrm>
            <a:off x="1481575" y="3929575"/>
            <a:ext cx="1660200" cy="555900"/>
          </a:xfrm>
          <a:prstGeom prst="ellipse">
            <a:avLst/>
          </a:prstGeom>
          <a:noFill/>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6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57</a:t>
            </a:fld>
            <a:endParaRPr/>
          </a:p>
        </p:txBody>
      </p:sp>
      <p:sp>
        <p:nvSpPr>
          <p:cNvPr id="626" name="Google Shape;626;p69"/>
          <p:cNvSpPr/>
          <p:nvPr/>
        </p:nvSpPr>
        <p:spPr>
          <a:xfrm>
            <a:off x="1009650" y="1712850"/>
            <a:ext cx="2604000" cy="875400"/>
          </a:xfrm>
          <a:prstGeom prst="roundRect">
            <a:avLst>
              <a:gd name="adj" fmla="val 16667"/>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69"/>
          <p:cNvSpPr txBox="1">
            <a:spLocks noGrp="1"/>
          </p:cNvSpPr>
          <p:nvPr>
            <p:ph type="body" idx="1"/>
          </p:nvPr>
        </p:nvSpPr>
        <p:spPr>
          <a:xfrm>
            <a:off x="4832400" y="1162125"/>
            <a:ext cx="3999900" cy="3397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u="sng">
                <a:solidFill>
                  <a:schemeClr val="hlink"/>
                </a:solidFill>
                <a:hlinkClick r:id="rId4"/>
              </a:rPr>
              <a:t>Spheres</a:t>
            </a:r>
            <a:r>
              <a:rPr lang="en" baseline="30000"/>
              <a:t>37</a:t>
            </a:r>
            <a:endParaRPr baseline="30000"/>
          </a:p>
          <a:p>
            <a:pPr marL="0" lvl="0" indent="0" algn="ctr" rtl="0">
              <a:spcBef>
                <a:spcPts val="1600"/>
              </a:spcBef>
              <a:spcAft>
                <a:spcPts val="0"/>
              </a:spcAft>
              <a:buNone/>
            </a:pPr>
            <a:r>
              <a:rPr lang="en" sz="1600" i="1"/>
              <a:t>SA</a:t>
            </a:r>
            <a:r>
              <a:rPr lang="en" sz="1600"/>
              <a:t> = 4π</a:t>
            </a:r>
            <a:r>
              <a:rPr lang="en" sz="1600" i="1"/>
              <a:t>r</a:t>
            </a:r>
            <a:r>
              <a:rPr lang="en" sz="1600" baseline="30000"/>
              <a:t>2</a:t>
            </a:r>
            <a:endParaRPr sz="1600" baseline="30000"/>
          </a:p>
          <a:p>
            <a:pPr marL="0" lvl="0" indent="0" algn="ctr" rtl="0">
              <a:spcBef>
                <a:spcPts val="1600"/>
              </a:spcBef>
              <a:spcAft>
                <a:spcPts val="1600"/>
              </a:spcAft>
              <a:buNone/>
            </a:pPr>
            <a:r>
              <a:rPr lang="en" sz="1600" i="1"/>
              <a:t>V</a:t>
            </a:r>
            <a:r>
              <a:rPr lang="en" sz="1600"/>
              <a:t> = (4/3)π</a:t>
            </a:r>
            <a:r>
              <a:rPr lang="en" sz="1600" i="1"/>
              <a:t>r</a:t>
            </a:r>
            <a:r>
              <a:rPr lang="en" sz="1600" baseline="30000"/>
              <a:t>3</a:t>
            </a:r>
            <a:endParaRPr sz="1600" baseline="30000"/>
          </a:p>
        </p:txBody>
      </p:sp>
      <p:pic>
        <p:nvPicPr>
          <p:cNvPr id="628" name="Google Shape;628;p69"/>
          <p:cNvPicPr preferRelativeResize="0"/>
          <p:nvPr/>
        </p:nvPicPr>
        <p:blipFill>
          <a:blip r:embed="rId5">
            <a:alphaModFix/>
          </a:blip>
          <a:stretch>
            <a:fillRect/>
          </a:stretch>
        </p:blipFill>
        <p:spPr>
          <a:xfrm>
            <a:off x="5865971" y="2662175"/>
            <a:ext cx="1932768" cy="1810325"/>
          </a:xfrm>
          <a:prstGeom prst="rect">
            <a:avLst/>
          </a:prstGeom>
          <a:noFill/>
          <a:ln w="9525" cap="flat" cmpd="sng">
            <a:solidFill>
              <a:srgbClr val="999999"/>
            </a:solidFill>
            <a:prstDash val="solid"/>
            <a:round/>
            <a:headEnd type="none" w="sm" len="sm"/>
            <a:tailEnd type="none" w="sm" len="sm"/>
          </a:ln>
        </p:spPr>
      </p:pic>
      <p:sp>
        <p:nvSpPr>
          <p:cNvPr id="629" name="Google Shape;629;p69"/>
          <p:cNvSpPr txBox="1"/>
          <p:nvPr/>
        </p:nvSpPr>
        <p:spPr>
          <a:xfrm>
            <a:off x="7798750" y="3080625"/>
            <a:ext cx="1022400" cy="14787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000" i="1">
                <a:latin typeface="Old Standard TT"/>
                <a:ea typeface="Old Standard TT"/>
                <a:cs typeface="Old Standard TT"/>
                <a:sym typeface="Old Standard TT"/>
              </a:rPr>
              <a:t>Figure 32</a:t>
            </a:r>
            <a:r>
              <a:rPr lang="en" sz="1000">
                <a:latin typeface="Old Standard TT"/>
                <a:ea typeface="Old Standard TT"/>
                <a:cs typeface="Old Standard TT"/>
                <a:sym typeface="Old Standard TT"/>
              </a:rPr>
              <a:t>. Sphere of radius </a:t>
            </a:r>
            <a:r>
              <a:rPr lang="en" sz="1000" i="1">
                <a:latin typeface="Old Standard TT"/>
                <a:ea typeface="Old Standard TT"/>
                <a:cs typeface="Old Standard TT"/>
                <a:sym typeface="Old Standard TT"/>
              </a:rPr>
              <a:t>r</a:t>
            </a:r>
            <a:r>
              <a:rPr lang="en" sz="1000">
                <a:latin typeface="Old Standard TT"/>
                <a:ea typeface="Old Standard TT"/>
                <a:cs typeface="Old Standard TT"/>
                <a:sym typeface="Old Standard TT"/>
              </a:rPr>
              <a:t>. Retrieved from </a:t>
            </a:r>
            <a:r>
              <a:rPr lang="en" sz="1000" u="sng">
                <a:solidFill>
                  <a:schemeClr val="hlink"/>
                </a:solidFill>
                <a:latin typeface="Old Standard TT"/>
                <a:ea typeface="Old Standard TT"/>
                <a:cs typeface="Old Standard TT"/>
                <a:sym typeface="Old Standard TT"/>
                <a:hlinkClick r:id="rId6"/>
              </a:rPr>
              <a:t>http://www.pitt.edu/~jal283/Assignment13.html</a:t>
            </a:r>
            <a:r>
              <a:rPr lang="en" sz="1000">
                <a:latin typeface="Old Standard TT"/>
                <a:ea typeface="Old Standard TT"/>
                <a:cs typeface="Old Standard TT"/>
                <a:sym typeface="Old Standard TT"/>
              </a:rPr>
              <a:t>.</a:t>
            </a:r>
            <a:endParaRPr sz="1000">
              <a:latin typeface="Old Standard TT"/>
              <a:ea typeface="Old Standard TT"/>
              <a:cs typeface="Old Standard TT"/>
              <a:sym typeface="Old Standard TT"/>
            </a:endParaRPr>
          </a:p>
        </p:txBody>
      </p:sp>
      <p:sp>
        <p:nvSpPr>
          <p:cNvPr id="630" name="Google Shape;630;p69"/>
          <p:cNvSpPr/>
          <p:nvPr/>
        </p:nvSpPr>
        <p:spPr>
          <a:xfrm>
            <a:off x="5530350" y="1703375"/>
            <a:ext cx="2604000" cy="875400"/>
          </a:xfrm>
          <a:prstGeom prst="roundRect">
            <a:avLst>
              <a:gd name="adj" fmla="val 16667"/>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70"/>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3D Geometric Figures: Non-Tapered Solids</a:t>
            </a:r>
            <a:endParaRPr/>
          </a:p>
        </p:txBody>
      </p:sp>
      <p:sp>
        <p:nvSpPr>
          <p:cNvPr id="636" name="Google Shape;636;p70"/>
          <p:cNvSpPr txBox="1">
            <a:spLocks noGrp="1"/>
          </p:cNvSpPr>
          <p:nvPr>
            <p:ph type="body" idx="1"/>
          </p:nvPr>
        </p:nvSpPr>
        <p:spPr>
          <a:xfrm>
            <a:off x="311700" y="1171600"/>
            <a:ext cx="7206600" cy="339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t>My suggestions for </a:t>
            </a:r>
            <a:r>
              <a:rPr lang="en" sz="1700" i="1"/>
              <a:t>surface areas</a:t>
            </a:r>
            <a:r>
              <a:rPr lang="en" sz="1700"/>
              <a:t> of non-tapered 3D solids:</a:t>
            </a:r>
            <a:endParaRPr sz="1700"/>
          </a:p>
          <a:p>
            <a:pPr marL="457200" lvl="0" indent="-336550" algn="l" rtl="0">
              <a:spcBef>
                <a:spcPts val="0"/>
              </a:spcBef>
              <a:spcAft>
                <a:spcPts val="0"/>
              </a:spcAft>
              <a:buSzPts val="1700"/>
              <a:buChar char="●"/>
            </a:pPr>
            <a:r>
              <a:rPr lang="en" sz="1700"/>
              <a:t>Memorize the formulas for surface area of spheres and cylinders.</a:t>
            </a:r>
            <a:endParaRPr sz="1700"/>
          </a:p>
          <a:p>
            <a:pPr marL="457200" lvl="0" indent="-336550" algn="l" rtl="0">
              <a:spcBef>
                <a:spcPts val="0"/>
              </a:spcBef>
              <a:spcAft>
                <a:spcPts val="0"/>
              </a:spcAft>
              <a:buSzPts val="1700"/>
              <a:buChar char="●"/>
            </a:pPr>
            <a:r>
              <a:rPr lang="en" sz="1700"/>
              <a:t>Memorize the following formulas for areas of 2D shapes:</a:t>
            </a:r>
            <a:endParaRPr sz="1700"/>
          </a:p>
          <a:p>
            <a:pPr marL="457200" lvl="0" indent="457200" algn="l" rtl="0">
              <a:spcBef>
                <a:spcPts val="1000"/>
              </a:spcBef>
              <a:spcAft>
                <a:spcPts val="0"/>
              </a:spcAft>
              <a:buNone/>
            </a:pPr>
            <a:r>
              <a:rPr lang="en" sz="1700"/>
              <a:t>Triangle: 	</a:t>
            </a:r>
            <a:r>
              <a:rPr lang="en" sz="1700" i="1"/>
              <a:t>A</a:t>
            </a:r>
            <a:r>
              <a:rPr lang="en" sz="1700"/>
              <a:t> = ½</a:t>
            </a:r>
            <a:r>
              <a:rPr lang="en" sz="1700" i="1"/>
              <a:t>bh</a:t>
            </a:r>
            <a:endParaRPr sz="1700" i="1"/>
          </a:p>
          <a:p>
            <a:pPr marL="457200" lvl="0" indent="457200" algn="l" rtl="0">
              <a:spcBef>
                <a:spcPts val="0"/>
              </a:spcBef>
              <a:spcAft>
                <a:spcPts val="0"/>
              </a:spcAft>
              <a:buNone/>
            </a:pPr>
            <a:r>
              <a:rPr lang="en" sz="1700"/>
              <a:t>Rectangle:	</a:t>
            </a:r>
            <a:r>
              <a:rPr lang="en" sz="1700" i="1"/>
              <a:t>A</a:t>
            </a:r>
            <a:r>
              <a:rPr lang="en" sz="1700"/>
              <a:t> = </a:t>
            </a:r>
            <a:r>
              <a:rPr lang="en" sz="1700" i="1"/>
              <a:t>lw</a:t>
            </a:r>
            <a:endParaRPr sz="1700" i="1"/>
          </a:p>
          <a:p>
            <a:pPr marL="457200" lvl="0" indent="457200" algn="l" rtl="0">
              <a:spcBef>
                <a:spcPts val="0"/>
              </a:spcBef>
              <a:spcAft>
                <a:spcPts val="0"/>
              </a:spcAft>
              <a:buNone/>
            </a:pPr>
            <a:r>
              <a:rPr lang="en" sz="1700"/>
              <a:t>Circle:		</a:t>
            </a:r>
            <a:r>
              <a:rPr lang="en" sz="1700" i="1"/>
              <a:t>A</a:t>
            </a:r>
            <a:r>
              <a:rPr lang="en" sz="1700"/>
              <a:t> = π</a:t>
            </a:r>
            <a:r>
              <a:rPr lang="en" sz="1700" i="1"/>
              <a:t>r</a:t>
            </a:r>
            <a:r>
              <a:rPr lang="en" sz="1700" baseline="30000"/>
              <a:t>2</a:t>
            </a:r>
            <a:endParaRPr sz="1700"/>
          </a:p>
          <a:p>
            <a:pPr marL="457200" lvl="0" indent="-336550" algn="l" rtl="0">
              <a:spcBef>
                <a:spcPts val="1000"/>
              </a:spcBef>
              <a:spcAft>
                <a:spcPts val="0"/>
              </a:spcAft>
              <a:buSzPts val="1700"/>
              <a:buChar char="●"/>
            </a:pPr>
            <a:r>
              <a:rPr lang="en" sz="1700"/>
              <a:t>To find surface area, find the area</a:t>
            </a:r>
            <a:endParaRPr sz="1700"/>
          </a:p>
          <a:p>
            <a:pPr marL="457200" lvl="0" indent="0" algn="l" rtl="0">
              <a:spcBef>
                <a:spcPts val="0"/>
              </a:spcBef>
              <a:spcAft>
                <a:spcPts val="0"/>
              </a:spcAft>
              <a:buNone/>
            </a:pPr>
            <a:r>
              <a:rPr lang="en" sz="1700"/>
              <a:t>of each 2D shape that makes up</a:t>
            </a:r>
            <a:endParaRPr sz="1700"/>
          </a:p>
          <a:p>
            <a:pPr marL="457200" lvl="0" indent="0" algn="l" rtl="0">
              <a:spcBef>
                <a:spcPts val="0"/>
              </a:spcBef>
              <a:spcAft>
                <a:spcPts val="0"/>
              </a:spcAft>
              <a:buNone/>
            </a:pPr>
            <a:r>
              <a:rPr lang="en" sz="1700"/>
              <a:t>the solid and add them together.</a:t>
            </a:r>
            <a:endParaRPr sz="1700"/>
          </a:p>
        </p:txBody>
      </p:sp>
      <p:sp>
        <p:nvSpPr>
          <p:cNvPr id="637" name="Google Shape;637;p7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58</a:t>
            </a:fld>
            <a:endParaRPr/>
          </a:p>
        </p:txBody>
      </p:sp>
      <p:sp>
        <p:nvSpPr>
          <p:cNvPr id="638" name="Google Shape;638;p70"/>
          <p:cNvSpPr/>
          <p:nvPr/>
        </p:nvSpPr>
        <p:spPr>
          <a:xfrm>
            <a:off x="1137450" y="2209675"/>
            <a:ext cx="2696100" cy="1039200"/>
          </a:xfrm>
          <a:prstGeom prst="roundRect">
            <a:avLst>
              <a:gd name="adj" fmla="val 16667"/>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39" name="Google Shape;639;p70" title="image.jpeg"/>
          <p:cNvPicPr preferRelativeResize="0"/>
          <p:nvPr/>
        </p:nvPicPr>
        <p:blipFill rotWithShape="1">
          <a:blip r:embed="rId3">
            <a:alphaModFix/>
          </a:blip>
          <a:srcRect t="10849"/>
          <a:stretch/>
        </p:blipFill>
        <p:spPr>
          <a:xfrm>
            <a:off x="5676375" y="2465558"/>
            <a:ext cx="3155925" cy="2103241"/>
          </a:xfrm>
          <a:prstGeom prst="rect">
            <a:avLst/>
          </a:prstGeom>
          <a:noFill/>
          <a:ln w="9525" cap="flat" cmpd="sng">
            <a:solidFill>
              <a:srgbClr val="999999"/>
            </a:solidFill>
            <a:prstDash val="solid"/>
            <a:round/>
            <a:headEnd type="none" w="sm" len="sm"/>
            <a:tailEnd type="none" w="sm" len="sm"/>
          </a:ln>
        </p:spPr>
      </p:pic>
      <p:sp>
        <p:nvSpPr>
          <p:cNvPr id="640" name="Google Shape;640;p70"/>
          <p:cNvSpPr txBox="1"/>
          <p:nvPr/>
        </p:nvSpPr>
        <p:spPr>
          <a:xfrm>
            <a:off x="4376775" y="2768500"/>
            <a:ext cx="1299900" cy="18003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1000" i="1">
                <a:latin typeface="Old Standard TT"/>
                <a:ea typeface="Old Standard TT"/>
                <a:cs typeface="Old Standard TT"/>
                <a:sym typeface="Old Standard TT"/>
              </a:rPr>
              <a:t>Figure 33</a:t>
            </a:r>
            <a:r>
              <a:rPr lang="en" sz="1000">
                <a:latin typeface="Old Standard TT"/>
                <a:ea typeface="Old Standard TT"/>
                <a:cs typeface="Old Standard TT"/>
                <a:sym typeface="Old Standard TT"/>
              </a:rPr>
              <a:t>. Nets of a rectangular prism. Adapted from </a:t>
            </a:r>
            <a:r>
              <a:rPr lang="en" sz="1000" i="1">
                <a:latin typeface="Old Standard TT"/>
                <a:ea typeface="Old Standard TT"/>
                <a:cs typeface="Old Standard TT"/>
                <a:sym typeface="Old Standard TT"/>
              </a:rPr>
              <a:t>Rectangular Prism</a:t>
            </a:r>
            <a:r>
              <a:rPr lang="en" sz="1000">
                <a:latin typeface="Old Standard TT"/>
                <a:ea typeface="Old Standard TT"/>
                <a:cs typeface="Old Standard TT"/>
                <a:sym typeface="Old Standard TT"/>
              </a:rPr>
              <a:t>, retrieved from </a:t>
            </a:r>
            <a:r>
              <a:rPr lang="en" sz="1000" u="sng">
                <a:solidFill>
                  <a:schemeClr val="hlink"/>
                </a:solidFill>
                <a:latin typeface="Old Standard TT"/>
                <a:ea typeface="Old Standard TT"/>
                <a:cs typeface="Old Standard TT"/>
                <a:sym typeface="Old Standard TT"/>
                <a:hlinkClick r:id="rId4"/>
              </a:rPr>
              <a:t>https://mathmonks.com/prism/rectangular-prism</a:t>
            </a:r>
            <a:r>
              <a:rPr lang="en" sz="1000">
                <a:latin typeface="Old Standard TT"/>
                <a:ea typeface="Old Standard TT"/>
                <a:cs typeface="Old Standard TT"/>
                <a:sym typeface="Old Standard TT"/>
              </a:rPr>
              <a:t>. Copyright 2025 by </a:t>
            </a:r>
            <a:r>
              <a:rPr lang="en" sz="1000" u="sng">
                <a:solidFill>
                  <a:schemeClr val="hlink"/>
                </a:solidFill>
                <a:latin typeface="Old Standard TT"/>
                <a:ea typeface="Old Standard TT"/>
                <a:cs typeface="Old Standard TT"/>
                <a:sym typeface="Old Standard TT"/>
                <a:hlinkClick r:id="rId5"/>
              </a:rPr>
              <a:t>Mathmonks.com</a:t>
            </a:r>
            <a:r>
              <a:rPr lang="en" sz="1000">
                <a:latin typeface="Old Standard TT"/>
                <a:ea typeface="Old Standard TT"/>
                <a:cs typeface="Old Standard TT"/>
                <a:sym typeface="Old Standard TT"/>
              </a:rPr>
              <a:t>.</a:t>
            </a:r>
            <a:endParaRPr sz="1000">
              <a:latin typeface="Old Standard TT"/>
              <a:ea typeface="Old Standard TT"/>
              <a:cs typeface="Old Standard TT"/>
              <a:sym typeface="Old Standard TT"/>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71"/>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3D Geometric Figures: Non-Tapered Solids</a:t>
            </a:r>
            <a:endParaRPr/>
          </a:p>
        </p:txBody>
      </p:sp>
      <p:sp>
        <p:nvSpPr>
          <p:cNvPr id="646" name="Google Shape;646;p71"/>
          <p:cNvSpPr txBox="1">
            <a:spLocks noGrp="1"/>
          </p:cNvSpPr>
          <p:nvPr>
            <p:ph type="body" idx="1"/>
          </p:nvPr>
        </p:nvSpPr>
        <p:spPr>
          <a:xfrm>
            <a:off x="311700" y="1171600"/>
            <a:ext cx="5949900" cy="339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t>My suggestions for </a:t>
            </a:r>
            <a:r>
              <a:rPr lang="en" sz="1700" i="1"/>
              <a:t>volumes</a:t>
            </a:r>
            <a:r>
              <a:rPr lang="en" sz="1700"/>
              <a:t> of non-tapered 3D solids:</a:t>
            </a:r>
            <a:endParaRPr sz="1700"/>
          </a:p>
          <a:p>
            <a:pPr marL="457200" lvl="0" indent="-336550" algn="l" rtl="0">
              <a:spcBef>
                <a:spcPts val="0"/>
              </a:spcBef>
              <a:spcAft>
                <a:spcPts val="0"/>
              </a:spcAft>
              <a:buSzPts val="1700"/>
              <a:buChar char="●"/>
            </a:pPr>
            <a:r>
              <a:rPr lang="en" sz="1700"/>
              <a:t>Memorize the formula for volume of spheres.</a:t>
            </a:r>
            <a:endParaRPr sz="1700"/>
          </a:p>
          <a:p>
            <a:pPr marL="457200" lvl="0" indent="-336550" algn="l" rtl="0">
              <a:spcBef>
                <a:spcPts val="0"/>
              </a:spcBef>
              <a:spcAft>
                <a:spcPts val="0"/>
              </a:spcAft>
              <a:buSzPts val="1700"/>
              <a:buChar char="●"/>
            </a:pPr>
            <a:r>
              <a:rPr lang="en" sz="1700"/>
              <a:t>Memorize the following formulas for areas of 2D shapes:</a:t>
            </a:r>
            <a:endParaRPr sz="1700"/>
          </a:p>
          <a:p>
            <a:pPr marL="457200" lvl="0" indent="457200" algn="l" rtl="0">
              <a:spcBef>
                <a:spcPts val="1000"/>
              </a:spcBef>
              <a:spcAft>
                <a:spcPts val="0"/>
              </a:spcAft>
              <a:buNone/>
            </a:pPr>
            <a:r>
              <a:rPr lang="en" sz="1700"/>
              <a:t>Triangle: 	</a:t>
            </a:r>
            <a:r>
              <a:rPr lang="en" sz="1700" i="1"/>
              <a:t>A</a:t>
            </a:r>
            <a:r>
              <a:rPr lang="en" sz="1700"/>
              <a:t> = ½</a:t>
            </a:r>
            <a:r>
              <a:rPr lang="en" sz="1700" i="1"/>
              <a:t>bh</a:t>
            </a:r>
            <a:endParaRPr sz="1700" i="1"/>
          </a:p>
          <a:p>
            <a:pPr marL="457200" lvl="0" indent="457200" algn="l" rtl="0">
              <a:spcBef>
                <a:spcPts val="0"/>
              </a:spcBef>
              <a:spcAft>
                <a:spcPts val="0"/>
              </a:spcAft>
              <a:buNone/>
            </a:pPr>
            <a:r>
              <a:rPr lang="en" sz="1700"/>
              <a:t>Rectangle:	</a:t>
            </a:r>
            <a:r>
              <a:rPr lang="en" sz="1700" i="1"/>
              <a:t>A</a:t>
            </a:r>
            <a:r>
              <a:rPr lang="en" sz="1700"/>
              <a:t> = </a:t>
            </a:r>
            <a:r>
              <a:rPr lang="en" sz="1700" i="1"/>
              <a:t>lw</a:t>
            </a:r>
            <a:endParaRPr sz="1700" i="1"/>
          </a:p>
          <a:p>
            <a:pPr marL="457200" lvl="0" indent="457200" algn="l" rtl="0">
              <a:spcBef>
                <a:spcPts val="0"/>
              </a:spcBef>
              <a:spcAft>
                <a:spcPts val="0"/>
              </a:spcAft>
              <a:buNone/>
            </a:pPr>
            <a:r>
              <a:rPr lang="en" sz="1700"/>
              <a:t>Circle:		</a:t>
            </a:r>
            <a:r>
              <a:rPr lang="en" sz="1700" i="1"/>
              <a:t>A</a:t>
            </a:r>
            <a:r>
              <a:rPr lang="en" sz="1700"/>
              <a:t> = π</a:t>
            </a:r>
            <a:r>
              <a:rPr lang="en" sz="1700" i="1"/>
              <a:t>r</a:t>
            </a:r>
            <a:r>
              <a:rPr lang="en" sz="1700" baseline="30000"/>
              <a:t>2</a:t>
            </a:r>
            <a:endParaRPr sz="1700"/>
          </a:p>
          <a:p>
            <a:pPr marL="457200" lvl="0" indent="-336550" algn="l" rtl="0">
              <a:spcBef>
                <a:spcPts val="1000"/>
              </a:spcBef>
              <a:spcAft>
                <a:spcPts val="0"/>
              </a:spcAft>
              <a:buSzPts val="1700"/>
              <a:buChar char="●"/>
            </a:pPr>
            <a:r>
              <a:rPr lang="en" sz="1700"/>
              <a:t>To find the volume, find the area of the base and multiply it by the height.</a:t>
            </a:r>
            <a:endParaRPr sz="1700"/>
          </a:p>
          <a:p>
            <a:pPr marL="457200" lvl="0" indent="-336550" algn="l" rtl="0">
              <a:spcBef>
                <a:spcPts val="0"/>
              </a:spcBef>
              <a:spcAft>
                <a:spcPts val="0"/>
              </a:spcAft>
              <a:buSzPts val="1700"/>
              <a:buChar char="●"/>
            </a:pPr>
            <a:r>
              <a:rPr lang="en" sz="1700"/>
              <a:t>If you are given a prism with an unfamiliar base and the area of that base, multiply the area by the height.</a:t>
            </a:r>
            <a:endParaRPr sz="1700"/>
          </a:p>
        </p:txBody>
      </p:sp>
      <p:sp>
        <p:nvSpPr>
          <p:cNvPr id="647" name="Google Shape;647;p7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59</a:t>
            </a:fld>
            <a:endParaRPr/>
          </a:p>
        </p:txBody>
      </p:sp>
      <p:sp>
        <p:nvSpPr>
          <p:cNvPr id="648" name="Google Shape;648;p71"/>
          <p:cNvSpPr txBox="1">
            <a:spLocks noGrp="1"/>
          </p:cNvSpPr>
          <p:nvPr>
            <p:ph type="body" idx="4294967295"/>
          </p:nvPr>
        </p:nvSpPr>
        <p:spPr>
          <a:xfrm>
            <a:off x="6559800" y="1400650"/>
            <a:ext cx="2251200" cy="2939100"/>
          </a:xfrm>
          <a:prstGeom prst="rect">
            <a:avLst/>
          </a:prstGeom>
          <a:solidFill>
            <a:srgbClr val="EAD1DC"/>
          </a:solidFill>
          <a:ln w="28575" cap="flat" cmpd="sng">
            <a:solidFill>
              <a:srgbClr val="351C75"/>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1700" b="1">
                <a:latin typeface="Gloria Hallelujah"/>
                <a:ea typeface="Gloria Hallelujah"/>
                <a:cs typeface="Gloria Hallelujah"/>
                <a:sym typeface="Gloria Hallelujah"/>
              </a:rPr>
              <a:t>☆ Pro Tip ☆</a:t>
            </a:r>
            <a:endParaRPr sz="1700"/>
          </a:p>
          <a:p>
            <a:pPr marL="0" lvl="0" indent="0" algn="l" rtl="0">
              <a:lnSpc>
                <a:spcPct val="115000"/>
              </a:lnSpc>
              <a:spcBef>
                <a:spcPts val="1600"/>
              </a:spcBef>
              <a:spcAft>
                <a:spcPts val="0"/>
              </a:spcAft>
              <a:buNone/>
            </a:pPr>
            <a:r>
              <a:rPr lang="en" sz="1700"/>
              <a:t>For the volume of non-tapered solids,</a:t>
            </a:r>
            <a:endParaRPr sz="1700"/>
          </a:p>
          <a:p>
            <a:pPr marL="0" lvl="0" indent="0" algn="ctr" rtl="0">
              <a:lnSpc>
                <a:spcPct val="115000"/>
              </a:lnSpc>
              <a:spcBef>
                <a:spcPts val="1600"/>
              </a:spcBef>
              <a:spcAft>
                <a:spcPts val="0"/>
              </a:spcAft>
              <a:buNone/>
            </a:pPr>
            <a:r>
              <a:rPr lang="en" sz="1700" i="1"/>
              <a:t>V</a:t>
            </a:r>
            <a:r>
              <a:rPr lang="en" sz="1700"/>
              <a:t> = </a:t>
            </a:r>
            <a:r>
              <a:rPr lang="en" sz="1700" i="1"/>
              <a:t>Bh</a:t>
            </a:r>
            <a:endParaRPr sz="1700" i="1"/>
          </a:p>
          <a:p>
            <a:pPr marL="0" lvl="0" indent="0" algn="l" rtl="0">
              <a:spcBef>
                <a:spcPts val="1600"/>
              </a:spcBef>
              <a:spcAft>
                <a:spcPts val="1600"/>
              </a:spcAft>
              <a:buNone/>
            </a:pPr>
            <a:r>
              <a:rPr lang="en" sz="1700"/>
              <a:t>where </a:t>
            </a:r>
            <a:r>
              <a:rPr lang="en" sz="1700" i="1"/>
              <a:t>B</a:t>
            </a:r>
            <a:r>
              <a:rPr lang="en" sz="1700"/>
              <a:t> is the area of the base and </a:t>
            </a:r>
            <a:r>
              <a:rPr lang="en" sz="1700" i="1"/>
              <a:t>h</a:t>
            </a:r>
            <a:r>
              <a:rPr lang="en" sz="1700"/>
              <a:t> is the height of the solid.</a:t>
            </a:r>
            <a:endParaRPr sz="1700"/>
          </a:p>
        </p:txBody>
      </p:sp>
      <p:sp>
        <p:nvSpPr>
          <p:cNvPr id="649" name="Google Shape;649;p71"/>
          <p:cNvSpPr/>
          <p:nvPr/>
        </p:nvSpPr>
        <p:spPr>
          <a:xfrm>
            <a:off x="1137450" y="2209675"/>
            <a:ext cx="2696100" cy="1039200"/>
          </a:xfrm>
          <a:prstGeom prst="roundRect">
            <a:avLst>
              <a:gd name="adj" fmla="val 16667"/>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71"/>
          <p:cNvSpPr/>
          <p:nvPr/>
        </p:nvSpPr>
        <p:spPr>
          <a:xfrm>
            <a:off x="7067700" y="2635675"/>
            <a:ext cx="1235400" cy="613200"/>
          </a:xfrm>
          <a:prstGeom prst="roundRect">
            <a:avLst>
              <a:gd name="adj" fmla="val 16667"/>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8"/>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I’m sure many of you feel</a:t>
            </a:r>
            <a:endParaRPr/>
          </a:p>
        </p:txBody>
      </p:sp>
      <p:sp>
        <p:nvSpPr>
          <p:cNvPr id="101" name="Google Shape;101;p18"/>
          <p:cNvSpPr txBox="1"/>
          <p:nvPr/>
        </p:nvSpPr>
        <p:spPr>
          <a:xfrm>
            <a:off x="305575" y="3793825"/>
            <a:ext cx="4661700" cy="556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r>
              <a:rPr lang="en" sz="1000">
                <a:solidFill>
                  <a:schemeClr val="dk1"/>
                </a:solidFill>
                <a:latin typeface="Old Standard TT"/>
                <a:ea typeface="Old Standard TT"/>
                <a:cs typeface="Old Standard TT"/>
                <a:sym typeface="Old Standard TT"/>
              </a:rPr>
              <a:t>[jason701802]. (2010, Aug 19). </a:t>
            </a:r>
            <a:r>
              <a:rPr lang="en" sz="1000" i="1">
                <a:solidFill>
                  <a:schemeClr val="dk1"/>
                </a:solidFill>
                <a:latin typeface="Old Standard TT"/>
                <a:ea typeface="Old Standard TT"/>
                <a:cs typeface="Old Standard TT"/>
                <a:sym typeface="Old Standard TT"/>
              </a:rPr>
              <a:t>I'm afraid we need to use...MATH</a:t>
            </a:r>
            <a:r>
              <a:rPr lang="en" sz="1000">
                <a:solidFill>
                  <a:schemeClr val="dk1"/>
                </a:solidFill>
                <a:latin typeface="Old Standard TT"/>
                <a:ea typeface="Old Standard TT"/>
                <a:cs typeface="Old Standard TT"/>
                <a:sym typeface="Old Standard TT"/>
              </a:rPr>
              <a:t> [Video]. YouTube. </a:t>
            </a:r>
            <a:r>
              <a:rPr lang="en" sz="1000" u="sng">
                <a:solidFill>
                  <a:schemeClr val="accent5"/>
                </a:solidFill>
                <a:latin typeface="Old Standard TT"/>
                <a:ea typeface="Old Standard TT"/>
                <a:cs typeface="Old Standard TT"/>
                <a:sym typeface="Old Standard TT"/>
                <a:hlinkClick r:id="rId3">
                  <a:extLst>
                    <a:ext uri="{A12FA001-AC4F-418D-AE19-62706E023703}">
                      <ahyp:hlinkClr xmlns:ahyp="http://schemas.microsoft.com/office/drawing/2018/hyperlinkcolor" val="tx"/>
                    </a:ext>
                  </a:extLst>
                </a:hlinkClick>
              </a:rPr>
              <a:t>https://www.youtube.com/watch?v=gENVB6tjq_M</a:t>
            </a:r>
            <a:endParaRPr sz="1000">
              <a:latin typeface="Old Standard TT"/>
              <a:ea typeface="Old Standard TT"/>
              <a:cs typeface="Old Standard TT"/>
              <a:sym typeface="Old Standard TT"/>
            </a:endParaRPr>
          </a:p>
        </p:txBody>
      </p:sp>
      <p:pic>
        <p:nvPicPr>
          <p:cNvPr id="102" name="Google Shape;102;p18" descr="dun dun duuun&#10;EDIT: This is from TV season 6 episode﻿ 10 (a.k.a DVD season 5 episode 10), and yes, it is Professor Farnsworth's voice. Watch the episode to understand why." title="I'm afraid we need to use...MATH">
            <a:hlinkClick r:id="rId4"/>
          </p:cNvPr>
          <p:cNvPicPr preferRelativeResize="0"/>
          <p:nvPr/>
        </p:nvPicPr>
        <p:blipFill>
          <a:blip r:embed="rId5">
            <a:alphaModFix/>
          </a:blip>
          <a:stretch>
            <a:fillRect/>
          </a:stretch>
        </p:blipFill>
        <p:spPr>
          <a:xfrm>
            <a:off x="305550" y="1171600"/>
            <a:ext cx="4661750" cy="2622225"/>
          </a:xfrm>
          <a:prstGeom prst="rect">
            <a:avLst/>
          </a:prstGeom>
          <a:noFill/>
          <a:ln>
            <a:noFill/>
          </a:ln>
        </p:spPr>
      </p:pic>
      <p:sp>
        <p:nvSpPr>
          <p:cNvPr id="103" name="Google Shape;103;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104" name="Google Shape;104;p18"/>
          <p:cNvSpPr txBox="1"/>
          <p:nvPr/>
        </p:nvSpPr>
        <p:spPr>
          <a:xfrm>
            <a:off x="5507825" y="1171600"/>
            <a:ext cx="3324600" cy="339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000000"/>
                </a:solidFill>
                <a:latin typeface="Old Standard TT"/>
                <a:ea typeface="Old Standard TT"/>
                <a:cs typeface="Old Standard TT"/>
                <a:sym typeface="Old Standard TT"/>
              </a:rPr>
              <a:t>But please remember: your mindset can have a HUGE effect on your performance.</a:t>
            </a:r>
            <a:endParaRPr sz="1800">
              <a:solidFill>
                <a:srgbClr val="000000"/>
              </a:solidFill>
              <a:latin typeface="Old Standard TT"/>
              <a:ea typeface="Old Standard TT"/>
              <a:cs typeface="Old Standard TT"/>
              <a:sym typeface="Old Standard TT"/>
            </a:endParaRPr>
          </a:p>
          <a:p>
            <a:pPr marL="0" lvl="0" indent="0" algn="l" rtl="0">
              <a:spcBef>
                <a:spcPts val="0"/>
              </a:spcBef>
              <a:spcAft>
                <a:spcPts val="0"/>
              </a:spcAft>
              <a:buNone/>
            </a:pPr>
            <a:endParaRPr sz="1800">
              <a:solidFill>
                <a:srgbClr val="000000"/>
              </a:solidFill>
              <a:latin typeface="Old Standard TT"/>
              <a:ea typeface="Old Standard TT"/>
              <a:cs typeface="Old Standard TT"/>
              <a:sym typeface="Old Standard TT"/>
            </a:endParaRPr>
          </a:p>
          <a:p>
            <a:pPr marL="0" lvl="0" indent="0" algn="l" rtl="0">
              <a:spcBef>
                <a:spcPts val="0"/>
              </a:spcBef>
              <a:spcAft>
                <a:spcPts val="0"/>
              </a:spcAft>
              <a:buNone/>
            </a:pPr>
            <a:r>
              <a:rPr lang="en" sz="1800">
                <a:solidFill>
                  <a:srgbClr val="000000"/>
                </a:solidFill>
                <a:latin typeface="Old Standard TT"/>
                <a:ea typeface="Old Standard TT"/>
                <a:cs typeface="Old Standard TT"/>
                <a:sym typeface="Old Standard TT"/>
              </a:rPr>
              <a:t>Think positively!</a:t>
            </a:r>
            <a:endParaRPr sz="1800">
              <a:solidFill>
                <a:srgbClr val="000000"/>
              </a:solidFill>
              <a:latin typeface="Old Standard TT"/>
              <a:ea typeface="Old Standard TT"/>
              <a:cs typeface="Old Standard TT"/>
              <a:sym typeface="Old Standard TT"/>
            </a:endParaRPr>
          </a:p>
          <a:p>
            <a:pPr marL="0" lvl="0" indent="0" algn="l" rtl="0">
              <a:spcBef>
                <a:spcPts val="0"/>
              </a:spcBef>
              <a:spcAft>
                <a:spcPts val="0"/>
              </a:spcAft>
              <a:buNone/>
            </a:pPr>
            <a:endParaRPr sz="1800">
              <a:solidFill>
                <a:srgbClr val="000000"/>
              </a:solidFill>
              <a:latin typeface="Old Standard TT"/>
              <a:ea typeface="Old Standard TT"/>
              <a:cs typeface="Old Standard TT"/>
              <a:sym typeface="Old Standard TT"/>
            </a:endParaRPr>
          </a:p>
          <a:p>
            <a:pPr marL="0" lvl="0" indent="0" algn="l" rtl="0">
              <a:spcBef>
                <a:spcPts val="0"/>
              </a:spcBef>
              <a:spcAft>
                <a:spcPts val="0"/>
              </a:spcAft>
              <a:buNone/>
            </a:pPr>
            <a:r>
              <a:rPr lang="en" sz="1800">
                <a:solidFill>
                  <a:srgbClr val="000000"/>
                </a:solidFill>
                <a:latin typeface="Old Standard TT"/>
                <a:ea typeface="Old Standard TT"/>
                <a:cs typeface="Old Standard TT"/>
                <a:sym typeface="Old Standard TT"/>
              </a:rPr>
              <a:t>For example, instead of thinking, “This is too hard!” think, “With more practice, I will improve!”</a:t>
            </a:r>
            <a:endParaRPr sz="1800">
              <a:solidFill>
                <a:srgbClr val="000000"/>
              </a:solidFill>
              <a:latin typeface="Old Standard TT"/>
              <a:ea typeface="Old Standard TT"/>
              <a:cs typeface="Old Standard TT"/>
              <a:sym typeface="Old Standard TT"/>
            </a:endParaRPr>
          </a:p>
        </p:txBody>
      </p:sp>
      <p:sp>
        <p:nvSpPr>
          <p:cNvPr id="105" name="Google Shape;105;p18"/>
          <p:cNvSpPr txBox="1"/>
          <p:nvPr/>
        </p:nvSpPr>
        <p:spPr>
          <a:xfrm>
            <a:off x="6507900" y="0"/>
            <a:ext cx="2636100" cy="903600"/>
          </a:xfrm>
          <a:prstGeom prst="rect">
            <a:avLst/>
          </a:prstGeom>
          <a:solidFill>
            <a:srgbClr val="80CBC4"/>
          </a:solidFill>
          <a:ln w="9525" cap="flat" cmpd="sng">
            <a:solidFill>
              <a:srgbClr val="000000"/>
            </a:solidFill>
            <a:prstDash val="lg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000000"/>
                </a:solidFill>
                <a:latin typeface="Old Standard TT"/>
                <a:ea typeface="Old Standard TT"/>
                <a:cs typeface="Old Standard TT"/>
                <a:sym typeface="Old Standard TT"/>
              </a:rPr>
              <a:t>The introductory slides are the same for all parts of the workshop.</a:t>
            </a:r>
            <a:endParaRPr sz="1600">
              <a:solidFill>
                <a:srgbClr val="000000"/>
              </a:solidFill>
              <a:latin typeface="Old Standard TT"/>
              <a:ea typeface="Old Standard TT"/>
              <a:cs typeface="Old Standard TT"/>
              <a:sym typeface="Old Standard TT"/>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72"/>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3D Geometric Figures: Tapered Solids</a:t>
            </a:r>
            <a:endParaRPr baseline="30000"/>
          </a:p>
        </p:txBody>
      </p:sp>
      <p:sp>
        <p:nvSpPr>
          <p:cNvPr id="656" name="Google Shape;656;p7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60</a:t>
            </a:fld>
            <a:endParaRPr/>
          </a:p>
        </p:txBody>
      </p:sp>
      <p:sp>
        <p:nvSpPr>
          <p:cNvPr id="657" name="Google Shape;657;p72"/>
          <p:cNvSpPr txBox="1">
            <a:spLocks noGrp="1"/>
          </p:cNvSpPr>
          <p:nvPr>
            <p:ph type="body" idx="1"/>
          </p:nvPr>
        </p:nvSpPr>
        <p:spPr>
          <a:xfrm>
            <a:off x="311700" y="1171600"/>
            <a:ext cx="3999900" cy="3397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u="sng">
                <a:solidFill>
                  <a:schemeClr val="hlink"/>
                </a:solidFill>
                <a:hlinkClick r:id="rId3"/>
              </a:rPr>
              <a:t>Pyramids</a:t>
            </a:r>
            <a:r>
              <a:rPr lang="en" baseline="30000"/>
              <a:t>38</a:t>
            </a:r>
            <a:endParaRPr baseline="30000"/>
          </a:p>
          <a:p>
            <a:pPr marL="0" lvl="0" indent="0" algn="ctr" rtl="0">
              <a:spcBef>
                <a:spcPts val="1600"/>
              </a:spcBef>
              <a:spcAft>
                <a:spcPts val="0"/>
              </a:spcAft>
              <a:buClr>
                <a:schemeClr val="dk1"/>
              </a:buClr>
              <a:buSzPts val="1100"/>
              <a:buFont typeface="Arial"/>
              <a:buNone/>
            </a:pPr>
            <a:r>
              <a:rPr lang="en" sz="1600" i="1"/>
              <a:t>SA</a:t>
            </a:r>
            <a:r>
              <a:rPr lang="en" sz="1600"/>
              <a:t> = </a:t>
            </a:r>
            <a:r>
              <a:rPr lang="en" sz="1600" i="1"/>
              <a:t>B</a:t>
            </a:r>
            <a:r>
              <a:rPr lang="en" sz="1600"/>
              <a:t> + </a:t>
            </a:r>
            <a:r>
              <a:rPr lang="en" sz="1600" i="1"/>
              <a:t>LA</a:t>
            </a:r>
            <a:endParaRPr sz="1600" i="1"/>
          </a:p>
          <a:p>
            <a:pPr marL="0" lvl="0" indent="0" algn="ctr" rtl="0">
              <a:spcBef>
                <a:spcPts val="1600"/>
              </a:spcBef>
              <a:spcAft>
                <a:spcPts val="1600"/>
              </a:spcAft>
              <a:buClr>
                <a:schemeClr val="dk1"/>
              </a:buClr>
              <a:buSzPts val="1100"/>
              <a:buFont typeface="Arial"/>
              <a:buNone/>
            </a:pPr>
            <a:r>
              <a:rPr lang="en" sz="1600" i="1"/>
              <a:t>V</a:t>
            </a:r>
            <a:r>
              <a:rPr lang="en" sz="1600"/>
              <a:t> = ⅓</a:t>
            </a:r>
            <a:r>
              <a:rPr lang="en" sz="1600" i="1"/>
              <a:t>Bh</a:t>
            </a:r>
            <a:endParaRPr sz="1700"/>
          </a:p>
        </p:txBody>
      </p:sp>
      <p:pic>
        <p:nvPicPr>
          <p:cNvPr id="658" name="Google Shape;658;p72" title="image.png"/>
          <p:cNvPicPr preferRelativeResize="0"/>
          <p:nvPr/>
        </p:nvPicPr>
        <p:blipFill rotWithShape="1">
          <a:blip r:embed="rId4">
            <a:alphaModFix/>
          </a:blip>
          <a:srcRect l="10896" r="10424" b="5392"/>
          <a:stretch/>
        </p:blipFill>
        <p:spPr>
          <a:xfrm>
            <a:off x="311700" y="2640975"/>
            <a:ext cx="2765875" cy="1932300"/>
          </a:xfrm>
          <a:prstGeom prst="rect">
            <a:avLst/>
          </a:prstGeom>
          <a:noFill/>
          <a:ln>
            <a:noFill/>
          </a:ln>
        </p:spPr>
      </p:pic>
      <p:sp>
        <p:nvSpPr>
          <p:cNvPr id="659" name="Google Shape;659;p72"/>
          <p:cNvSpPr txBox="1"/>
          <p:nvPr/>
        </p:nvSpPr>
        <p:spPr>
          <a:xfrm>
            <a:off x="2950200" y="2760675"/>
            <a:ext cx="1361400" cy="18126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000" i="1">
                <a:latin typeface="Old Standard TT"/>
                <a:ea typeface="Old Standard TT"/>
                <a:cs typeface="Old Standard TT"/>
                <a:sym typeface="Old Standard TT"/>
              </a:rPr>
              <a:t>Figure 34</a:t>
            </a:r>
            <a:r>
              <a:rPr lang="en" sz="1000">
                <a:latin typeface="Old Standard TT"/>
                <a:ea typeface="Old Standard TT"/>
                <a:cs typeface="Old Standard TT"/>
                <a:sym typeface="Old Standard TT"/>
              </a:rPr>
              <a:t>. Parts of a pyramid. Adapted from </a:t>
            </a:r>
            <a:r>
              <a:rPr lang="en" sz="1000" i="1">
                <a:latin typeface="Old Standard TT"/>
                <a:ea typeface="Old Standard TT"/>
                <a:cs typeface="Old Standard TT"/>
                <a:sym typeface="Old Standard TT"/>
              </a:rPr>
              <a:t>Volume and Surface Area of a Pyramid</a:t>
            </a:r>
            <a:r>
              <a:rPr lang="en" sz="1000">
                <a:latin typeface="Old Standard TT"/>
                <a:ea typeface="Old Standard TT"/>
                <a:cs typeface="Old Standard TT"/>
                <a:sym typeface="Old Standard TT"/>
              </a:rPr>
              <a:t>, 2020, retrieved from </a:t>
            </a:r>
            <a:r>
              <a:rPr lang="en" sz="1000" u="sng">
                <a:solidFill>
                  <a:schemeClr val="hlink"/>
                </a:solidFill>
                <a:latin typeface="Old Standard TT"/>
                <a:ea typeface="Old Standard TT"/>
                <a:cs typeface="Old Standard TT"/>
                <a:sym typeface="Old Standard TT"/>
                <a:hlinkClick r:id="rId5"/>
              </a:rPr>
              <a:t>https://calcworkshop.com/volume-surface-area/pyramid/</a:t>
            </a:r>
            <a:r>
              <a:rPr lang="en" sz="1000">
                <a:latin typeface="Old Standard TT"/>
                <a:ea typeface="Old Standard TT"/>
                <a:cs typeface="Old Standard TT"/>
                <a:sym typeface="Old Standard TT"/>
              </a:rPr>
              <a:t>. Copyright 2025 by Calcworkshop LLC.</a:t>
            </a:r>
            <a:endParaRPr sz="1000">
              <a:latin typeface="Old Standard TT"/>
              <a:ea typeface="Old Standard TT"/>
              <a:cs typeface="Old Standard TT"/>
              <a:sym typeface="Old Standard TT"/>
            </a:endParaRPr>
          </a:p>
        </p:txBody>
      </p:sp>
      <p:sp>
        <p:nvSpPr>
          <p:cNvPr id="660" name="Google Shape;660;p72"/>
          <p:cNvSpPr/>
          <p:nvPr/>
        </p:nvSpPr>
        <p:spPr>
          <a:xfrm>
            <a:off x="1009650" y="1712850"/>
            <a:ext cx="2604000" cy="875400"/>
          </a:xfrm>
          <a:prstGeom prst="roundRect">
            <a:avLst>
              <a:gd name="adj" fmla="val 16667"/>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72"/>
          <p:cNvSpPr txBox="1"/>
          <p:nvPr/>
        </p:nvSpPr>
        <p:spPr>
          <a:xfrm>
            <a:off x="4832625" y="1148175"/>
            <a:ext cx="3999900" cy="3425100"/>
          </a:xfrm>
          <a:prstGeom prst="rect">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700" b="1">
                <a:latin typeface="Gloria Hallelujah"/>
                <a:ea typeface="Gloria Hallelujah"/>
                <a:cs typeface="Gloria Hallelujah"/>
                <a:sym typeface="Gloria Hallelujah"/>
              </a:rPr>
              <a:t>Note:</a:t>
            </a:r>
            <a:endParaRPr sz="1700">
              <a:latin typeface="Gloria Hallelujah"/>
              <a:ea typeface="Gloria Hallelujah"/>
              <a:cs typeface="Gloria Hallelujah"/>
              <a:sym typeface="Gloria Hallelujah"/>
            </a:endParaRPr>
          </a:p>
          <a:p>
            <a:pPr marL="0" lvl="0" indent="0" algn="l" rtl="0">
              <a:lnSpc>
                <a:spcPct val="115000"/>
              </a:lnSpc>
              <a:spcBef>
                <a:spcPts val="0"/>
              </a:spcBef>
              <a:spcAft>
                <a:spcPts val="0"/>
              </a:spcAft>
              <a:buNone/>
            </a:pPr>
            <a:r>
              <a:rPr lang="en" sz="1700">
                <a:latin typeface="Old Standard TT"/>
                <a:ea typeface="Old Standard TT"/>
                <a:cs typeface="Old Standard TT"/>
                <a:sym typeface="Old Standard TT"/>
              </a:rPr>
              <a:t>Pyramids can have many differently shaped bases; therefore, there isn’t one formula for surface area and volume of pyramids. In the formulas to the left,</a:t>
            </a:r>
            <a:r>
              <a:rPr lang="en" sz="1700">
                <a:solidFill>
                  <a:schemeClr val="dk1"/>
                </a:solidFill>
                <a:latin typeface="Old Standard TT"/>
                <a:ea typeface="Old Standard TT"/>
                <a:cs typeface="Old Standard TT"/>
                <a:sym typeface="Old Standard TT"/>
              </a:rPr>
              <a:t> </a:t>
            </a:r>
            <a:r>
              <a:rPr lang="en" sz="1700" i="1">
                <a:solidFill>
                  <a:schemeClr val="dk1"/>
                </a:solidFill>
                <a:latin typeface="Old Standard TT"/>
                <a:ea typeface="Old Standard TT"/>
                <a:cs typeface="Old Standard TT"/>
                <a:sym typeface="Old Standard TT"/>
              </a:rPr>
              <a:t>B</a:t>
            </a:r>
            <a:r>
              <a:rPr lang="en" sz="1700">
                <a:solidFill>
                  <a:schemeClr val="dk1"/>
                </a:solidFill>
                <a:latin typeface="Old Standard TT"/>
                <a:ea typeface="Old Standard TT"/>
                <a:cs typeface="Old Standard TT"/>
                <a:sym typeface="Old Standard TT"/>
              </a:rPr>
              <a:t> is the area of the base, </a:t>
            </a:r>
            <a:r>
              <a:rPr lang="en" sz="1700" i="1">
                <a:solidFill>
                  <a:schemeClr val="dk1"/>
                </a:solidFill>
                <a:latin typeface="Old Standard TT"/>
                <a:ea typeface="Old Standard TT"/>
                <a:cs typeface="Old Standard TT"/>
                <a:sym typeface="Old Standard TT"/>
              </a:rPr>
              <a:t>LA</a:t>
            </a:r>
            <a:r>
              <a:rPr lang="en" sz="1700">
                <a:solidFill>
                  <a:schemeClr val="dk1"/>
                </a:solidFill>
                <a:latin typeface="Old Standard TT"/>
                <a:ea typeface="Old Standard TT"/>
                <a:cs typeface="Old Standard TT"/>
                <a:sym typeface="Old Standard TT"/>
              </a:rPr>
              <a:t> is the lateral area (areas of all the triangular sides added together), and </a:t>
            </a:r>
            <a:r>
              <a:rPr lang="en" sz="1700" i="1">
                <a:solidFill>
                  <a:schemeClr val="dk1"/>
                </a:solidFill>
                <a:latin typeface="Old Standard TT"/>
                <a:ea typeface="Old Standard TT"/>
                <a:cs typeface="Old Standard TT"/>
                <a:sym typeface="Old Standard TT"/>
              </a:rPr>
              <a:t>h</a:t>
            </a:r>
            <a:r>
              <a:rPr lang="en" sz="1700">
                <a:solidFill>
                  <a:schemeClr val="dk1"/>
                </a:solidFill>
                <a:latin typeface="Old Standard TT"/>
                <a:ea typeface="Old Standard TT"/>
                <a:cs typeface="Old Standard TT"/>
                <a:sym typeface="Old Standard TT"/>
              </a:rPr>
              <a:t> is the height (</a:t>
            </a:r>
            <a:r>
              <a:rPr lang="en" sz="1700" b="1" i="1">
                <a:solidFill>
                  <a:schemeClr val="dk1"/>
                </a:solidFill>
                <a:latin typeface="Old Standard TT"/>
                <a:ea typeface="Old Standard TT"/>
                <a:cs typeface="Old Standard TT"/>
                <a:sym typeface="Old Standard TT"/>
              </a:rPr>
              <a:t>not the slant height</a:t>
            </a:r>
            <a:r>
              <a:rPr lang="en" sz="1700">
                <a:solidFill>
                  <a:schemeClr val="dk1"/>
                </a:solidFill>
                <a:latin typeface="Old Standard TT"/>
                <a:ea typeface="Old Standard TT"/>
                <a:cs typeface="Old Standard TT"/>
                <a:sym typeface="Old Standard TT"/>
              </a:rPr>
              <a:t>). </a:t>
            </a:r>
            <a:r>
              <a:rPr lang="en" sz="1700">
                <a:latin typeface="Old Standard TT"/>
                <a:ea typeface="Old Standard TT"/>
                <a:cs typeface="Old Standard TT"/>
                <a:sym typeface="Old Standard TT"/>
              </a:rPr>
              <a:t>Please go to </a:t>
            </a:r>
            <a:r>
              <a:rPr lang="en" sz="1700" u="sng">
                <a:solidFill>
                  <a:schemeClr val="accent6"/>
                </a:solidFill>
                <a:latin typeface="Old Standard TT"/>
                <a:ea typeface="Old Standard TT"/>
                <a:cs typeface="Old Standard TT"/>
                <a:sym typeface="Old Standard TT"/>
                <a:hlinkClick r:id="rId6" action="ppaction://hlinksldjump">
                  <a:extLst>
                    <a:ext uri="{A12FA001-AC4F-418D-AE19-62706E023703}">
                      <ahyp:hlinkClr xmlns:ahyp="http://schemas.microsoft.com/office/drawing/2018/hyperlinkcolor" val="tx"/>
                    </a:ext>
                  </a:extLst>
                </a:hlinkClick>
              </a:rPr>
              <a:t>Slide 61</a:t>
            </a:r>
            <a:r>
              <a:rPr lang="en" sz="1700">
                <a:latin typeface="Old Standard TT"/>
                <a:ea typeface="Old Standard TT"/>
                <a:cs typeface="Old Standard TT"/>
                <a:sym typeface="Old Standard TT"/>
              </a:rPr>
              <a:t> for my tips regarding surface area and volume of pyramids.</a:t>
            </a:r>
            <a:endParaRPr sz="1700">
              <a:latin typeface="Old Standard TT"/>
              <a:ea typeface="Old Standard TT"/>
              <a:cs typeface="Old Standard TT"/>
              <a:sym typeface="Old Standard TT"/>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Google Shape;666;p73"/>
          <p:cNvSpPr txBox="1">
            <a:spLocks noGrp="1"/>
          </p:cNvSpPr>
          <p:nvPr>
            <p:ph type="body" idx="4294967295"/>
          </p:nvPr>
        </p:nvSpPr>
        <p:spPr>
          <a:xfrm>
            <a:off x="311700" y="1171600"/>
            <a:ext cx="3999900" cy="3397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u="sng">
                <a:solidFill>
                  <a:schemeClr val="hlink"/>
                </a:solidFill>
                <a:hlinkClick r:id="rId3"/>
              </a:rPr>
              <a:t>Cones</a:t>
            </a:r>
            <a:r>
              <a:rPr lang="en" baseline="30000"/>
              <a:t>39</a:t>
            </a:r>
            <a:endParaRPr baseline="30000"/>
          </a:p>
          <a:p>
            <a:pPr marL="0" lvl="0" indent="0" algn="ctr" rtl="0">
              <a:spcBef>
                <a:spcPts val="1600"/>
              </a:spcBef>
              <a:spcAft>
                <a:spcPts val="0"/>
              </a:spcAft>
              <a:buNone/>
            </a:pPr>
            <a:r>
              <a:rPr lang="en" sz="1600" i="1"/>
              <a:t>SA</a:t>
            </a:r>
            <a:r>
              <a:rPr lang="en" sz="1600"/>
              <a:t> = π</a:t>
            </a:r>
            <a:r>
              <a:rPr lang="en" sz="1600" i="1"/>
              <a:t>r</a:t>
            </a:r>
            <a:r>
              <a:rPr lang="en" sz="1600"/>
              <a:t>(</a:t>
            </a:r>
            <a:r>
              <a:rPr lang="en" sz="1600" i="1"/>
              <a:t>r</a:t>
            </a:r>
            <a:r>
              <a:rPr lang="en" sz="1600"/>
              <a:t> +</a:t>
            </a:r>
            <a:r>
              <a:rPr lang="en" sz="1600" i="1"/>
              <a:t>l</a:t>
            </a:r>
            <a:r>
              <a:rPr lang="en" sz="1600"/>
              <a:t>)</a:t>
            </a:r>
            <a:endParaRPr sz="1600"/>
          </a:p>
          <a:p>
            <a:pPr marL="0" lvl="0" indent="0" algn="ctr" rtl="0">
              <a:spcBef>
                <a:spcPts val="1600"/>
              </a:spcBef>
              <a:spcAft>
                <a:spcPts val="1600"/>
              </a:spcAft>
              <a:buNone/>
            </a:pPr>
            <a:r>
              <a:rPr lang="en" sz="1600" i="1"/>
              <a:t>V</a:t>
            </a:r>
            <a:r>
              <a:rPr lang="en" sz="1600"/>
              <a:t> = ⅓π</a:t>
            </a:r>
            <a:r>
              <a:rPr lang="en" sz="1600" i="1"/>
              <a:t>r</a:t>
            </a:r>
            <a:r>
              <a:rPr lang="en" sz="1600" baseline="30000"/>
              <a:t>2</a:t>
            </a:r>
            <a:r>
              <a:rPr lang="en" sz="1600" i="1"/>
              <a:t>h</a:t>
            </a:r>
            <a:endParaRPr sz="1600" i="1"/>
          </a:p>
        </p:txBody>
      </p:sp>
      <p:sp>
        <p:nvSpPr>
          <p:cNvPr id="667" name="Google Shape;667;p73"/>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3D Geometric Figures: Tapered Solids</a:t>
            </a:r>
            <a:endParaRPr/>
          </a:p>
        </p:txBody>
      </p:sp>
      <p:pic>
        <p:nvPicPr>
          <p:cNvPr id="668" name="Google Shape;668;p73"/>
          <p:cNvPicPr preferRelativeResize="0"/>
          <p:nvPr/>
        </p:nvPicPr>
        <p:blipFill>
          <a:blip r:embed="rId4">
            <a:alphaModFix/>
          </a:blip>
          <a:stretch>
            <a:fillRect/>
          </a:stretch>
        </p:blipFill>
        <p:spPr>
          <a:xfrm>
            <a:off x="1405340" y="2672950"/>
            <a:ext cx="1812625" cy="1812625"/>
          </a:xfrm>
          <a:prstGeom prst="rect">
            <a:avLst/>
          </a:prstGeom>
          <a:noFill/>
          <a:ln>
            <a:noFill/>
          </a:ln>
        </p:spPr>
      </p:pic>
      <p:sp>
        <p:nvSpPr>
          <p:cNvPr id="669" name="Google Shape;669;p73"/>
          <p:cNvSpPr txBox="1"/>
          <p:nvPr/>
        </p:nvSpPr>
        <p:spPr>
          <a:xfrm>
            <a:off x="2583675" y="4093900"/>
            <a:ext cx="322200" cy="31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i="1">
                <a:latin typeface="Old Standard TT"/>
                <a:ea typeface="Old Standard TT"/>
                <a:cs typeface="Old Standard TT"/>
                <a:sym typeface="Old Standard TT"/>
              </a:rPr>
              <a:t>r</a:t>
            </a:r>
            <a:endParaRPr i="1">
              <a:latin typeface="Old Standard TT"/>
              <a:ea typeface="Old Standard TT"/>
              <a:cs typeface="Old Standard TT"/>
              <a:sym typeface="Old Standard TT"/>
            </a:endParaRPr>
          </a:p>
        </p:txBody>
      </p:sp>
      <p:sp>
        <p:nvSpPr>
          <p:cNvPr id="670" name="Google Shape;670;p73"/>
          <p:cNvSpPr txBox="1"/>
          <p:nvPr/>
        </p:nvSpPr>
        <p:spPr>
          <a:xfrm>
            <a:off x="2307775" y="3356213"/>
            <a:ext cx="322200" cy="44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i="1">
                <a:latin typeface="Old Standard TT"/>
                <a:ea typeface="Old Standard TT"/>
                <a:cs typeface="Old Standard TT"/>
                <a:sym typeface="Old Standard TT"/>
              </a:rPr>
              <a:t>h</a:t>
            </a:r>
            <a:endParaRPr i="1">
              <a:latin typeface="Old Standard TT"/>
              <a:ea typeface="Old Standard TT"/>
              <a:cs typeface="Old Standard TT"/>
              <a:sym typeface="Old Standard TT"/>
            </a:endParaRPr>
          </a:p>
        </p:txBody>
      </p:sp>
      <p:sp>
        <p:nvSpPr>
          <p:cNvPr id="671" name="Google Shape;671;p73"/>
          <p:cNvSpPr txBox="1"/>
          <p:nvPr/>
        </p:nvSpPr>
        <p:spPr>
          <a:xfrm>
            <a:off x="3234050" y="3304900"/>
            <a:ext cx="994500" cy="12639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000" i="1">
                <a:latin typeface="Old Standard TT"/>
                <a:ea typeface="Old Standard TT"/>
                <a:cs typeface="Old Standard TT"/>
                <a:sym typeface="Old Standard TT"/>
              </a:rPr>
              <a:t>Figure 35</a:t>
            </a:r>
            <a:r>
              <a:rPr lang="en" sz="1000">
                <a:latin typeface="Old Standard TT"/>
                <a:ea typeface="Old Standard TT"/>
                <a:cs typeface="Old Standard TT"/>
                <a:sym typeface="Old Standard TT"/>
              </a:rPr>
              <a:t>. Cone clip art. Retrieved from </a:t>
            </a:r>
            <a:r>
              <a:rPr lang="en" sz="1000" u="sng">
                <a:solidFill>
                  <a:schemeClr val="hlink"/>
                </a:solidFill>
                <a:latin typeface="Old Standard TT"/>
                <a:ea typeface="Old Standard TT"/>
                <a:cs typeface="Old Standard TT"/>
                <a:sym typeface="Old Standard TT"/>
                <a:hlinkClick r:id="rId5"/>
              </a:rPr>
              <a:t>http://www.clker.com/clipart-cone.html</a:t>
            </a:r>
            <a:r>
              <a:rPr lang="en" sz="1000">
                <a:latin typeface="Old Standard TT"/>
                <a:ea typeface="Old Standard TT"/>
                <a:cs typeface="Old Standard TT"/>
                <a:sym typeface="Old Standard TT"/>
              </a:rPr>
              <a:t>.</a:t>
            </a:r>
            <a:endParaRPr sz="1000">
              <a:latin typeface="Old Standard TT"/>
              <a:ea typeface="Old Standard TT"/>
              <a:cs typeface="Old Standard TT"/>
              <a:sym typeface="Old Standard TT"/>
            </a:endParaRPr>
          </a:p>
        </p:txBody>
      </p:sp>
      <p:sp>
        <p:nvSpPr>
          <p:cNvPr id="672" name="Google Shape;672;p7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61</a:t>
            </a:fld>
            <a:endParaRPr/>
          </a:p>
        </p:txBody>
      </p:sp>
      <p:sp>
        <p:nvSpPr>
          <p:cNvPr id="673" name="Google Shape;673;p73"/>
          <p:cNvSpPr txBox="1"/>
          <p:nvPr/>
        </p:nvSpPr>
        <p:spPr>
          <a:xfrm>
            <a:off x="2715700" y="3191563"/>
            <a:ext cx="322200" cy="44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i="1">
                <a:latin typeface="Old Standard TT"/>
                <a:ea typeface="Old Standard TT"/>
                <a:cs typeface="Old Standard TT"/>
                <a:sym typeface="Old Standard TT"/>
              </a:rPr>
              <a:t>l</a:t>
            </a:r>
            <a:endParaRPr i="1">
              <a:latin typeface="Old Standard TT"/>
              <a:ea typeface="Old Standard TT"/>
              <a:cs typeface="Old Standard TT"/>
              <a:sym typeface="Old Standard TT"/>
            </a:endParaRPr>
          </a:p>
        </p:txBody>
      </p:sp>
      <p:sp>
        <p:nvSpPr>
          <p:cNvPr id="674" name="Google Shape;674;p73"/>
          <p:cNvSpPr txBox="1"/>
          <p:nvPr/>
        </p:nvSpPr>
        <p:spPr>
          <a:xfrm>
            <a:off x="4832625" y="1148175"/>
            <a:ext cx="3999900" cy="3425100"/>
          </a:xfrm>
          <a:prstGeom prst="rect">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700" b="1">
                <a:latin typeface="Gloria Hallelujah"/>
                <a:ea typeface="Gloria Hallelujah"/>
                <a:cs typeface="Gloria Hallelujah"/>
                <a:sym typeface="Gloria Hallelujah"/>
              </a:rPr>
              <a:t>Note:</a:t>
            </a:r>
            <a:endParaRPr sz="1700">
              <a:latin typeface="Gloria Hallelujah"/>
              <a:ea typeface="Gloria Hallelujah"/>
              <a:cs typeface="Gloria Hallelujah"/>
              <a:sym typeface="Gloria Hallelujah"/>
            </a:endParaRPr>
          </a:p>
          <a:p>
            <a:pPr marL="0" lvl="0" indent="0" algn="l" rtl="0">
              <a:lnSpc>
                <a:spcPct val="115000"/>
              </a:lnSpc>
              <a:spcBef>
                <a:spcPts val="0"/>
              </a:spcBef>
              <a:spcAft>
                <a:spcPts val="0"/>
              </a:spcAft>
              <a:buNone/>
            </a:pPr>
            <a:r>
              <a:rPr lang="en" sz="1700">
                <a:latin typeface="Old Standard TT"/>
                <a:ea typeface="Old Standard TT"/>
                <a:cs typeface="Old Standard TT"/>
                <a:sym typeface="Old Standard TT"/>
              </a:rPr>
              <a:t>Compare the formulas for volume of a cylinder (from </a:t>
            </a:r>
            <a:r>
              <a:rPr lang="en" sz="1700" u="sng">
                <a:solidFill>
                  <a:schemeClr val="accent6"/>
                </a:solidFill>
                <a:latin typeface="Old Standard TT"/>
                <a:ea typeface="Old Standard TT"/>
                <a:cs typeface="Old Standard TT"/>
                <a:sym typeface="Old Standard TT"/>
                <a:hlinkClick r:id="rId6" action="ppaction://hlinksldjump">
                  <a:extLst>
                    <a:ext uri="{A12FA001-AC4F-418D-AE19-62706E023703}">
                      <ahyp:hlinkClr xmlns:ahyp="http://schemas.microsoft.com/office/drawing/2018/hyperlinkcolor" val="tx"/>
                    </a:ext>
                  </a:extLst>
                </a:hlinkClick>
              </a:rPr>
              <a:t>Slide 57</a:t>
            </a:r>
            <a:r>
              <a:rPr lang="en" sz="1700">
                <a:latin typeface="Old Standard TT"/>
                <a:ea typeface="Old Standard TT"/>
                <a:cs typeface="Old Standard TT"/>
                <a:sym typeface="Old Standard TT"/>
              </a:rPr>
              <a:t>) and volume of a cone.</a:t>
            </a:r>
            <a:endParaRPr sz="1700">
              <a:latin typeface="Old Standard TT"/>
              <a:ea typeface="Old Standard TT"/>
              <a:cs typeface="Old Standard TT"/>
              <a:sym typeface="Old Standard TT"/>
            </a:endParaRPr>
          </a:p>
          <a:p>
            <a:pPr marL="0" lvl="0" indent="0" algn="l" rtl="0">
              <a:lnSpc>
                <a:spcPct val="115000"/>
              </a:lnSpc>
              <a:spcBef>
                <a:spcPts val="0"/>
              </a:spcBef>
              <a:spcAft>
                <a:spcPts val="0"/>
              </a:spcAft>
              <a:buNone/>
            </a:pPr>
            <a:endParaRPr sz="1700">
              <a:latin typeface="Old Standard TT"/>
              <a:ea typeface="Old Standard TT"/>
              <a:cs typeface="Old Standard TT"/>
              <a:sym typeface="Old Standard TT"/>
            </a:endParaRPr>
          </a:p>
          <a:p>
            <a:pPr marL="0" lvl="0" indent="457200" algn="l" rtl="0">
              <a:lnSpc>
                <a:spcPct val="115000"/>
              </a:lnSpc>
              <a:spcBef>
                <a:spcPts val="0"/>
              </a:spcBef>
              <a:spcAft>
                <a:spcPts val="0"/>
              </a:spcAft>
              <a:buNone/>
            </a:pPr>
            <a:r>
              <a:rPr lang="en" sz="1700">
                <a:latin typeface="Old Standard TT"/>
                <a:ea typeface="Old Standard TT"/>
                <a:cs typeface="Old Standard TT"/>
                <a:sym typeface="Old Standard TT"/>
              </a:rPr>
              <a:t>Cylinder:	</a:t>
            </a:r>
            <a:r>
              <a:rPr lang="en" sz="1700" i="1">
                <a:solidFill>
                  <a:schemeClr val="dk1"/>
                </a:solidFill>
                <a:latin typeface="Old Standard TT"/>
                <a:ea typeface="Old Standard TT"/>
                <a:cs typeface="Old Standard TT"/>
                <a:sym typeface="Old Standard TT"/>
              </a:rPr>
              <a:t>V</a:t>
            </a:r>
            <a:r>
              <a:rPr lang="en" sz="1700">
                <a:solidFill>
                  <a:schemeClr val="dk1"/>
                </a:solidFill>
                <a:latin typeface="Old Standard TT"/>
                <a:ea typeface="Old Standard TT"/>
                <a:cs typeface="Old Standard TT"/>
                <a:sym typeface="Old Standard TT"/>
              </a:rPr>
              <a:t> = π</a:t>
            </a:r>
            <a:r>
              <a:rPr lang="en" sz="1700" i="1">
                <a:solidFill>
                  <a:schemeClr val="dk1"/>
                </a:solidFill>
                <a:latin typeface="Old Standard TT"/>
                <a:ea typeface="Old Standard TT"/>
                <a:cs typeface="Old Standard TT"/>
                <a:sym typeface="Old Standard TT"/>
              </a:rPr>
              <a:t>r</a:t>
            </a:r>
            <a:r>
              <a:rPr lang="en" sz="1700" baseline="30000">
                <a:solidFill>
                  <a:schemeClr val="dk1"/>
                </a:solidFill>
                <a:latin typeface="Old Standard TT"/>
                <a:ea typeface="Old Standard TT"/>
                <a:cs typeface="Old Standard TT"/>
                <a:sym typeface="Old Standard TT"/>
              </a:rPr>
              <a:t>2</a:t>
            </a:r>
            <a:r>
              <a:rPr lang="en" sz="1700" i="1">
                <a:solidFill>
                  <a:schemeClr val="dk1"/>
                </a:solidFill>
                <a:latin typeface="Old Standard TT"/>
                <a:ea typeface="Old Standard TT"/>
                <a:cs typeface="Old Standard TT"/>
                <a:sym typeface="Old Standard TT"/>
              </a:rPr>
              <a:t>h</a:t>
            </a:r>
            <a:endParaRPr sz="1700" i="1">
              <a:solidFill>
                <a:schemeClr val="dk1"/>
              </a:solidFill>
              <a:latin typeface="Old Standard TT"/>
              <a:ea typeface="Old Standard TT"/>
              <a:cs typeface="Old Standard TT"/>
              <a:sym typeface="Old Standard TT"/>
            </a:endParaRPr>
          </a:p>
          <a:p>
            <a:pPr marL="0" lvl="0" indent="457200" algn="l" rtl="0">
              <a:lnSpc>
                <a:spcPct val="115000"/>
              </a:lnSpc>
              <a:spcBef>
                <a:spcPts val="0"/>
              </a:spcBef>
              <a:spcAft>
                <a:spcPts val="0"/>
              </a:spcAft>
              <a:buNone/>
            </a:pPr>
            <a:r>
              <a:rPr lang="en" sz="1700">
                <a:solidFill>
                  <a:schemeClr val="dk1"/>
                </a:solidFill>
                <a:latin typeface="Old Standard TT"/>
                <a:ea typeface="Old Standard TT"/>
                <a:cs typeface="Old Standard TT"/>
                <a:sym typeface="Old Standard TT"/>
              </a:rPr>
              <a:t>Cone:	</a:t>
            </a:r>
            <a:r>
              <a:rPr lang="en" sz="1700" i="1">
                <a:solidFill>
                  <a:schemeClr val="dk1"/>
                </a:solidFill>
                <a:latin typeface="Old Standard TT"/>
                <a:ea typeface="Old Standard TT"/>
                <a:cs typeface="Old Standard TT"/>
                <a:sym typeface="Old Standard TT"/>
              </a:rPr>
              <a:t>V</a:t>
            </a:r>
            <a:r>
              <a:rPr lang="en" sz="1700">
                <a:solidFill>
                  <a:schemeClr val="dk1"/>
                </a:solidFill>
                <a:latin typeface="Old Standard TT"/>
                <a:ea typeface="Old Standard TT"/>
                <a:cs typeface="Old Standard TT"/>
                <a:sym typeface="Old Standard TT"/>
              </a:rPr>
              <a:t> = ⅓π</a:t>
            </a:r>
            <a:r>
              <a:rPr lang="en" sz="1700" i="1">
                <a:solidFill>
                  <a:schemeClr val="dk1"/>
                </a:solidFill>
                <a:latin typeface="Old Standard TT"/>
                <a:ea typeface="Old Standard TT"/>
                <a:cs typeface="Old Standard TT"/>
                <a:sym typeface="Old Standard TT"/>
              </a:rPr>
              <a:t>r</a:t>
            </a:r>
            <a:r>
              <a:rPr lang="en" sz="1700" baseline="30000">
                <a:solidFill>
                  <a:schemeClr val="dk1"/>
                </a:solidFill>
                <a:latin typeface="Old Standard TT"/>
                <a:ea typeface="Old Standard TT"/>
                <a:cs typeface="Old Standard TT"/>
                <a:sym typeface="Old Standard TT"/>
              </a:rPr>
              <a:t>2</a:t>
            </a:r>
            <a:r>
              <a:rPr lang="en" sz="1700" i="1">
                <a:solidFill>
                  <a:schemeClr val="dk1"/>
                </a:solidFill>
                <a:latin typeface="Old Standard TT"/>
                <a:ea typeface="Old Standard TT"/>
                <a:cs typeface="Old Standard TT"/>
                <a:sym typeface="Old Standard TT"/>
              </a:rPr>
              <a:t>h</a:t>
            </a:r>
            <a:endParaRPr sz="1700">
              <a:solidFill>
                <a:schemeClr val="dk1"/>
              </a:solidFill>
              <a:latin typeface="Old Standard TT"/>
              <a:ea typeface="Old Standard TT"/>
              <a:cs typeface="Old Standard TT"/>
              <a:sym typeface="Old Standard TT"/>
            </a:endParaRPr>
          </a:p>
          <a:p>
            <a:pPr marL="0" lvl="0" indent="0" algn="l" rtl="0">
              <a:lnSpc>
                <a:spcPct val="115000"/>
              </a:lnSpc>
              <a:spcBef>
                <a:spcPts val="0"/>
              </a:spcBef>
              <a:spcAft>
                <a:spcPts val="0"/>
              </a:spcAft>
              <a:buNone/>
            </a:pPr>
            <a:endParaRPr sz="1700">
              <a:solidFill>
                <a:schemeClr val="dk1"/>
              </a:solidFill>
              <a:latin typeface="Old Standard TT"/>
              <a:ea typeface="Old Standard TT"/>
              <a:cs typeface="Old Standard TT"/>
              <a:sym typeface="Old Standard TT"/>
            </a:endParaRPr>
          </a:p>
          <a:p>
            <a:pPr marL="0" lvl="0" indent="0" algn="l" rtl="0">
              <a:lnSpc>
                <a:spcPct val="115000"/>
              </a:lnSpc>
              <a:spcBef>
                <a:spcPts val="0"/>
              </a:spcBef>
              <a:spcAft>
                <a:spcPts val="0"/>
              </a:spcAft>
              <a:buNone/>
            </a:pPr>
            <a:r>
              <a:rPr lang="en" sz="1700">
                <a:solidFill>
                  <a:schemeClr val="dk1"/>
                </a:solidFill>
                <a:latin typeface="Old Standard TT"/>
                <a:ea typeface="Old Standard TT"/>
                <a:cs typeface="Old Standard TT"/>
                <a:sym typeface="Old Standard TT"/>
              </a:rPr>
              <a:t>The formula for the volume of a cone is the same as the formula for the volume of a cylinder, just multiplied by ⅓!</a:t>
            </a:r>
            <a:endParaRPr sz="1700">
              <a:solidFill>
                <a:schemeClr val="dk1"/>
              </a:solidFill>
              <a:latin typeface="Old Standard TT"/>
              <a:ea typeface="Old Standard TT"/>
              <a:cs typeface="Old Standard TT"/>
              <a:sym typeface="Old Standard TT"/>
            </a:endParaRPr>
          </a:p>
        </p:txBody>
      </p:sp>
      <p:sp>
        <p:nvSpPr>
          <p:cNvPr id="675" name="Google Shape;675;p73"/>
          <p:cNvSpPr/>
          <p:nvPr/>
        </p:nvSpPr>
        <p:spPr>
          <a:xfrm>
            <a:off x="1009650" y="1712850"/>
            <a:ext cx="2604000" cy="875400"/>
          </a:xfrm>
          <a:prstGeom prst="roundRect">
            <a:avLst>
              <a:gd name="adj" fmla="val 16667"/>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74"/>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When you are using the formulas for pyramids and cones, be careful about using the </a:t>
            </a:r>
            <a:r>
              <a:rPr lang="en" i="1"/>
              <a:t>height</a:t>
            </a:r>
            <a:r>
              <a:rPr lang="en"/>
              <a:t> vs. the </a:t>
            </a:r>
            <a:r>
              <a:rPr lang="en" i="1"/>
              <a:t>slant height</a:t>
            </a:r>
            <a:r>
              <a:rPr lang="en"/>
              <a:t>. They are different!</a:t>
            </a:r>
            <a:endParaRPr/>
          </a:p>
          <a:p>
            <a:pPr marL="457200" lvl="0" indent="-342900" algn="l" rtl="0">
              <a:spcBef>
                <a:spcPts val="0"/>
              </a:spcBef>
              <a:spcAft>
                <a:spcPts val="0"/>
              </a:spcAft>
              <a:buSzPts val="1800"/>
              <a:buChar char="●"/>
            </a:pPr>
            <a:r>
              <a:rPr lang="en"/>
              <a:t>The </a:t>
            </a:r>
            <a:r>
              <a:rPr lang="en" i="1"/>
              <a:t>height</a:t>
            </a:r>
            <a:r>
              <a:rPr lang="en"/>
              <a:t> measures the distance from the apex (labeled as vertex in the picture below) through the solid to the middle of the base.</a:t>
            </a:r>
            <a:endParaRPr/>
          </a:p>
          <a:p>
            <a:pPr marL="457200" lvl="0" indent="-342900" algn="l" rtl="0">
              <a:spcBef>
                <a:spcPts val="0"/>
              </a:spcBef>
              <a:spcAft>
                <a:spcPts val="0"/>
              </a:spcAft>
              <a:buSzPts val="1800"/>
              <a:buChar char="●"/>
            </a:pPr>
            <a:r>
              <a:rPr lang="en"/>
              <a:t>The </a:t>
            </a:r>
            <a:r>
              <a:rPr lang="en" i="1"/>
              <a:t>slant height</a:t>
            </a:r>
            <a:r>
              <a:rPr lang="en"/>
              <a:t> measures the distance from the apex down a face of the solid to the edge of base.</a:t>
            </a:r>
            <a:endParaRPr/>
          </a:p>
        </p:txBody>
      </p:sp>
      <p:sp>
        <p:nvSpPr>
          <p:cNvPr id="681" name="Google Shape;681;p7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62</a:t>
            </a:fld>
            <a:endParaRPr/>
          </a:p>
        </p:txBody>
      </p:sp>
      <p:sp>
        <p:nvSpPr>
          <p:cNvPr id="682" name="Google Shape;682;p7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3D Geometric Figures: Tapered Solids</a:t>
            </a:r>
            <a:endParaRPr/>
          </a:p>
        </p:txBody>
      </p:sp>
      <p:sp>
        <p:nvSpPr>
          <p:cNvPr id="683" name="Google Shape;683;p74"/>
          <p:cNvSpPr txBox="1"/>
          <p:nvPr/>
        </p:nvSpPr>
        <p:spPr>
          <a:xfrm>
            <a:off x="311700" y="3791075"/>
            <a:ext cx="3430800" cy="7776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1000" i="1">
                <a:latin typeface="Old Standard TT"/>
                <a:ea typeface="Old Standard TT"/>
                <a:cs typeface="Old Standard TT"/>
                <a:sym typeface="Old Standard TT"/>
              </a:rPr>
              <a:t>Figure 36</a:t>
            </a:r>
            <a:r>
              <a:rPr lang="en" sz="1000">
                <a:latin typeface="Old Standard TT"/>
                <a:ea typeface="Old Standard TT"/>
                <a:cs typeface="Old Standard TT"/>
                <a:sym typeface="Old Standard TT"/>
              </a:rPr>
              <a:t>. Pyramids and cones. Adapted from </a:t>
            </a:r>
            <a:r>
              <a:rPr lang="en" sz="1000" i="1">
                <a:latin typeface="Old Standard TT"/>
                <a:ea typeface="Old Standard TT"/>
                <a:cs typeface="Old Standard TT"/>
                <a:sym typeface="Old Standard TT"/>
              </a:rPr>
              <a:t>Pyramids and Cones Surface Area</a:t>
            </a:r>
            <a:r>
              <a:rPr lang="en" sz="1000">
                <a:latin typeface="Old Standard TT"/>
                <a:ea typeface="Old Standard TT"/>
                <a:cs typeface="Old Standard TT"/>
                <a:sym typeface="Old Standard TT"/>
              </a:rPr>
              <a:t>, 2022, retrieved from </a:t>
            </a:r>
            <a:r>
              <a:rPr lang="en" sz="1000" u="sng">
                <a:solidFill>
                  <a:schemeClr val="hlink"/>
                </a:solidFill>
                <a:latin typeface="Old Standard TT"/>
                <a:ea typeface="Old Standard TT"/>
                <a:cs typeface="Old Standard TT"/>
                <a:sym typeface="Old Standard TT"/>
                <a:hlinkClick r:id="rId3"/>
              </a:rPr>
              <a:t>https://www.turito.com/learn/math/pyramids-and-cones-surface-area-grade-9</a:t>
            </a:r>
            <a:r>
              <a:rPr lang="en" sz="1000">
                <a:latin typeface="Old Standard TT"/>
                <a:ea typeface="Old Standard TT"/>
                <a:cs typeface="Old Standard TT"/>
                <a:sym typeface="Old Standard TT"/>
              </a:rPr>
              <a:t>. Copyright 2025 by Turito.</a:t>
            </a:r>
            <a:endParaRPr sz="1000">
              <a:latin typeface="Old Standard TT"/>
              <a:ea typeface="Old Standard TT"/>
              <a:cs typeface="Old Standard TT"/>
              <a:sym typeface="Old Standard TT"/>
            </a:endParaRPr>
          </a:p>
        </p:txBody>
      </p:sp>
      <p:pic>
        <p:nvPicPr>
          <p:cNvPr id="684" name="Google Shape;684;p74" title="image.png"/>
          <p:cNvPicPr preferRelativeResize="0"/>
          <p:nvPr/>
        </p:nvPicPr>
        <p:blipFill rotWithShape="1">
          <a:blip r:embed="rId4">
            <a:alphaModFix/>
          </a:blip>
          <a:srcRect b="38953"/>
          <a:stretch/>
        </p:blipFill>
        <p:spPr>
          <a:xfrm>
            <a:off x="3742500" y="3015175"/>
            <a:ext cx="5089800" cy="1553625"/>
          </a:xfrm>
          <a:prstGeom prst="rect">
            <a:avLst/>
          </a:prstGeom>
          <a:noFill/>
          <a:ln w="9525" cap="flat" cmpd="sng">
            <a:solidFill>
              <a:srgbClr val="999999"/>
            </a:solidFill>
            <a:prstDash val="solid"/>
            <a:round/>
            <a:headEnd type="none" w="sm" len="sm"/>
            <a:tailEnd type="none" w="sm" len="sm"/>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p7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3D Geometric Figures: Tapered Solids</a:t>
            </a:r>
            <a:endParaRPr/>
          </a:p>
        </p:txBody>
      </p:sp>
      <p:sp>
        <p:nvSpPr>
          <p:cNvPr id="690" name="Google Shape;690;p75"/>
          <p:cNvSpPr txBox="1">
            <a:spLocks noGrp="1"/>
          </p:cNvSpPr>
          <p:nvPr>
            <p:ph type="body" idx="1"/>
          </p:nvPr>
        </p:nvSpPr>
        <p:spPr>
          <a:xfrm>
            <a:off x="311700" y="1171600"/>
            <a:ext cx="5982000" cy="339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t>My suggestions for tapered 3D solids:</a:t>
            </a:r>
            <a:endParaRPr sz="1700"/>
          </a:p>
          <a:p>
            <a:pPr marL="457200" lvl="0" indent="-336550" algn="l" rtl="0">
              <a:spcBef>
                <a:spcPts val="0"/>
              </a:spcBef>
              <a:spcAft>
                <a:spcPts val="0"/>
              </a:spcAft>
              <a:buSzPts val="1700"/>
              <a:buChar char="●"/>
            </a:pPr>
            <a:r>
              <a:rPr lang="en" sz="1700"/>
              <a:t>Memorize the formula for surface area of cones.</a:t>
            </a:r>
            <a:endParaRPr sz="1700"/>
          </a:p>
          <a:p>
            <a:pPr marL="457200" lvl="0" indent="-336550" algn="l" rtl="0">
              <a:spcBef>
                <a:spcPts val="0"/>
              </a:spcBef>
              <a:spcAft>
                <a:spcPts val="0"/>
              </a:spcAft>
              <a:buSzPts val="1700"/>
              <a:buChar char="●"/>
            </a:pPr>
            <a:r>
              <a:rPr lang="en" sz="1700"/>
              <a:t>Memorize the following formulas for areas of 2D shapes:</a:t>
            </a:r>
            <a:endParaRPr sz="1700"/>
          </a:p>
          <a:p>
            <a:pPr marL="457200" lvl="0" indent="457200" algn="l" rtl="0">
              <a:spcBef>
                <a:spcPts val="1000"/>
              </a:spcBef>
              <a:spcAft>
                <a:spcPts val="0"/>
              </a:spcAft>
              <a:buNone/>
            </a:pPr>
            <a:r>
              <a:rPr lang="en" sz="1700"/>
              <a:t>Triangle: 	</a:t>
            </a:r>
            <a:r>
              <a:rPr lang="en" sz="1700" i="1"/>
              <a:t>A</a:t>
            </a:r>
            <a:r>
              <a:rPr lang="en" sz="1700"/>
              <a:t> = ½</a:t>
            </a:r>
            <a:r>
              <a:rPr lang="en" sz="1700" i="1"/>
              <a:t>bh</a:t>
            </a:r>
            <a:endParaRPr sz="1700" i="1"/>
          </a:p>
          <a:p>
            <a:pPr marL="457200" lvl="0" indent="457200" algn="l" rtl="0">
              <a:spcBef>
                <a:spcPts val="0"/>
              </a:spcBef>
              <a:spcAft>
                <a:spcPts val="0"/>
              </a:spcAft>
              <a:buNone/>
            </a:pPr>
            <a:r>
              <a:rPr lang="en" sz="1700"/>
              <a:t>Rectangle:	</a:t>
            </a:r>
            <a:r>
              <a:rPr lang="en" sz="1700" i="1"/>
              <a:t>A</a:t>
            </a:r>
            <a:r>
              <a:rPr lang="en" sz="1700"/>
              <a:t> = </a:t>
            </a:r>
            <a:r>
              <a:rPr lang="en" sz="1700" i="1"/>
              <a:t>lw</a:t>
            </a:r>
            <a:endParaRPr sz="1700" i="1"/>
          </a:p>
          <a:p>
            <a:pPr marL="457200" lvl="0" indent="457200" algn="l" rtl="0">
              <a:spcBef>
                <a:spcPts val="0"/>
              </a:spcBef>
              <a:spcAft>
                <a:spcPts val="0"/>
              </a:spcAft>
              <a:buNone/>
            </a:pPr>
            <a:r>
              <a:rPr lang="en" sz="1700"/>
              <a:t>Circle:		</a:t>
            </a:r>
            <a:r>
              <a:rPr lang="en" sz="1700" i="1"/>
              <a:t>A</a:t>
            </a:r>
            <a:r>
              <a:rPr lang="en" sz="1700"/>
              <a:t> = π</a:t>
            </a:r>
            <a:r>
              <a:rPr lang="en" sz="1700" i="1"/>
              <a:t>r</a:t>
            </a:r>
            <a:r>
              <a:rPr lang="en" sz="1700" baseline="30000"/>
              <a:t>2</a:t>
            </a:r>
            <a:endParaRPr sz="1700"/>
          </a:p>
          <a:p>
            <a:pPr marL="457200" lvl="0" indent="-336550" algn="l" rtl="0">
              <a:spcBef>
                <a:spcPts val="1000"/>
              </a:spcBef>
              <a:spcAft>
                <a:spcPts val="0"/>
              </a:spcAft>
              <a:buSzPts val="1700"/>
              <a:buChar char="●"/>
            </a:pPr>
            <a:r>
              <a:rPr lang="en" sz="1700"/>
              <a:t>To find surface area of a pyramid, find the area of each 2D shape that makes up the pyramid and add them.</a:t>
            </a:r>
            <a:endParaRPr sz="1700"/>
          </a:p>
          <a:p>
            <a:pPr marL="457200" lvl="0" indent="-336550" algn="l" rtl="0">
              <a:spcBef>
                <a:spcPts val="0"/>
              </a:spcBef>
              <a:spcAft>
                <a:spcPts val="0"/>
              </a:spcAft>
              <a:buSzPts val="1700"/>
              <a:buChar char="●"/>
            </a:pPr>
            <a:r>
              <a:rPr lang="en" sz="1700"/>
              <a:t>To find the volume of either a pyramid or a cone, find the area of the base, then multiply it by ⅓ and the height.</a:t>
            </a:r>
            <a:endParaRPr sz="1700"/>
          </a:p>
        </p:txBody>
      </p:sp>
      <p:sp>
        <p:nvSpPr>
          <p:cNvPr id="691" name="Google Shape;691;p7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63</a:t>
            </a:fld>
            <a:endParaRPr/>
          </a:p>
        </p:txBody>
      </p:sp>
      <p:sp>
        <p:nvSpPr>
          <p:cNvPr id="692" name="Google Shape;692;p75"/>
          <p:cNvSpPr/>
          <p:nvPr/>
        </p:nvSpPr>
        <p:spPr>
          <a:xfrm>
            <a:off x="1137450" y="2209675"/>
            <a:ext cx="2696100" cy="1039200"/>
          </a:xfrm>
          <a:prstGeom prst="roundRect">
            <a:avLst>
              <a:gd name="adj" fmla="val 16667"/>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75"/>
          <p:cNvSpPr txBox="1">
            <a:spLocks noGrp="1"/>
          </p:cNvSpPr>
          <p:nvPr>
            <p:ph type="body" idx="4294967295"/>
          </p:nvPr>
        </p:nvSpPr>
        <p:spPr>
          <a:xfrm>
            <a:off x="6559800" y="1400650"/>
            <a:ext cx="2251200" cy="2939100"/>
          </a:xfrm>
          <a:prstGeom prst="rect">
            <a:avLst/>
          </a:prstGeom>
          <a:solidFill>
            <a:srgbClr val="EAD1DC"/>
          </a:solidFill>
          <a:ln w="28575" cap="flat" cmpd="sng">
            <a:solidFill>
              <a:srgbClr val="351C75"/>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700" b="1">
                <a:latin typeface="Gloria Hallelujah"/>
                <a:ea typeface="Gloria Hallelujah"/>
                <a:cs typeface="Gloria Hallelujah"/>
                <a:sym typeface="Gloria Hallelujah"/>
              </a:rPr>
              <a:t>☆ Pro Tip ☆</a:t>
            </a:r>
            <a:endParaRPr sz="1700"/>
          </a:p>
          <a:p>
            <a:pPr marL="0" lvl="0" indent="0" algn="l" rtl="0">
              <a:spcBef>
                <a:spcPts val="1600"/>
              </a:spcBef>
              <a:spcAft>
                <a:spcPts val="0"/>
              </a:spcAft>
              <a:buClr>
                <a:schemeClr val="dk1"/>
              </a:buClr>
              <a:buSzPts val="1100"/>
              <a:buFont typeface="Arial"/>
              <a:buNone/>
            </a:pPr>
            <a:r>
              <a:rPr lang="en" sz="1700"/>
              <a:t>For the volume of tapered solids, </a:t>
            </a:r>
            <a:endParaRPr sz="1700"/>
          </a:p>
          <a:p>
            <a:pPr marL="0" lvl="0" indent="0" algn="ctr" rtl="0">
              <a:spcBef>
                <a:spcPts val="1600"/>
              </a:spcBef>
              <a:spcAft>
                <a:spcPts val="0"/>
              </a:spcAft>
              <a:buClr>
                <a:schemeClr val="dk1"/>
              </a:buClr>
              <a:buSzPts val="1100"/>
              <a:buFont typeface="Arial"/>
              <a:buNone/>
            </a:pPr>
            <a:r>
              <a:rPr lang="en" sz="1700" i="1"/>
              <a:t>V</a:t>
            </a:r>
            <a:r>
              <a:rPr lang="en" sz="1700"/>
              <a:t> = ⅓</a:t>
            </a:r>
            <a:r>
              <a:rPr lang="en" sz="1700" i="1"/>
              <a:t>Bh</a:t>
            </a:r>
            <a:endParaRPr sz="1700" i="1"/>
          </a:p>
          <a:p>
            <a:pPr marL="0" lvl="0" indent="0" algn="l" rtl="0">
              <a:spcBef>
                <a:spcPts val="1600"/>
              </a:spcBef>
              <a:spcAft>
                <a:spcPts val="1600"/>
              </a:spcAft>
              <a:buClr>
                <a:schemeClr val="dk1"/>
              </a:buClr>
              <a:buSzPts val="1100"/>
              <a:buFont typeface="Arial"/>
              <a:buNone/>
            </a:pPr>
            <a:r>
              <a:rPr lang="en" sz="1700"/>
              <a:t>where </a:t>
            </a:r>
            <a:r>
              <a:rPr lang="en" sz="1700" i="1"/>
              <a:t>B</a:t>
            </a:r>
            <a:r>
              <a:rPr lang="en" sz="1700"/>
              <a:t> is the area of the base and </a:t>
            </a:r>
            <a:r>
              <a:rPr lang="en" sz="1700" i="1"/>
              <a:t>h</a:t>
            </a:r>
            <a:r>
              <a:rPr lang="en" sz="1700"/>
              <a:t> is the height of the solid.</a:t>
            </a:r>
            <a:endParaRPr sz="1700" b="1">
              <a:latin typeface="Gloria Hallelujah"/>
              <a:ea typeface="Gloria Hallelujah"/>
              <a:cs typeface="Gloria Hallelujah"/>
              <a:sym typeface="Gloria Hallelujah"/>
            </a:endParaRPr>
          </a:p>
        </p:txBody>
      </p:sp>
      <p:sp>
        <p:nvSpPr>
          <p:cNvPr id="694" name="Google Shape;694;p75"/>
          <p:cNvSpPr/>
          <p:nvPr/>
        </p:nvSpPr>
        <p:spPr>
          <a:xfrm>
            <a:off x="7067700" y="2635675"/>
            <a:ext cx="1235400" cy="613200"/>
          </a:xfrm>
          <a:prstGeom prst="roundRect">
            <a:avLst>
              <a:gd name="adj" fmla="val 16667"/>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Google Shape;699;p7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3D Geometric Figures: Surface Area and Volume</a:t>
            </a:r>
            <a:endParaRPr/>
          </a:p>
        </p:txBody>
      </p:sp>
      <p:sp>
        <p:nvSpPr>
          <p:cNvPr id="700" name="Google Shape;700;p76"/>
          <p:cNvSpPr txBox="1">
            <a:spLocks noGrp="1"/>
          </p:cNvSpPr>
          <p:nvPr>
            <p:ph type="body" idx="1"/>
          </p:nvPr>
        </p:nvSpPr>
        <p:spPr>
          <a:xfrm>
            <a:off x="311700" y="1171600"/>
            <a:ext cx="8520600" cy="339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Clr>
                <a:schemeClr val="dk1"/>
              </a:buClr>
              <a:buSzPts val="1100"/>
              <a:buFont typeface="Arial"/>
              <a:buNone/>
            </a:pPr>
            <a:r>
              <a:rPr lang="en"/>
              <a:t>Practice for finding </a:t>
            </a:r>
            <a:r>
              <a:rPr lang="en" u="sng">
                <a:solidFill>
                  <a:schemeClr val="accent5"/>
                </a:solidFill>
                <a:hlinkClick r:id="rId3">
                  <a:extLst>
                    <a:ext uri="{A12FA001-AC4F-418D-AE19-62706E023703}">
                      <ahyp:hlinkClr xmlns:ahyp="http://schemas.microsoft.com/office/drawing/2018/hyperlinkcolor" val="tx"/>
                    </a:ext>
                  </a:extLst>
                </a:hlinkClick>
              </a:rPr>
              <a:t>surface area</a:t>
            </a:r>
            <a:r>
              <a:rPr lang="en" baseline="30000"/>
              <a:t>40</a:t>
            </a:r>
            <a:r>
              <a:rPr lang="en"/>
              <a:t> (answers on the next slide) and </a:t>
            </a:r>
            <a:r>
              <a:rPr lang="en" u="sng">
                <a:solidFill>
                  <a:schemeClr val="accent5"/>
                </a:solidFill>
                <a:hlinkClick r:id="rId4">
                  <a:extLst>
                    <a:ext uri="{A12FA001-AC4F-418D-AE19-62706E023703}">
                      <ahyp:hlinkClr xmlns:ahyp="http://schemas.microsoft.com/office/drawing/2018/hyperlinkcolor" val="tx"/>
                    </a:ext>
                  </a:extLst>
                </a:hlinkClick>
              </a:rPr>
              <a:t>volume</a:t>
            </a:r>
            <a:r>
              <a:rPr lang="en" baseline="30000"/>
              <a:t>41</a:t>
            </a:r>
            <a:r>
              <a:rPr lang="en"/>
              <a:t> of various 3D solids.</a:t>
            </a:r>
            <a:endParaRPr/>
          </a:p>
        </p:txBody>
      </p:sp>
      <p:sp>
        <p:nvSpPr>
          <p:cNvPr id="701" name="Google Shape;701;p7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64</a:t>
            </a:fld>
            <a:endParaRPr/>
          </a:p>
        </p:txBody>
      </p:sp>
      <p:sp>
        <p:nvSpPr>
          <p:cNvPr id="702" name="Google Shape;702;p76"/>
          <p:cNvSpPr/>
          <p:nvPr/>
        </p:nvSpPr>
        <p:spPr>
          <a:xfrm>
            <a:off x="8472450" y="0"/>
            <a:ext cx="671400" cy="668700"/>
          </a:xfrm>
          <a:prstGeom prst="star5">
            <a:avLst>
              <a:gd name="adj" fmla="val 19098"/>
              <a:gd name="hf" fmla="val 105146"/>
              <a:gd name="vf" fmla="val 110557"/>
            </a:avLst>
          </a:prstGeom>
          <a:solidFill>
            <a:srgbClr val="FB8C00"/>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ld Standard TT"/>
              <a:ea typeface="Old Standard TT"/>
              <a:cs typeface="Old Standard TT"/>
              <a:sym typeface="Old Standard TT"/>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Google Shape;707;p77"/>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3D Geometric Figures: Surface Area and Volume</a:t>
            </a:r>
            <a:endParaRPr/>
          </a:p>
        </p:txBody>
      </p:sp>
      <p:sp>
        <p:nvSpPr>
          <p:cNvPr id="708" name="Google Shape;708;p77"/>
          <p:cNvSpPr txBox="1">
            <a:spLocks noGrp="1"/>
          </p:cNvSpPr>
          <p:nvPr>
            <p:ph type="body" idx="1"/>
          </p:nvPr>
        </p:nvSpPr>
        <p:spPr>
          <a:xfrm>
            <a:off x="311700" y="1171600"/>
            <a:ext cx="8520600" cy="339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u="sng"/>
              <a:t>Answers to Surface Area</a:t>
            </a:r>
            <a:r>
              <a:rPr lang="en" sz="1500"/>
              <a:t>:</a:t>
            </a:r>
            <a:endParaRPr sz="1500"/>
          </a:p>
          <a:p>
            <a:pPr marL="457200" lvl="0" indent="-323850" algn="l" rtl="0">
              <a:spcBef>
                <a:spcPts val="0"/>
              </a:spcBef>
              <a:spcAft>
                <a:spcPts val="0"/>
              </a:spcAft>
              <a:buSzPts val="1500"/>
              <a:buAutoNum type="arabicPeriod"/>
            </a:pPr>
            <a:r>
              <a:rPr lang="en" sz="1500"/>
              <a:t>414.48 ft</a:t>
            </a:r>
            <a:r>
              <a:rPr lang="en" sz="1500" baseline="30000"/>
              <a:t>2</a:t>
            </a:r>
            <a:endParaRPr sz="1500" baseline="30000"/>
          </a:p>
          <a:p>
            <a:pPr marL="457200" lvl="0" indent="-323850" algn="l" rtl="0">
              <a:spcBef>
                <a:spcPts val="0"/>
              </a:spcBef>
              <a:spcAft>
                <a:spcPts val="0"/>
              </a:spcAft>
              <a:buSzPts val="1500"/>
              <a:buAutoNum type="arabicPeriod"/>
            </a:pPr>
            <a:r>
              <a:rPr lang="en" sz="1500"/>
              <a:t>1240 yd</a:t>
            </a:r>
            <a:r>
              <a:rPr lang="en" sz="1500" baseline="30000"/>
              <a:t>2</a:t>
            </a:r>
            <a:endParaRPr sz="1500" baseline="30000"/>
          </a:p>
          <a:p>
            <a:pPr marL="457200" lvl="0" indent="-323850" algn="l" rtl="0">
              <a:spcBef>
                <a:spcPts val="0"/>
              </a:spcBef>
              <a:spcAft>
                <a:spcPts val="0"/>
              </a:spcAft>
              <a:buSzPts val="1500"/>
              <a:buAutoNum type="arabicPeriod"/>
            </a:pPr>
            <a:r>
              <a:rPr lang="en" sz="1500"/>
              <a:t>615.44 in</a:t>
            </a:r>
            <a:r>
              <a:rPr lang="en" sz="1500" baseline="30000"/>
              <a:t>2</a:t>
            </a:r>
            <a:endParaRPr sz="1500" baseline="30000"/>
          </a:p>
          <a:p>
            <a:pPr marL="457200" lvl="0" indent="-323850" algn="l" rtl="0">
              <a:spcBef>
                <a:spcPts val="0"/>
              </a:spcBef>
              <a:spcAft>
                <a:spcPts val="0"/>
              </a:spcAft>
              <a:buSzPts val="1500"/>
              <a:buAutoNum type="arabicPeriod"/>
            </a:pPr>
            <a:r>
              <a:rPr lang="en" sz="1500"/>
              <a:t>502.4 yd</a:t>
            </a:r>
            <a:r>
              <a:rPr lang="en" sz="1500" baseline="30000"/>
              <a:t>2</a:t>
            </a:r>
            <a:endParaRPr sz="1500" baseline="30000"/>
          </a:p>
          <a:p>
            <a:pPr marL="457200" lvl="0" indent="-323850" algn="l" rtl="0">
              <a:spcBef>
                <a:spcPts val="0"/>
              </a:spcBef>
              <a:spcAft>
                <a:spcPts val="0"/>
              </a:spcAft>
              <a:buSzPts val="1500"/>
              <a:buAutoNum type="arabicPeriod"/>
            </a:pPr>
            <a:r>
              <a:rPr lang="en" sz="1500"/>
              <a:t>190 in</a:t>
            </a:r>
            <a:r>
              <a:rPr lang="en" sz="1500" baseline="30000"/>
              <a:t>2</a:t>
            </a:r>
            <a:endParaRPr sz="1500" baseline="30000"/>
          </a:p>
          <a:p>
            <a:pPr marL="457200" lvl="0" indent="-323850" algn="l" rtl="0">
              <a:spcBef>
                <a:spcPts val="0"/>
              </a:spcBef>
              <a:spcAft>
                <a:spcPts val="0"/>
              </a:spcAft>
              <a:buSzPts val="1500"/>
              <a:buAutoNum type="arabicPeriod"/>
            </a:pPr>
            <a:r>
              <a:rPr lang="en" sz="1500"/>
              <a:t>791.28 ft</a:t>
            </a:r>
            <a:r>
              <a:rPr lang="en" sz="1500" baseline="30000"/>
              <a:t>2</a:t>
            </a:r>
            <a:endParaRPr sz="1500" baseline="30000"/>
          </a:p>
          <a:p>
            <a:pPr marL="457200" lvl="0" indent="-323850" algn="l" rtl="0">
              <a:spcBef>
                <a:spcPts val="0"/>
              </a:spcBef>
              <a:spcAft>
                <a:spcPts val="0"/>
              </a:spcAft>
              <a:buSzPts val="1500"/>
              <a:buAutoNum type="arabicPeriod"/>
            </a:pPr>
            <a:r>
              <a:rPr lang="en" sz="1500"/>
              <a:t>322 in</a:t>
            </a:r>
            <a:r>
              <a:rPr lang="en" sz="1500" baseline="30000"/>
              <a:t>2</a:t>
            </a:r>
            <a:endParaRPr sz="1500" baseline="30000"/>
          </a:p>
          <a:p>
            <a:pPr marL="457200" lvl="0" indent="-323850" algn="l" rtl="0">
              <a:spcBef>
                <a:spcPts val="0"/>
              </a:spcBef>
              <a:spcAft>
                <a:spcPts val="0"/>
              </a:spcAft>
              <a:buSzPts val="1500"/>
              <a:buAutoNum type="arabicPeriod"/>
            </a:pPr>
            <a:r>
              <a:rPr lang="en" sz="1500"/>
              <a:t>759.88 ft</a:t>
            </a:r>
            <a:r>
              <a:rPr lang="en" sz="1500" baseline="30000"/>
              <a:t>2</a:t>
            </a:r>
            <a:endParaRPr sz="1500" baseline="30000"/>
          </a:p>
          <a:p>
            <a:pPr marL="457200" lvl="0" indent="-323850" algn="l" rtl="0">
              <a:spcBef>
                <a:spcPts val="0"/>
              </a:spcBef>
              <a:spcAft>
                <a:spcPts val="0"/>
              </a:spcAft>
              <a:buSzPts val="1500"/>
              <a:buAutoNum type="arabicPeriod"/>
            </a:pPr>
            <a:r>
              <a:rPr lang="en" sz="1500"/>
              <a:t>102 yd</a:t>
            </a:r>
            <a:r>
              <a:rPr lang="en" sz="1500" baseline="30000"/>
              <a:t>2</a:t>
            </a:r>
            <a:endParaRPr sz="1500"/>
          </a:p>
        </p:txBody>
      </p:sp>
      <p:sp>
        <p:nvSpPr>
          <p:cNvPr id="709" name="Google Shape;709;p7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65</a:t>
            </a:fld>
            <a:endParaRPr/>
          </a:p>
        </p:txBody>
      </p:sp>
      <p:sp>
        <p:nvSpPr>
          <p:cNvPr id="710" name="Google Shape;710;p77"/>
          <p:cNvSpPr txBox="1"/>
          <p:nvPr/>
        </p:nvSpPr>
        <p:spPr>
          <a:xfrm>
            <a:off x="6751500" y="3269275"/>
            <a:ext cx="2080800" cy="13647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1800">
                <a:solidFill>
                  <a:srgbClr val="000000"/>
                </a:solidFill>
                <a:latin typeface="Gloria Hallelujah"/>
                <a:ea typeface="Gloria Hallelujah"/>
                <a:cs typeface="Gloria Hallelujah"/>
                <a:sym typeface="Gloria Hallelujah"/>
              </a:rPr>
              <a:t>Please let me know if I made any mistake</a:t>
            </a:r>
            <a:r>
              <a:rPr lang="en" sz="1800">
                <a:latin typeface="Gloria Hallelujah"/>
                <a:ea typeface="Gloria Hallelujah"/>
                <a:cs typeface="Gloria Hallelujah"/>
                <a:sym typeface="Gloria Hallelujah"/>
              </a:rPr>
              <a:t>s</a:t>
            </a:r>
            <a:r>
              <a:rPr lang="en" sz="1800">
                <a:solidFill>
                  <a:srgbClr val="000000"/>
                </a:solidFill>
                <a:latin typeface="Gloria Hallelujah"/>
                <a:ea typeface="Gloria Hallelujah"/>
                <a:cs typeface="Gloria Hallelujah"/>
                <a:sym typeface="Gloria Hallelujah"/>
              </a:rPr>
              <a:t>!</a:t>
            </a:r>
            <a:endParaRPr sz="1800">
              <a:solidFill>
                <a:srgbClr val="000000"/>
              </a:solidFill>
              <a:latin typeface="Gloria Hallelujah"/>
              <a:ea typeface="Gloria Hallelujah"/>
              <a:cs typeface="Gloria Hallelujah"/>
              <a:sym typeface="Gloria Hallelujah"/>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78"/>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3D Geometric Figures: Reminder</a:t>
            </a:r>
            <a:endParaRPr/>
          </a:p>
        </p:txBody>
      </p:sp>
      <p:sp>
        <p:nvSpPr>
          <p:cNvPr id="716" name="Google Shape;716;p78"/>
          <p:cNvSpPr txBox="1">
            <a:spLocks noGrp="1"/>
          </p:cNvSpPr>
          <p:nvPr>
            <p:ph type="body" idx="1"/>
          </p:nvPr>
        </p:nvSpPr>
        <p:spPr>
          <a:xfrm>
            <a:off x="311700" y="1171600"/>
            <a:ext cx="8520600" cy="339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This is the end of the 3D figures part, and actually the entire geometry part. WHEW!</a:t>
            </a:r>
            <a:endParaRPr/>
          </a:p>
          <a:p>
            <a:pPr marL="0" lvl="0" indent="0" algn="l" rtl="0">
              <a:spcBef>
                <a:spcPts val="1600"/>
              </a:spcBef>
              <a:spcAft>
                <a:spcPts val="0"/>
              </a:spcAft>
              <a:buClr>
                <a:schemeClr val="dk1"/>
              </a:buClr>
              <a:buSzPts val="1100"/>
              <a:buFont typeface="Arial"/>
              <a:buNone/>
            </a:pPr>
            <a:r>
              <a:rPr lang="en"/>
              <a:t>Remember to take breaks while studying.</a:t>
            </a:r>
            <a:endParaRPr/>
          </a:p>
          <a:p>
            <a:pPr marL="0" lvl="0" indent="0" algn="l" rtl="0">
              <a:spcBef>
                <a:spcPts val="1600"/>
              </a:spcBef>
              <a:spcAft>
                <a:spcPts val="1600"/>
              </a:spcAft>
              <a:buClr>
                <a:schemeClr val="dk1"/>
              </a:buClr>
              <a:buSzPts val="1100"/>
              <a:buFont typeface="Arial"/>
              <a:buNone/>
            </a:pPr>
            <a:r>
              <a:rPr lang="en"/>
              <a:t>If you’d like to return to the Table of Contents slide, </a:t>
            </a:r>
            <a:r>
              <a:rPr lang="en" u="sng">
                <a:solidFill>
                  <a:schemeClr val="accent6"/>
                </a:solidFill>
                <a:hlinkClick r:id="rId3" action="ppaction://hlinksldjump">
                  <a:extLst>
                    <a:ext uri="{A12FA001-AC4F-418D-AE19-62706E023703}">
                      <ahyp:hlinkClr xmlns:ahyp="http://schemas.microsoft.com/office/drawing/2018/hyperlinkcolor" val="tx"/>
                    </a:ext>
                  </a:extLst>
                </a:hlinkClick>
              </a:rPr>
              <a:t>click here</a:t>
            </a:r>
            <a:r>
              <a:rPr lang="en"/>
              <a:t>.</a:t>
            </a:r>
            <a:endParaRPr/>
          </a:p>
        </p:txBody>
      </p:sp>
      <p:sp>
        <p:nvSpPr>
          <p:cNvPr id="717" name="Google Shape;717;p7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66</a:t>
            </a:fld>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Google Shape;722;p79"/>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Data Presentation</a:t>
            </a:r>
            <a:r>
              <a:rPr lang="en" baseline="30000"/>
              <a:t>42</a:t>
            </a:r>
            <a:endParaRPr baseline="30000"/>
          </a:p>
        </p:txBody>
      </p:sp>
      <p:sp>
        <p:nvSpPr>
          <p:cNvPr id="723" name="Google Shape;723;p79"/>
          <p:cNvSpPr txBox="1">
            <a:spLocks noGrp="1"/>
          </p:cNvSpPr>
          <p:nvPr>
            <p:ph type="body" idx="1"/>
          </p:nvPr>
        </p:nvSpPr>
        <p:spPr>
          <a:xfrm>
            <a:off x="311700" y="1171600"/>
            <a:ext cx="4863900" cy="218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a:t>Different kinds of plots, graphs, and charts can be used to display data. The type you choose depends on what you want to present about the data.</a:t>
            </a:r>
            <a:endParaRPr sz="1700"/>
          </a:p>
          <a:p>
            <a:pPr marL="0" lvl="0" indent="0" algn="l" rtl="0">
              <a:spcBef>
                <a:spcPts val="1600"/>
              </a:spcBef>
              <a:spcAft>
                <a:spcPts val="1600"/>
              </a:spcAft>
              <a:buNone/>
            </a:pPr>
            <a:r>
              <a:rPr lang="en" sz="1700"/>
              <a:t>Graphs must ALWAYS have a title and labels on the axes. Sometimes they also need a legend or a key.</a:t>
            </a:r>
            <a:endParaRPr sz="1700"/>
          </a:p>
        </p:txBody>
      </p:sp>
      <p:pic>
        <p:nvPicPr>
          <p:cNvPr id="724" name="Google Shape;724;p79"/>
          <p:cNvPicPr preferRelativeResize="0"/>
          <p:nvPr/>
        </p:nvPicPr>
        <p:blipFill>
          <a:blip r:embed="rId4">
            <a:alphaModFix/>
          </a:blip>
          <a:stretch>
            <a:fillRect/>
          </a:stretch>
        </p:blipFill>
        <p:spPr>
          <a:xfrm>
            <a:off x="5620705" y="1171600"/>
            <a:ext cx="3211595" cy="2412900"/>
          </a:xfrm>
          <a:prstGeom prst="rect">
            <a:avLst/>
          </a:prstGeom>
          <a:noFill/>
          <a:ln w="9525" cap="flat" cmpd="sng">
            <a:solidFill>
              <a:srgbClr val="999999"/>
            </a:solidFill>
            <a:prstDash val="solid"/>
            <a:round/>
            <a:headEnd type="none" w="sm" len="sm"/>
            <a:tailEnd type="none" w="sm" len="sm"/>
          </a:ln>
        </p:spPr>
      </p:pic>
      <p:sp>
        <p:nvSpPr>
          <p:cNvPr id="725" name="Google Shape;725;p79"/>
          <p:cNvSpPr txBox="1"/>
          <p:nvPr/>
        </p:nvSpPr>
        <p:spPr>
          <a:xfrm>
            <a:off x="311700" y="3426100"/>
            <a:ext cx="4863900" cy="1078800"/>
          </a:xfrm>
          <a:prstGeom prst="rect">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700" b="1">
                <a:latin typeface="Gloria Hallelujah"/>
                <a:ea typeface="Gloria Hallelujah"/>
                <a:cs typeface="Gloria Hallelujah"/>
                <a:sym typeface="Gloria Hallelujah"/>
              </a:rPr>
              <a:t>Note:</a:t>
            </a:r>
            <a:endParaRPr sz="1700">
              <a:latin typeface="Old Standard TT"/>
              <a:ea typeface="Old Standard TT"/>
              <a:cs typeface="Old Standard TT"/>
              <a:sym typeface="Old Standard TT"/>
            </a:endParaRPr>
          </a:p>
          <a:p>
            <a:pPr marL="0" lvl="0" indent="0" algn="l" rtl="0">
              <a:lnSpc>
                <a:spcPct val="115000"/>
              </a:lnSpc>
              <a:spcBef>
                <a:spcPts val="0"/>
              </a:spcBef>
              <a:spcAft>
                <a:spcPts val="0"/>
              </a:spcAft>
              <a:buNone/>
            </a:pPr>
            <a:r>
              <a:rPr lang="en" sz="1700">
                <a:solidFill>
                  <a:schemeClr val="dk1"/>
                </a:solidFill>
                <a:latin typeface="Old Standard TT"/>
                <a:ea typeface="Old Standard TT"/>
                <a:cs typeface="Old Standard TT"/>
                <a:sym typeface="Old Standard TT"/>
              </a:rPr>
              <a:t>If time is included, it will almost always be the independent variable.</a:t>
            </a:r>
            <a:endParaRPr sz="1700">
              <a:latin typeface="Old Standard TT"/>
              <a:ea typeface="Old Standard TT"/>
              <a:cs typeface="Old Standard TT"/>
              <a:sym typeface="Old Standard TT"/>
            </a:endParaRPr>
          </a:p>
        </p:txBody>
      </p:sp>
      <p:sp>
        <p:nvSpPr>
          <p:cNvPr id="726" name="Google Shape;726;p79"/>
          <p:cNvSpPr txBox="1"/>
          <p:nvPr/>
        </p:nvSpPr>
        <p:spPr>
          <a:xfrm>
            <a:off x="6365075" y="3584500"/>
            <a:ext cx="2467200" cy="10788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i="1">
                <a:latin typeface="Old Standard TT"/>
                <a:ea typeface="Old Standard TT"/>
                <a:cs typeface="Old Standard TT"/>
                <a:sym typeface="Old Standard TT"/>
              </a:rPr>
              <a:t>Figure 37</a:t>
            </a:r>
            <a:r>
              <a:rPr lang="en" sz="1000">
                <a:latin typeface="Old Standard TT"/>
                <a:ea typeface="Old Standard TT"/>
                <a:cs typeface="Old Standard TT"/>
                <a:sym typeface="Old Standard TT"/>
              </a:rPr>
              <a:t>. Independent vs. Dependent Variable. Adapted from </a:t>
            </a:r>
            <a:r>
              <a:rPr lang="en" sz="1000" i="1">
                <a:latin typeface="Old Standard TT"/>
                <a:ea typeface="Old Standard TT"/>
                <a:cs typeface="Old Standard TT"/>
                <a:sym typeface="Old Standard TT"/>
              </a:rPr>
              <a:t>Independent vs. Dependent Variable</a:t>
            </a:r>
            <a:r>
              <a:rPr lang="en" sz="1000">
                <a:latin typeface="Old Standard TT"/>
                <a:ea typeface="Old Standard TT"/>
                <a:cs typeface="Old Standard TT"/>
                <a:sym typeface="Old Standard TT"/>
              </a:rPr>
              <a:t>, retrieved from </a:t>
            </a:r>
            <a:r>
              <a:rPr lang="en" sz="1000" u="sng">
                <a:solidFill>
                  <a:schemeClr val="hlink"/>
                </a:solidFill>
                <a:latin typeface="Old Standard TT"/>
                <a:ea typeface="Old Standard TT"/>
                <a:cs typeface="Old Standard TT"/>
                <a:sym typeface="Old Standard TT"/>
                <a:hlinkClick r:id="rId5"/>
              </a:rPr>
              <a:t>https://www.slideserve.com/karina-morrison/independent-vs-dependent-variable</a:t>
            </a:r>
            <a:r>
              <a:rPr lang="en" sz="1000">
                <a:latin typeface="Old Standard TT"/>
                <a:ea typeface="Old Standard TT"/>
                <a:cs typeface="Old Standard TT"/>
                <a:sym typeface="Old Standard TT"/>
              </a:rPr>
              <a:t>. Copyright 2025 by SlideServe.</a:t>
            </a:r>
            <a:endParaRPr sz="1000">
              <a:latin typeface="Old Standard TT"/>
              <a:ea typeface="Old Standard TT"/>
              <a:cs typeface="Old Standard TT"/>
              <a:sym typeface="Old Standard TT"/>
            </a:endParaRPr>
          </a:p>
        </p:txBody>
      </p:sp>
      <p:sp>
        <p:nvSpPr>
          <p:cNvPr id="727" name="Google Shape;727;p7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67</a:t>
            </a:fld>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sp>
        <p:nvSpPr>
          <p:cNvPr id="732" name="Google Shape;732;p80"/>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Data Presentation: Dot Plots</a:t>
            </a:r>
            <a:endParaRPr/>
          </a:p>
        </p:txBody>
      </p:sp>
      <p:sp>
        <p:nvSpPr>
          <p:cNvPr id="733" name="Google Shape;733;p80"/>
          <p:cNvSpPr txBox="1">
            <a:spLocks noGrp="1"/>
          </p:cNvSpPr>
          <p:nvPr>
            <p:ph type="body" idx="1"/>
          </p:nvPr>
        </p:nvSpPr>
        <p:spPr>
          <a:xfrm>
            <a:off x="311700" y="1171600"/>
            <a:ext cx="4135200" cy="361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u="sng">
                <a:solidFill>
                  <a:schemeClr val="hlink"/>
                </a:solidFill>
                <a:hlinkClick r:id="rId3"/>
              </a:rPr>
              <a:t>Dot plots</a:t>
            </a:r>
            <a:r>
              <a:rPr lang="en" baseline="30000"/>
              <a:t>43</a:t>
            </a:r>
            <a:r>
              <a:rPr lang="en" sz="1800"/>
              <a:t> display the frequency of a value or event using dots and can be used to observe the distribution of a data set.</a:t>
            </a:r>
            <a:endParaRPr sz="1800"/>
          </a:p>
          <a:p>
            <a:pPr marL="0" lvl="0" indent="0" algn="l" rtl="0">
              <a:spcBef>
                <a:spcPts val="1600"/>
              </a:spcBef>
              <a:spcAft>
                <a:spcPts val="1600"/>
              </a:spcAft>
              <a:buNone/>
            </a:pPr>
            <a:r>
              <a:rPr lang="en"/>
              <a:t>In the dot plot on this slide, you can see that the distribution is </a:t>
            </a:r>
            <a:r>
              <a:rPr lang="en" u="sng">
                <a:solidFill>
                  <a:schemeClr val="accent6"/>
                </a:solidFill>
                <a:hlinkClick r:id="rId4" action="ppaction://hlinksldjump">
                  <a:extLst>
                    <a:ext uri="{A12FA001-AC4F-418D-AE19-62706E023703}">
                      <ahyp:hlinkClr xmlns:ahyp="http://schemas.microsoft.com/office/drawing/2018/hyperlinkcolor" val="tx"/>
                    </a:ext>
                  </a:extLst>
                </a:hlinkClick>
              </a:rPr>
              <a:t>skewed right</a:t>
            </a:r>
            <a:r>
              <a:rPr lang="en"/>
              <a:t> since most of the data is to the left of the number line.</a:t>
            </a:r>
            <a:endParaRPr/>
          </a:p>
        </p:txBody>
      </p:sp>
      <p:sp>
        <p:nvSpPr>
          <p:cNvPr id="734" name="Google Shape;734;p8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68</a:t>
            </a:fld>
            <a:endParaRPr/>
          </a:p>
        </p:txBody>
      </p:sp>
      <p:pic>
        <p:nvPicPr>
          <p:cNvPr id="735" name="Google Shape;735;p80" title="image.png"/>
          <p:cNvPicPr preferRelativeResize="0"/>
          <p:nvPr/>
        </p:nvPicPr>
        <p:blipFill rotWithShape="1">
          <a:blip r:embed="rId5">
            <a:alphaModFix/>
          </a:blip>
          <a:srcRect t="20420"/>
          <a:stretch/>
        </p:blipFill>
        <p:spPr>
          <a:xfrm>
            <a:off x="4802625" y="1253376"/>
            <a:ext cx="4029750" cy="2475300"/>
          </a:xfrm>
          <a:prstGeom prst="rect">
            <a:avLst/>
          </a:prstGeom>
          <a:noFill/>
          <a:ln w="9525" cap="flat" cmpd="sng">
            <a:solidFill>
              <a:srgbClr val="999999"/>
            </a:solidFill>
            <a:prstDash val="solid"/>
            <a:round/>
            <a:headEnd type="none" w="sm" len="sm"/>
            <a:tailEnd type="none" w="sm" len="sm"/>
          </a:ln>
        </p:spPr>
      </p:pic>
      <p:sp>
        <p:nvSpPr>
          <p:cNvPr id="736" name="Google Shape;736;p80"/>
          <p:cNvSpPr txBox="1"/>
          <p:nvPr/>
        </p:nvSpPr>
        <p:spPr>
          <a:xfrm>
            <a:off x="5475675" y="3728675"/>
            <a:ext cx="3356700" cy="773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i="1">
                <a:latin typeface="Old Standard TT"/>
                <a:ea typeface="Old Standard TT"/>
                <a:cs typeface="Old Standard TT"/>
                <a:sym typeface="Old Standard TT"/>
              </a:rPr>
              <a:t>Figure 38</a:t>
            </a:r>
            <a:r>
              <a:rPr lang="en" sz="1000">
                <a:latin typeface="Old Standard TT"/>
                <a:ea typeface="Old Standard TT"/>
                <a:cs typeface="Old Standard TT"/>
                <a:sym typeface="Old Standard TT"/>
              </a:rPr>
              <a:t>. Dot plot example. Accessed from </a:t>
            </a:r>
            <a:r>
              <a:rPr lang="en" sz="1000" i="1">
                <a:latin typeface="Old Standard TT"/>
                <a:ea typeface="Old Standard TT"/>
                <a:cs typeface="Old Standard TT"/>
                <a:sym typeface="Old Standard TT"/>
              </a:rPr>
              <a:t>Dot Plot</a:t>
            </a:r>
            <a:r>
              <a:rPr lang="en" sz="1000">
                <a:latin typeface="Old Standard TT"/>
                <a:ea typeface="Old Standard TT"/>
                <a:cs typeface="Old Standard TT"/>
                <a:sym typeface="Old Standard TT"/>
              </a:rPr>
              <a:t>, retrieved from </a:t>
            </a:r>
            <a:r>
              <a:rPr lang="en" sz="1000" u="sng">
                <a:solidFill>
                  <a:schemeClr val="hlink"/>
                </a:solidFill>
                <a:latin typeface="Old Standard TT"/>
                <a:ea typeface="Old Standard TT"/>
                <a:cs typeface="Old Standard TT"/>
                <a:sym typeface="Old Standard TT"/>
                <a:hlinkClick r:id="rId6"/>
              </a:rPr>
              <a:t>https://www.cuemath.com/data/dot-plot/</a:t>
            </a:r>
            <a:r>
              <a:rPr lang="en" sz="1000">
                <a:latin typeface="Old Standard TT"/>
                <a:ea typeface="Old Standard TT"/>
                <a:cs typeface="Old Standard TT"/>
                <a:sym typeface="Old Standard TT"/>
              </a:rPr>
              <a:t>.</a:t>
            </a:r>
            <a:endParaRPr sz="1000">
              <a:latin typeface="Old Standard TT"/>
              <a:ea typeface="Old Standard TT"/>
              <a:cs typeface="Old Standard TT"/>
              <a:sym typeface="Old Standard TT"/>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1" name="Google Shape;741;p81"/>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Data Presentation: Scatter Plots</a:t>
            </a:r>
            <a:endParaRPr/>
          </a:p>
        </p:txBody>
      </p:sp>
      <p:sp>
        <p:nvSpPr>
          <p:cNvPr id="742" name="Google Shape;742;p81"/>
          <p:cNvSpPr txBox="1">
            <a:spLocks noGrp="1"/>
          </p:cNvSpPr>
          <p:nvPr>
            <p:ph type="body" idx="4294967295"/>
          </p:nvPr>
        </p:nvSpPr>
        <p:spPr>
          <a:xfrm>
            <a:off x="311550" y="1171675"/>
            <a:ext cx="4414200" cy="361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u="sng">
                <a:solidFill>
                  <a:schemeClr val="hlink"/>
                </a:solidFill>
                <a:hlinkClick r:id="rId3"/>
              </a:rPr>
              <a:t>Scatter plots</a:t>
            </a:r>
            <a:r>
              <a:rPr lang="en" baseline="30000"/>
              <a:t>44</a:t>
            </a:r>
            <a:r>
              <a:rPr lang="en" sz="1800"/>
              <a:t> use points to show relationships between two variables which can be plotted as coordinate points.</a:t>
            </a:r>
            <a:endParaRPr/>
          </a:p>
          <a:p>
            <a:pPr marL="0" lvl="0" indent="0" algn="l" rtl="0">
              <a:spcBef>
                <a:spcPts val="1600"/>
              </a:spcBef>
              <a:spcAft>
                <a:spcPts val="1600"/>
              </a:spcAft>
              <a:buNone/>
            </a:pPr>
            <a:r>
              <a:rPr lang="en" sz="1800"/>
              <a:t>DO NOT connect the dots in a scatter plot!</a:t>
            </a:r>
            <a:r>
              <a:rPr lang="en"/>
              <a:t> If you connect the dots, then you create a line graph (see next slide).</a:t>
            </a:r>
            <a:endParaRPr/>
          </a:p>
        </p:txBody>
      </p:sp>
      <p:pic>
        <p:nvPicPr>
          <p:cNvPr id="743" name="Google Shape;743;p81"/>
          <p:cNvPicPr preferRelativeResize="0"/>
          <p:nvPr/>
        </p:nvPicPr>
        <p:blipFill>
          <a:blip r:embed="rId4">
            <a:alphaModFix/>
          </a:blip>
          <a:stretch>
            <a:fillRect/>
          </a:stretch>
        </p:blipFill>
        <p:spPr>
          <a:xfrm>
            <a:off x="5105379" y="1171676"/>
            <a:ext cx="3726772" cy="2488800"/>
          </a:xfrm>
          <a:prstGeom prst="rect">
            <a:avLst/>
          </a:prstGeom>
          <a:noFill/>
          <a:ln w="9525" cap="flat" cmpd="sng">
            <a:solidFill>
              <a:srgbClr val="999999"/>
            </a:solidFill>
            <a:prstDash val="solid"/>
            <a:round/>
            <a:headEnd type="none" w="sm" len="sm"/>
            <a:tailEnd type="none" w="sm" len="sm"/>
          </a:ln>
        </p:spPr>
      </p:pic>
      <p:sp>
        <p:nvSpPr>
          <p:cNvPr id="744" name="Google Shape;744;p81"/>
          <p:cNvSpPr txBox="1"/>
          <p:nvPr/>
        </p:nvSpPr>
        <p:spPr>
          <a:xfrm>
            <a:off x="5732850" y="3660475"/>
            <a:ext cx="3099300" cy="902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i="1">
                <a:latin typeface="Old Standard TT"/>
                <a:ea typeface="Old Standard TT"/>
                <a:cs typeface="Old Standard TT"/>
                <a:sym typeface="Old Standard TT"/>
              </a:rPr>
              <a:t>Figure 39</a:t>
            </a:r>
            <a:r>
              <a:rPr lang="en" sz="1000">
                <a:latin typeface="Old Standard TT"/>
                <a:ea typeface="Old Standard TT"/>
                <a:cs typeface="Old Standard TT"/>
                <a:sym typeface="Old Standard TT"/>
              </a:rPr>
              <a:t>. Scatter plot example. Adapted from </a:t>
            </a:r>
            <a:r>
              <a:rPr lang="en" sz="1000" i="1">
                <a:latin typeface="Old Standard TT"/>
                <a:ea typeface="Old Standard TT"/>
                <a:cs typeface="Old Standard TT"/>
                <a:sym typeface="Old Standard TT"/>
              </a:rPr>
              <a:t>Overview for Scatterplot</a:t>
            </a:r>
            <a:r>
              <a:rPr lang="en" sz="1000">
                <a:latin typeface="Old Standard TT"/>
                <a:ea typeface="Old Standard TT"/>
                <a:cs typeface="Old Standard TT"/>
                <a:sym typeface="Old Standard TT"/>
              </a:rPr>
              <a:t>, retrieved from </a:t>
            </a:r>
            <a:r>
              <a:rPr lang="en" sz="1000" u="sng">
                <a:solidFill>
                  <a:schemeClr val="hlink"/>
                </a:solidFill>
                <a:latin typeface="Old Standard TT"/>
                <a:ea typeface="Old Standard TT"/>
                <a:cs typeface="Old Standard TT"/>
                <a:sym typeface="Old Standard TT"/>
                <a:hlinkClick r:id="rId5"/>
              </a:rPr>
              <a:t>https://support.minitab.com/en-us/minitab-express/1/help-and-how-to/graphs/scatterplot/before-you-start/overview/</a:t>
            </a:r>
            <a:r>
              <a:rPr lang="en" sz="1000">
                <a:latin typeface="Old Standard TT"/>
                <a:ea typeface="Old Standard TT"/>
                <a:cs typeface="Old Standard TT"/>
                <a:sym typeface="Old Standard TT"/>
              </a:rPr>
              <a:t>. Copyright 2025 by Minitab, LLC.</a:t>
            </a:r>
            <a:endParaRPr sz="1000">
              <a:latin typeface="Old Standard TT"/>
              <a:ea typeface="Old Standard TT"/>
              <a:cs typeface="Old Standard TT"/>
              <a:sym typeface="Old Standard TT"/>
            </a:endParaRPr>
          </a:p>
        </p:txBody>
      </p:sp>
      <p:sp>
        <p:nvSpPr>
          <p:cNvPr id="745" name="Google Shape;745;p8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69</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9"/>
          <p:cNvSpPr txBox="1">
            <a:spLocks noGrp="1"/>
          </p:cNvSpPr>
          <p:nvPr>
            <p:ph type="body" idx="2"/>
          </p:nvPr>
        </p:nvSpPr>
        <p:spPr>
          <a:xfrm>
            <a:off x="4939500" y="724200"/>
            <a:ext cx="39759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u="sng"/>
              <a:t>Table of Contents</a:t>
            </a:r>
            <a:endParaRPr/>
          </a:p>
          <a:p>
            <a:pPr marL="457200" lvl="0" indent="-342900" algn="l" rtl="0">
              <a:spcBef>
                <a:spcPts val="0"/>
              </a:spcBef>
              <a:spcAft>
                <a:spcPts val="0"/>
              </a:spcAft>
              <a:buClr>
                <a:schemeClr val="lt1"/>
              </a:buClr>
              <a:buSzPts val="1800"/>
              <a:buChar char="●"/>
            </a:pPr>
            <a:r>
              <a:rPr lang="en" u="sng">
                <a:solidFill>
                  <a:schemeClr val="accent6"/>
                </a:solidFill>
                <a:hlinkClick r:id="rId3" action="ppaction://hlinksldjump">
                  <a:extLst>
                    <a:ext uri="{A12FA001-AC4F-418D-AE19-62706E023703}">
                      <ahyp:hlinkClr xmlns:ahyp="http://schemas.microsoft.com/office/drawing/2018/hyperlinkcolor" val="tx"/>
                    </a:ext>
                  </a:extLst>
                </a:hlinkClick>
              </a:rPr>
              <a:t>Units of Measurement</a:t>
            </a:r>
            <a:endParaRPr>
              <a:solidFill>
                <a:schemeClr val="accent6"/>
              </a:solidFill>
            </a:endParaRPr>
          </a:p>
          <a:p>
            <a:pPr marL="457200" lvl="0" indent="-342900" algn="l" rtl="0">
              <a:spcBef>
                <a:spcPts val="0"/>
              </a:spcBef>
              <a:spcAft>
                <a:spcPts val="0"/>
              </a:spcAft>
              <a:buClr>
                <a:schemeClr val="lt1"/>
              </a:buClr>
              <a:buSzPts val="1800"/>
              <a:buChar char="●"/>
            </a:pPr>
            <a:r>
              <a:rPr lang="en" u="sng">
                <a:solidFill>
                  <a:schemeClr val="accent6"/>
                </a:solidFill>
                <a:hlinkClick r:id="rId4" action="ppaction://hlinksldjump">
                  <a:extLst>
                    <a:ext uri="{A12FA001-AC4F-418D-AE19-62706E023703}">
                      <ahyp:hlinkClr xmlns:ahyp="http://schemas.microsoft.com/office/drawing/2018/hyperlinkcolor" val="tx"/>
                    </a:ext>
                  </a:extLst>
                </a:hlinkClick>
              </a:rPr>
              <a:t>Conversions</a:t>
            </a:r>
            <a:endParaRPr>
              <a:solidFill>
                <a:schemeClr val="accent6"/>
              </a:solidFill>
            </a:endParaRPr>
          </a:p>
          <a:p>
            <a:pPr marL="457200" lvl="0" indent="-342900" algn="l" rtl="0">
              <a:spcBef>
                <a:spcPts val="0"/>
              </a:spcBef>
              <a:spcAft>
                <a:spcPts val="0"/>
              </a:spcAft>
              <a:buClr>
                <a:schemeClr val="lt1"/>
              </a:buClr>
              <a:buSzPts val="1800"/>
              <a:buChar char="●"/>
            </a:pPr>
            <a:r>
              <a:rPr lang="en" u="sng">
                <a:solidFill>
                  <a:schemeClr val="accent6"/>
                </a:solidFill>
                <a:hlinkClick r:id="rId5" action="ppaction://hlinksldjump">
                  <a:extLst>
                    <a:ext uri="{A12FA001-AC4F-418D-AE19-62706E023703}">
                      <ahyp:hlinkClr xmlns:ahyp="http://schemas.microsoft.com/office/drawing/2018/hyperlinkcolor" val="tx"/>
                    </a:ext>
                  </a:extLst>
                </a:hlinkClick>
              </a:rPr>
              <a:t>Roman Numerals</a:t>
            </a:r>
            <a:endParaRPr/>
          </a:p>
          <a:p>
            <a:pPr marL="457200" lvl="0" indent="-342900" algn="l" rtl="0">
              <a:spcBef>
                <a:spcPts val="0"/>
              </a:spcBef>
              <a:spcAft>
                <a:spcPts val="0"/>
              </a:spcAft>
              <a:buClr>
                <a:schemeClr val="lt1"/>
              </a:buClr>
              <a:buSzPts val="1800"/>
              <a:buChar char="●"/>
            </a:pPr>
            <a:r>
              <a:rPr lang="en" u="sng">
                <a:solidFill>
                  <a:schemeClr val="accent6"/>
                </a:solidFill>
                <a:hlinkClick r:id="rId6" action="ppaction://hlinksldjump">
                  <a:extLst>
                    <a:ext uri="{A12FA001-AC4F-418D-AE19-62706E023703}">
                      <ahyp:hlinkClr xmlns:ahyp="http://schemas.microsoft.com/office/drawing/2018/hyperlinkcolor" val="tx"/>
                    </a:ext>
                  </a:extLst>
                </a:hlinkClick>
              </a:rPr>
              <a:t>Geometric Figures</a:t>
            </a:r>
            <a:endParaRPr sz="1600"/>
          </a:p>
          <a:p>
            <a:pPr marL="914400" lvl="1" indent="-330200" algn="l" rtl="0">
              <a:spcBef>
                <a:spcPts val="0"/>
              </a:spcBef>
              <a:spcAft>
                <a:spcPts val="0"/>
              </a:spcAft>
              <a:buClr>
                <a:srgbClr val="FFFFFF"/>
              </a:buClr>
              <a:buSzPts val="1600"/>
              <a:buChar char="○"/>
            </a:pPr>
            <a:r>
              <a:rPr lang="en" sz="1600" u="sng">
                <a:solidFill>
                  <a:schemeClr val="accent6"/>
                </a:solidFill>
                <a:hlinkClick r:id="rId7" action="ppaction://hlinksldjump">
                  <a:extLst>
                    <a:ext uri="{A12FA001-AC4F-418D-AE19-62706E023703}">
                      <ahyp:hlinkClr xmlns:ahyp="http://schemas.microsoft.com/office/drawing/2018/hyperlinkcolor" val="tx"/>
                    </a:ext>
                  </a:extLst>
                </a:hlinkClick>
              </a:rPr>
              <a:t>Two-dimensional figures (2D)</a:t>
            </a:r>
            <a:endParaRPr sz="1600"/>
          </a:p>
          <a:p>
            <a:pPr marL="914400" lvl="1" indent="-330200" algn="l" rtl="0">
              <a:spcBef>
                <a:spcPts val="0"/>
              </a:spcBef>
              <a:spcAft>
                <a:spcPts val="0"/>
              </a:spcAft>
              <a:buClr>
                <a:srgbClr val="FFFFFF"/>
              </a:buClr>
              <a:buSzPts val="1600"/>
              <a:buChar char="○"/>
            </a:pPr>
            <a:r>
              <a:rPr lang="en" sz="1600" u="sng">
                <a:solidFill>
                  <a:schemeClr val="accent6"/>
                </a:solidFill>
                <a:hlinkClick r:id="rId8" action="ppaction://hlinksldjump">
                  <a:extLst>
                    <a:ext uri="{A12FA001-AC4F-418D-AE19-62706E023703}">
                      <ahyp:hlinkClr xmlns:ahyp="http://schemas.microsoft.com/office/drawing/2018/hyperlinkcolor" val="tx"/>
                    </a:ext>
                  </a:extLst>
                </a:hlinkClick>
              </a:rPr>
              <a:t>Three-dimensional figures (3D)</a:t>
            </a:r>
            <a:endParaRPr sz="1600">
              <a:solidFill>
                <a:schemeClr val="accent6"/>
              </a:solidFill>
            </a:endParaRPr>
          </a:p>
          <a:p>
            <a:pPr marL="457200" lvl="0" indent="-342900" algn="l" rtl="0">
              <a:spcBef>
                <a:spcPts val="0"/>
              </a:spcBef>
              <a:spcAft>
                <a:spcPts val="0"/>
              </a:spcAft>
              <a:buClr>
                <a:schemeClr val="lt1"/>
              </a:buClr>
              <a:buSzPts val="1800"/>
              <a:buChar char="●"/>
            </a:pPr>
            <a:r>
              <a:rPr lang="en" u="sng">
                <a:solidFill>
                  <a:schemeClr val="accent6"/>
                </a:solidFill>
                <a:hlinkClick r:id="rId9" action="ppaction://hlinksldjump">
                  <a:extLst>
                    <a:ext uri="{A12FA001-AC4F-418D-AE19-62706E023703}">
                      <ahyp:hlinkClr xmlns:ahyp="http://schemas.microsoft.com/office/drawing/2018/hyperlinkcolor" val="tx"/>
                    </a:ext>
                  </a:extLst>
                </a:hlinkClick>
              </a:rPr>
              <a:t>Data Presentation</a:t>
            </a:r>
            <a:endParaRPr/>
          </a:p>
          <a:p>
            <a:pPr marL="457200" lvl="0" indent="-342900" algn="l" rtl="0">
              <a:spcBef>
                <a:spcPts val="0"/>
              </a:spcBef>
              <a:spcAft>
                <a:spcPts val="0"/>
              </a:spcAft>
              <a:buClr>
                <a:schemeClr val="lt1"/>
              </a:buClr>
              <a:buSzPts val="1800"/>
              <a:buChar char="●"/>
            </a:pPr>
            <a:r>
              <a:rPr lang="en" u="sng">
                <a:solidFill>
                  <a:schemeClr val="accent6"/>
                </a:solidFill>
                <a:hlinkClick r:id="rId10" action="ppaction://hlinksldjump">
                  <a:extLst>
                    <a:ext uri="{A12FA001-AC4F-418D-AE19-62706E023703}">
                      <ahyp:hlinkClr xmlns:ahyp="http://schemas.microsoft.com/office/drawing/2018/hyperlinkcolor" val="tx"/>
                    </a:ext>
                  </a:extLst>
                </a:hlinkClick>
              </a:rPr>
              <a:t>Probability</a:t>
            </a:r>
            <a:endParaRPr/>
          </a:p>
          <a:p>
            <a:pPr marL="457200" lvl="0" indent="-342900" algn="l" rtl="0">
              <a:spcBef>
                <a:spcPts val="0"/>
              </a:spcBef>
              <a:spcAft>
                <a:spcPts val="0"/>
              </a:spcAft>
              <a:buClr>
                <a:schemeClr val="lt1"/>
              </a:buClr>
              <a:buSzPts val="1800"/>
              <a:buChar char="●"/>
            </a:pPr>
            <a:r>
              <a:rPr lang="en" u="sng">
                <a:solidFill>
                  <a:schemeClr val="accent6"/>
                </a:solidFill>
                <a:hlinkClick r:id="rId11" action="ppaction://hlinksldjump">
                  <a:extLst>
                    <a:ext uri="{A12FA001-AC4F-418D-AE19-62706E023703}">
                      <ahyp:hlinkClr xmlns:ahyp="http://schemas.microsoft.com/office/drawing/2018/hyperlinkcolor" val="tx"/>
                    </a:ext>
                  </a:extLst>
                </a:hlinkClick>
              </a:rPr>
              <a:t>Statistics</a:t>
            </a:r>
            <a:endParaRPr>
              <a:solidFill>
                <a:schemeClr val="accent6"/>
              </a:solidFill>
            </a:endParaRPr>
          </a:p>
        </p:txBody>
      </p:sp>
      <p:sp>
        <p:nvSpPr>
          <p:cNvPr id="111" name="Google Shape;111;p19"/>
          <p:cNvSpPr txBox="1"/>
          <p:nvPr/>
        </p:nvSpPr>
        <p:spPr>
          <a:xfrm>
            <a:off x="265500" y="724200"/>
            <a:ext cx="4045200" cy="13332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4200">
                <a:solidFill>
                  <a:schemeClr val="lt2"/>
                </a:solidFill>
                <a:latin typeface="Old Standard TT"/>
                <a:ea typeface="Old Standard TT"/>
                <a:cs typeface="Old Standard TT"/>
                <a:sym typeface="Old Standard TT"/>
              </a:rPr>
              <a:t>Geometry &amp; Measurement</a:t>
            </a:r>
            <a:endParaRPr sz="4200">
              <a:solidFill>
                <a:srgbClr val="26A69A"/>
              </a:solidFill>
              <a:latin typeface="Old Standard TT"/>
              <a:ea typeface="Old Standard TT"/>
              <a:cs typeface="Old Standard TT"/>
              <a:sym typeface="Old Standard TT"/>
            </a:endParaRPr>
          </a:p>
        </p:txBody>
      </p:sp>
      <p:sp>
        <p:nvSpPr>
          <p:cNvPr id="112" name="Google Shape;112;p19"/>
          <p:cNvSpPr txBox="1"/>
          <p:nvPr/>
        </p:nvSpPr>
        <p:spPr>
          <a:xfrm>
            <a:off x="265500" y="2126075"/>
            <a:ext cx="4045200" cy="2537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700">
                <a:latin typeface="Old Standard TT"/>
                <a:ea typeface="Old Standard TT"/>
                <a:cs typeface="Old Standard TT"/>
                <a:sym typeface="Old Standard TT"/>
              </a:rPr>
              <a:t>This is the last part that I planned, and I got a little silly. There’s still plenty of great information in here though!</a:t>
            </a:r>
            <a:endParaRPr sz="1700">
              <a:solidFill>
                <a:srgbClr val="000000"/>
              </a:solidFill>
              <a:latin typeface="Old Standard TT"/>
              <a:ea typeface="Old Standard TT"/>
              <a:cs typeface="Old Standard TT"/>
              <a:sym typeface="Old Standard TT"/>
            </a:endParaRPr>
          </a:p>
          <a:p>
            <a:pPr marL="0" lvl="0" indent="0" algn="ctr" rtl="0">
              <a:lnSpc>
                <a:spcPct val="115000"/>
              </a:lnSpc>
              <a:spcBef>
                <a:spcPts val="1000"/>
              </a:spcBef>
              <a:spcAft>
                <a:spcPts val="0"/>
              </a:spcAft>
              <a:buNone/>
            </a:pPr>
            <a:r>
              <a:rPr lang="en" sz="1700">
                <a:solidFill>
                  <a:srgbClr val="000000"/>
                </a:solidFill>
                <a:latin typeface="Old Standard TT"/>
                <a:ea typeface="Old Standard TT"/>
                <a:cs typeface="Old Standard TT"/>
                <a:sym typeface="Old Standard TT"/>
              </a:rPr>
              <a:t>Any text in this slideshow in the pink color shown in the box to the right are links to other slides in this presentation.</a:t>
            </a:r>
            <a:endParaRPr sz="1700">
              <a:solidFill>
                <a:srgbClr val="000000"/>
              </a:solidFill>
              <a:latin typeface="Old Standard TT"/>
              <a:ea typeface="Old Standard TT"/>
              <a:cs typeface="Old Standard TT"/>
              <a:sym typeface="Old Standard TT"/>
            </a:endParaRPr>
          </a:p>
        </p:txBody>
      </p:sp>
      <p:sp>
        <p:nvSpPr>
          <p:cNvPr id="113" name="Google Shape;113;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p82"/>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Data Presentation: Line Graphs</a:t>
            </a:r>
            <a:endParaRPr/>
          </a:p>
        </p:txBody>
      </p:sp>
      <p:sp>
        <p:nvSpPr>
          <p:cNvPr id="751" name="Google Shape;751;p82"/>
          <p:cNvSpPr txBox="1">
            <a:spLocks noGrp="1"/>
          </p:cNvSpPr>
          <p:nvPr>
            <p:ph type="body" idx="1"/>
          </p:nvPr>
        </p:nvSpPr>
        <p:spPr>
          <a:xfrm>
            <a:off x="311700" y="1171600"/>
            <a:ext cx="3999900" cy="306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u="sng">
                <a:solidFill>
                  <a:schemeClr val="hlink"/>
                </a:solidFill>
                <a:hlinkClick r:id="rId3"/>
              </a:rPr>
              <a:t>Line graphs</a:t>
            </a:r>
            <a:r>
              <a:rPr lang="en" baseline="30000"/>
              <a:t>45</a:t>
            </a:r>
            <a:r>
              <a:rPr lang="en" sz="1800"/>
              <a:t> show changes in data by connecting points on a scatter plot. Time will frequently be on the </a:t>
            </a:r>
            <a:r>
              <a:rPr lang="en" sz="1800" i="1"/>
              <a:t>x</a:t>
            </a:r>
            <a:r>
              <a:rPr lang="en" sz="1800"/>
              <a:t>-axis.</a:t>
            </a:r>
            <a:endParaRPr sz="1800"/>
          </a:p>
          <a:p>
            <a:pPr marL="0" lvl="0" indent="0" algn="l" rtl="0">
              <a:spcBef>
                <a:spcPts val="1600"/>
              </a:spcBef>
              <a:spcAft>
                <a:spcPts val="1600"/>
              </a:spcAft>
              <a:buClr>
                <a:schemeClr val="dk1"/>
              </a:buClr>
              <a:buSzPts val="1100"/>
              <a:buFont typeface="Arial"/>
              <a:buNone/>
            </a:pPr>
            <a:r>
              <a:rPr lang="en"/>
              <a:t>This is a single line graph, but you can have a double line graph or a multiple line graph (see next slide).</a:t>
            </a:r>
            <a:endParaRPr/>
          </a:p>
        </p:txBody>
      </p:sp>
      <p:sp>
        <p:nvSpPr>
          <p:cNvPr id="752" name="Google Shape;752;p82"/>
          <p:cNvSpPr txBox="1"/>
          <p:nvPr/>
        </p:nvSpPr>
        <p:spPr>
          <a:xfrm>
            <a:off x="4811975" y="3935775"/>
            <a:ext cx="4020300" cy="564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i="1">
                <a:latin typeface="Old Standard TT"/>
                <a:ea typeface="Old Standard TT"/>
                <a:cs typeface="Old Standard TT"/>
                <a:sym typeface="Old Standard TT"/>
              </a:rPr>
              <a:t>Figure 40</a:t>
            </a:r>
            <a:r>
              <a:rPr lang="en" sz="1000">
                <a:latin typeface="Old Standard TT"/>
                <a:ea typeface="Old Standard TT"/>
                <a:cs typeface="Old Standard TT"/>
                <a:sym typeface="Old Standard TT"/>
              </a:rPr>
              <a:t>. Single line graph example. Adapted from </a:t>
            </a:r>
            <a:r>
              <a:rPr lang="en" sz="1000" i="1">
                <a:latin typeface="Old Standard TT"/>
                <a:ea typeface="Old Standard TT"/>
                <a:cs typeface="Old Standard TT"/>
                <a:sym typeface="Old Standard TT"/>
              </a:rPr>
              <a:t>Line Graph</a:t>
            </a:r>
            <a:r>
              <a:rPr lang="en" sz="1000">
                <a:latin typeface="Old Standard TT"/>
                <a:ea typeface="Old Standard TT"/>
                <a:cs typeface="Old Standard TT"/>
                <a:sym typeface="Old Standard TT"/>
              </a:rPr>
              <a:t>, retrieved from </a:t>
            </a:r>
            <a:r>
              <a:rPr lang="en" sz="1000" u="sng">
                <a:solidFill>
                  <a:schemeClr val="hlink"/>
                </a:solidFill>
                <a:latin typeface="Old Standard TT"/>
                <a:ea typeface="Old Standard TT"/>
                <a:cs typeface="Old Standard TT"/>
                <a:sym typeface="Old Standard TT"/>
                <a:hlinkClick r:id="rId4"/>
              </a:rPr>
              <a:t>https://www.cuemath.com/data/line-graphs/</a:t>
            </a:r>
            <a:r>
              <a:rPr lang="en" sz="1000">
                <a:latin typeface="Old Standard TT"/>
                <a:ea typeface="Old Standard TT"/>
                <a:cs typeface="Old Standard TT"/>
                <a:sym typeface="Old Standard TT"/>
              </a:rPr>
              <a:t>.</a:t>
            </a:r>
            <a:endParaRPr sz="1000">
              <a:latin typeface="Old Standard TT"/>
              <a:ea typeface="Old Standard TT"/>
              <a:cs typeface="Old Standard TT"/>
              <a:sym typeface="Old Standard TT"/>
            </a:endParaRPr>
          </a:p>
        </p:txBody>
      </p:sp>
      <p:sp>
        <p:nvSpPr>
          <p:cNvPr id="753" name="Google Shape;753;p8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70</a:t>
            </a:fld>
            <a:endParaRPr/>
          </a:p>
        </p:txBody>
      </p:sp>
      <p:pic>
        <p:nvPicPr>
          <p:cNvPr id="754" name="Google Shape;754;p82" title="image.png"/>
          <p:cNvPicPr preferRelativeResize="0"/>
          <p:nvPr/>
        </p:nvPicPr>
        <p:blipFill rotWithShape="1">
          <a:blip r:embed="rId5">
            <a:alphaModFix/>
          </a:blip>
          <a:srcRect t="16240"/>
          <a:stretch/>
        </p:blipFill>
        <p:spPr>
          <a:xfrm>
            <a:off x="4811975" y="1171599"/>
            <a:ext cx="4020324" cy="2764176"/>
          </a:xfrm>
          <a:prstGeom prst="rect">
            <a:avLst/>
          </a:prstGeom>
          <a:noFill/>
          <a:ln w="9525" cap="flat" cmpd="sng">
            <a:solidFill>
              <a:srgbClr val="999999"/>
            </a:solidFill>
            <a:prstDash val="solid"/>
            <a:round/>
            <a:headEnd type="none" w="sm" len="sm"/>
            <a:tailEnd type="none" w="sm" len="sm"/>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59" name="Google Shape;759;p83"/>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Data Presentation: Line Graphs</a:t>
            </a:r>
            <a:endParaRPr/>
          </a:p>
        </p:txBody>
      </p:sp>
      <p:sp>
        <p:nvSpPr>
          <p:cNvPr id="760" name="Google Shape;760;p83"/>
          <p:cNvSpPr txBox="1">
            <a:spLocks noGrp="1"/>
          </p:cNvSpPr>
          <p:nvPr>
            <p:ph type="body" idx="4294967295"/>
          </p:nvPr>
        </p:nvSpPr>
        <p:spPr>
          <a:xfrm>
            <a:off x="311700" y="1171675"/>
            <a:ext cx="4260300" cy="295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You can present more than one set of data on a line graph by using a </a:t>
            </a:r>
            <a:r>
              <a:rPr lang="en" i="1"/>
              <a:t>double line graph</a:t>
            </a:r>
            <a:r>
              <a:rPr lang="en"/>
              <a:t> or a </a:t>
            </a:r>
            <a:r>
              <a:rPr lang="en" i="1"/>
              <a:t>multiple line graph</a:t>
            </a:r>
            <a:r>
              <a:rPr lang="en"/>
              <a:t>. These graphs should include a legend or key so readers know what each color means.</a:t>
            </a:r>
            <a:endParaRPr/>
          </a:p>
          <a:p>
            <a:pPr marL="0" lvl="0" indent="0" algn="l" rtl="0">
              <a:spcBef>
                <a:spcPts val="1600"/>
              </a:spcBef>
              <a:spcAft>
                <a:spcPts val="1600"/>
              </a:spcAft>
              <a:buClr>
                <a:schemeClr val="dk1"/>
              </a:buClr>
              <a:buSzPts val="1100"/>
              <a:buFont typeface="Arial"/>
              <a:buNone/>
            </a:pPr>
            <a:r>
              <a:rPr lang="en" sz="1400"/>
              <a:t>(Sorry that this graph isn’t too recent. It’s kind of hard to find correctly labeled graphs on the internet!)</a:t>
            </a:r>
            <a:endParaRPr sz="1400"/>
          </a:p>
        </p:txBody>
      </p:sp>
      <p:sp>
        <p:nvSpPr>
          <p:cNvPr id="761" name="Google Shape;761;p83"/>
          <p:cNvSpPr txBox="1"/>
          <p:nvPr/>
        </p:nvSpPr>
        <p:spPr>
          <a:xfrm>
            <a:off x="846525" y="4130725"/>
            <a:ext cx="7985700" cy="669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i="1">
                <a:latin typeface="Old Standard TT"/>
                <a:ea typeface="Old Standard TT"/>
                <a:cs typeface="Old Standard TT"/>
                <a:sym typeface="Old Standard TT"/>
              </a:rPr>
              <a:t>Figure 41</a:t>
            </a:r>
            <a:r>
              <a:rPr lang="en" sz="1000">
                <a:latin typeface="Old Standard TT"/>
                <a:ea typeface="Old Standard TT"/>
                <a:cs typeface="Old Standard TT"/>
                <a:sym typeface="Old Standard TT"/>
              </a:rPr>
              <a:t>. Double line graph example. Adapted from </a:t>
            </a:r>
            <a:r>
              <a:rPr lang="en" sz="1000" i="1">
                <a:latin typeface="Old Standard TT"/>
                <a:ea typeface="Old Standard TT"/>
                <a:cs typeface="Old Standard TT"/>
                <a:sym typeface="Old Standard TT"/>
              </a:rPr>
              <a:t>11.8 Multiple Line Graphs</a:t>
            </a:r>
            <a:r>
              <a:rPr lang="en" sz="1000">
                <a:latin typeface="Old Standard TT"/>
                <a:ea typeface="Old Standard TT"/>
                <a:cs typeface="Old Standard TT"/>
                <a:sym typeface="Old Standard TT"/>
              </a:rPr>
              <a:t> by Erin Marie Smith and Jen Kershaw, 2025, retrieved from </a:t>
            </a:r>
            <a:r>
              <a:rPr lang="en" sz="1000" u="sng">
                <a:solidFill>
                  <a:schemeClr val="hlink"/>
                </a:solidFill>
                <a:latin typeface="Old Standard TT"/>
                <a:ea typeface="Old Standard TT"/>
                <a:cs typeface="Old Standard TT"/>
                <a:sym typeface="Old Standard TT"/>
                <a:hlinkClick r:id="rId3"/>
              </a:rPr>
              <a:t>https://flexbooks.ck12.org/cbook/ck-12-middle-school-math-concepts-grade-7/section/11.8/primary/lesson/multiple-line-graphs-msm7/</a:t>
            </a:r>
            <a:r>
              <a:rPr lang="en" sz="1000">
                <a:latin typeface="Old Standard TT"/>
                <a:ea typeface="Old Standard TT"/>
                <a:cs typeface="Old Standard TT"/>
                <a:sym typeface="Old Standard TT"/>
              </a:rPr>
              <a:t>. Copyright 2025 by CK-12 Foundation.</a:t>
            </a:r>
            <a:endParaRPr sz="1000">
              <a:latin typeface="Old Standard TT"/>
              <a:ea typeface="Old Standard TT"/>
              <a:cs typeface="Old Standard TT"/>
              <a:sym typeface="Old Standard TT"/>
            </a:endParaRPr>
          </a:p>
        </p:txBody>
      </p:sp>
      <p:sp>
        <p:nvSpPr>
          <p:cNvPr id="762" name="Google Shape;762;p8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71</a:t>
            </a:fld>
            <a:endParaRPr/>
          </a:p>
        </p:txBody>
      </p:sp>
      <p:pic>
        <p:nvPicPr>
          <p:cNvPr id="763" name="Google Shape;763;p83" title="image.png"/>
          <p:cNvPicPr preferRelativeResize="0"/>
          <p:nvPr/>
        </p:nvPicPr>
        <p:blipFill>
          <a:blip r:embed="rId4">
            <a:alphaModFix/>
          </a:blip>
          <a:stretch>
            <a:fillRect/>
          </a:stretch>
        </p:blipFill>
        <p:spPr>
          <a:xfrm>
            <a:off x="4641000" y="1171675"/>
            <a:ext cx="4191300" cy="2959051"/>
          </a:xfrm>
          <a:prstGeom prst="rect">
            <a:avLst/>
          </a:prstGeom>
          <a:noFill/>
          <a:ln>
            <a:noFill/>
          </a:ln>
        </p:spPr>
      </p:pic>
      <p:cxnSp>
        <p:nvCxnSpPr>
          <p:cNvPr id="764" name="Google Shape;764;p83"/>
          <p:cNvCxnSpPr/>
          <p:nvPr/>
        </p:nvCxnSpPr>
        <p:spPr>
          <a:xfrm rot="10800000" flipH="1">
            <a:off x="4430000" y="1597600"/>
            <a:ext cx="1863900" cy="745200"/>
          </a:xfrm>
          <a:prstGeom prst="straightConnector1">
            <a:avLst/>
          </a:prstGeom>
          <a:noFill/>
          <a:ln w="9525" cap="flat" cmpd="sng">
            <a:solidFill>
              <a:schemeClr val="accent5"/>
            </a:solidFill>
            <a:prstDash val="solid"/>
            <a:round/>
            <a:headEnd type="none" w="med" len="med"/>
            <a:tailEnd type="triangle" w="med" len="med"/>
          </a:ln>
        </p:spPr>
      </p:cxn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69" name="Google Shape;769;p8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Data Presentation: Histograms</a:t>
            </a:r>
            <a:endParaRPr/>
          </a:p>
        </p:txBody>
      </p:sp>
      <p:sp>
        <p:nvSpPr>
          <p:cNvPr id="770" name="Google Shape;770;p84"/>
          <p:cNvSpPr txBox="1">
            <a:spLocks noGrp="1"/>
          </p:cNvSpPr>
          <p:nvPr>
            <p:ph type="body" idx="1"/>
          </p:nvPr>
        </p:nvSpPr>
        <p:spPr>
          <a:xfrm>
            <a:off x="311700" y="1171600"/>
            <a:ext cx="4413900" cy="359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Histograms</a:t>
            </a:r>
            <a:r>
              <a:rPr lang="en" baseline="30000"/>
              <a:t>46</a:t>
            </a:r>
            <a:r>
              <a:rPr lang="en"/>
              <a:t> use bars to represent data from a frequency distribution. In a histogram, there is NO space between bars.</a:t>
            </a:r>
            <a:endParaRPr/>
          </a:p>
          <a:p>
            <a:pPr marL="0" lvl="0" indent="0" algn="l" rtl="0">
              <a:spcBef>
                <a:spcPts val="1600"/>
              </a:spcBef>
              <a:spcAft>
                <a:spcPts val="1600"/>
              </a:spcAft>
              <a:buNone/>
            </a:pPr>
            <a:r>
              <a:rPr lang="en"/>
              <a:t>Histograms are used often in statistics, and they are more complicated than being just bar graphs in which the bars touch. I don’t think you’ll need to know more about them than that for the TEAS, though.</a:t>
            </a:r>
            <a:endParaRPr/>
          </a:p>
        </p:txBody>
      </p:sp>
      <p:pic>
        <p:nvPicPr>
          <p:cNvPr id="771" name="Google Shape;771;p84"/>
          <p:cNvPicPr preferRelativeResize="0"/>
          <p:nvPr/>
        </p:nvPicPr>
        <p:blipFill>
          <a:blip r:embed="rId4">
            <a:alphaModFix/>
          </a:blip>
          <a:stretch>
            <a:fillRect/>
          </a:stretch>
        </p:blipFill>
        <p:spPr>
          <a:xfrm>
            <a:off x="4958043" y="1330174"/>
            <a:ext cx="3874258" cy="2438525"/>
          </a:xfrm>
          <a:prstGeom prst="rect">
            <a:avLst/>
          </a:prstGeom>
          <a:noFill/>
          <a:ln w="9525" cap="flat" cmpd="sng">
            <a:solidFill>
              <a:srgbClr val="999999"/>
            </a:solidFill>
            <a:prstDash val="solid"/>
            <a:round/>
            <a:headEnd type="none" w="sm" len="sm"/>
            <a:tailEnd type="none" w="sm" len="sm"/>
          </a:ln>
        </p:spPr>
      </p:pic>
      <p:sp>
        <p:nvSpPr>
          <p:cNvPr id="772" name="Google Shape;772;p84"/>
          <p:cNvSpPr txBox="1"/>
          <p:nvPr/>
        </p:nvSpPr>
        <p:spPr>
          <a:xfrm>
            <a:off x="5464975" y="3768700"/>
            <a:ext cx="3367200" cy="752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i="1">
                <a:latin typeface="Old Standard TT"/>
                <a:ea typeface="Old Standard TT"/>
                <a:cs typeface="Old Standard TT"/>
                <a:sym typeface="Old Standard TT"/>
              </a:rPr>
              <a:t>Figure 42</a:t>
            </a:r>
            <a:r>
              <a:rPr lang="en" sz="1000">
                <a:latin typeface="Old Standard TT"/>
                <a:ea typeface="Old Standard TT"/>
                <a:cs typeface="Old Standard TT"/>
                <a:sym typeface="Old Standard TT"/>
              </a:rPr>
              <a:t>. Histogram example. Accessed from </a:t>
            </a:r>
            <a:r>
              <a:rPr lang="en" sz="1000" i="1">
                <a:latin typeface="Old Standard TT"/>
                <a:ea typeface="Old Standard TT"/>
                <a:cs typeface="Old Standard TT"/>
                <a:sym typeface="Old Standard TT"/>
              </a:rPr>
              <a:t>Reading Histograms - Examples with Solutions</a:t>
            </a:r>
            <a:r>
              <a:rPr lang="en" sz="1000">
                <a:latin typeface="Old Standard TT"/>
                <a:ea typeface="Old Standard TT"/>
                <a:cs typeface="Old Standard TT"/>
                <a:sym typeface="Old Standard TT"/>
              </a:rPr>
              <a:t>, retrieved from </a:t>
            </a:r>
            <a:r>
              <a:rPr lang="en" sz="1000" u="sng">
                <a:solidFill>
                  <a:schemeClr val="hlink"/>
                </a:solidFill>
                <a:latin typeface="Old Standard TT"/>
                <a:ea typeface="Old Standard TT"/>
                <a:cs typeface="Old Standard TT"/>
                <a:sym typeface="Old Standard TT"/>
                <a:hlinkClick r:id="rId5"/>
              </a:rPr>
              <a:t>https://www.analyzemath.com/statistics/histogram.html</a:t>
            </a:r>
            <a:r>
              <a:rPr lang="en" sz="1000">
                <a:latin typeface="Old Standard TT"/>
                <a:ea typeface="Old Standard TT"/>
                <a:cs typeface="Old Standard TT"/>
                <a:sym typeface="Old Standard TT"/>
              </a:rPr>
              <a:t>.</a:t>
            </a:r>
            <a:endParaRPr sz="1000">
              <a:latin typeface="Old Standard TT"/>
              <a:ea typeface="Old Standard TT"/>
              <a:cs typeface="Old Standard TT"/>
              <a:sym typeface="Old Standard TT"/>
            </a:endParaRPr>
          </a:p>
        </p:txBody>
      </p:sp>
      <p:sp>
        <p:nvSpPr>
          <p:cNvPr id="773" name="Google Shape;773;p8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72</a:t>
            </a:fld>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sp>
        <p:nvSpPr>
          <p:cNvPr id="778" name="Google Shape;778;p8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Data Presentation: Bar Graphs</a:t>
            </a:r>
            <a:endParaRPr/>
          </a:p>
        </p:txBody>
      </p:sp>
      <p:sp>
        <p:nvSpPr>
          <p:cNvPr id="779" name="Google Shape;779;p85"/>
          <p:cNvSpPr txBox="1">
            <a:spLocks noGrp="1"/>
          </p:cNvSpPr>
          <p:nvPr>
            <p:ph type="body" idx="1"/>
          </p:nvPr>
        </p:nvSpPr>
        <p:spPr>
          <a:xfrm>
            <a:off x="311700" y="1171600"/>
            <a:ext cx="4171500" cy="33972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u="sng">
                <a:solidFill>
                  <a:schemeClr val="hlink"/>
                </a:solidFill>
                <a:hlinkClick r:id="rId3"/>
              </a:rPr>
              <a:t>Bar graphs</a:t>
            </a:r>
            <a:r>
              <a:rPr lang="en" baseline="30000"/>
              <a:t>47</a:t>
            </a:r>
            <a:r>
              <a:rPr lang="en" sz="1800"/>
              <a:t> use bars to show data</a:t>
            </a:r>
            <a:r>
              <a:rPr lang="en"/>
              <a:t>, but</a:t>
            </a:r>
            <a:r>
              <a:rPr lang="en" sz="1800"/>
              <a:t> there is a space between bars. They are generally used to display counts of different categories.</a:t>
            </a:r>
            <a:endParaRPr sz="1800"/>
          </a:p>
          <a:p>
            <a:pPr marL="0" lvl="0" indent="0" algn="l" rtl="0">
              <a:spcBef>
                <a:spcPts val="1600"/>
              </a:spcBef>
              <a:spcAft>
                <a:spcPts val="1600"/>
              </a:spcAft>
              <a:buNone/>
            </a:pPr>
            <a:r>
              <a:rPr lang="en"/>
              <a:t>This is a single bar graph, but you can have a double bar graph or a multiple bar graph (see next slide).</a:t>
            </a:r>
            <a:endParaRPr/>
          </a:p>
        </p:txBody>
      </p:sp>
      <p:sp>
        <p:nvSpPr>
          <p:cNvPr id="780" name="Google Shape;780;p8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73</a:t>
            </a:fld>
            <a:endParaRPr/>
          </a:p>
        </p:txBody>
      </p:sp>
      <p:pic>
        <p:nvPicPr>
          <p:cNvPr id="781" name="Google Shape;781;p85" title="image.jpeg"/>
          <p:cNvPicPr preferRelativeResize="0"/>
          <p:nvPr/>
        </p:nvPicPr>
        <p:blipFill>
          <a:blip r:embed="rId4">
            <a:alphaModFix/>
          </a:blip>
          <a:stretch>
            <a:fillRect/>
          </a:stretch>
        </p:blipFill>
        <p:spPr>
          <a:xfrm>
            <a:off x="4819880" y="1171600"/>
            <a:ext cx="4012419" cy="3397200"/>
          </a:xfrm>
          <a:prstGeom prst="rect">
            <a:avLst/>
          </a:prstGeom>
          <a:noFill/>
          <a:ln w="9525" cap="flat" cmpd="sng">
            <a:solidFill>
              <a:srgbClr val="999999"/>
            </a:solidFill>
            <a:prstDash val="solid"/>
            <a:round/>
            <a:headEnd type="none" w="sm" len="sm"/>
            <a:tailEnd type="none" w="sm" len="sm"/>
          </a:ln>
        </p:spPr>
      </p:pic>
      <p:sp>
        <p:nvSpPr>
          <p:cNvPr id="782" name="Google Shape;782;p85"/>
          <p:cNvSpPr txBox="1"/>
          <p:nvPr/>
        </p:nvSpPr>
        <p:spPr>
          <a:xfrm>
            <a:off x="1318025" y="3955600"/>
            <a:ext cx="3501600" cy="6132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1000" i="1">
                <a:latin typeface="Old Standard TT"/>
                <a:ea typeface="Old Standard TT"/>
                <a:cs typeface="Old Standard TT"/>
                <a:sym typeface="Old Standard TT"/>
              </a:rPr>
              <a:t>Figure 43</a:t>
            </a:r>
            <a:r>
              <a:rPr lang="en" sz="1000">
                <a:latin typeface="Old Standard TT"/>
                <a:ea typeface="Old Standard TT"/>
                <a:cs typeface="Old Standard TT"/>
                <a:sym typeface="Old Standard TT"/>
              </a:rPr>
              <a:t>. Single bar graph example. Adapted from </a:t>
            </a:r>
            <a:r>
              <a:rPr lang="en" sz="1000" i="1">
                <a:latin typeface="Old Standard TT"/>
                <a:ea typeface="Old Standard TT"/>
                <a:cs typeface="Old Standard TT"/>
                <a:sym typeface="Old Standard TT"/>
              </a:rPr>
              <a:t>Bar Graphs</a:t>
            </a:r>
            <a:r>
              <a:rPr lang="en" sz="1000">
                <a:latin typeface="Old Standard TT"/>
                <a:ea typeface="Old Standard TT"/>
                <a:cs typeface="Old Standard TT"/>
                <a:sym typeface="Old Standard TT"/>
              </a:rPr>
              <a:t>, retrieved from </a:t>
            </a:r>
            <a:r>
              <a:rPr lang="en" sz="1000" u="sng">
                <a:solidFill>
                  <a:schemeClr val="hlink"/>
                </a:solidFill>
                <a:latin typeface="Old Standard TT"/>
                <a:ea typeface="Old Standard TT"/>
                <a:cs typeface="Old Standard TT"/>
                <a:sym typeface="Old Standard TT"/>
                <a:hlinkClick r:id="rId5"/>
              </a:rPr>
              <a:t>https://mathmonks.com/bar-graphs</a:t>
            </a:r>
            <a:r>
              <a:rPr lang="en" sz="1000">
                <a:latin typeface="Old Standard TT"/>
                <a:ea typeface="Old Standard TT"/>
                <a:cs typeface="Old Standard TT"/>
                <a:sym typeface="Old Standard TT"/>
              </a:rPr>
              <a:t>. Copyright 2025 by </a:t>
            </a:r>
            <a:r>
              <a:rPr lang="en" sz="1000" u="sng">
                <a:solidFill>
                  <a:schemeClr val="hlink"/>
                </a:solidFill>
                <a:latin typeface="Old Standard TT"/>
                <a:ea typeface="Old Standard TT"/>
                <a:cs typeface="Old Standard TT"/>
                <a:sym typeface="Old Standard TT"/>
                <a:hlinkClick r:id="rId6"/>
              </a:rPr>
              <a:t>Mathmonks.com</a:t>
            </a:r>
            <a:r>
              <a:rPr lang="en" sz="1000">
                <a:latin typeface="Old Standard TT"/>
                <a:ea typeface="Old Standard TT"/>
                <a:cs typeface="Old Standard TT"/>
                <a:sym typeface="Old Standard TT"/>
              </a:rPr>
              <a:t>.</a:t>
            </a:r>
            <a:endParaRPr sz="1000">
              <a:latin typeface="Old Standard TT"/>
              <a:ea typeface="Old Standard TT"/>
              <a:cs typeface="Old Standard TT"/>
              <a:sym typeface="Old Standard TT"/>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sp>
        <p:nvSpPr>
          <p:cNvPr id="787" name="Google Shape;787;p8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Data Presentation: Bar Graphs</a:t>
            </a:r>
            <a:endParaRPr/>
          </a:p>
        </p:txBody>
      </p:sp>
      <p:sp>
        <p:nvSpPr>
          <p:cNvPr id="788" name="Google Shape;788;p86"/>
          <p:cNvSpPr txBox="1">
            <a:spLocks noGrp="1"/>
          </p:cNvSpPr>
          <p:nvPr>
            <p:ph type="body" idx="1"/>
          </p:nvPr>
        </p:nvSpPr>
        <p:spPr>
          <a:xfrm>
            <a:off x="311700" y="1171600"/>
            <a:ext cx="3999900" cy="33972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1600"/>
              </a:spcAft>
              <a:buClr>
                <a:schemeClr val="dk1"/>
              </a:buClr>
              <a:buSzPts val="1100"/>
              <a:buFont typeface="Arial"/>
              <a:buNone/>
            </a:pPr>
            <a:r>
              <a:rPr lang="en"/>
              <a:t>You can present more than one set of data on a bar graph by using a </a:t>
            </a:r>
            <a:r>
              <a:rPr lang="en" i="1"/>
              <a:t>double bar graph</a:t>
            </a:r>
            <a:r>
              <a:rPr lang="en"/>
              <a:t> or a </a:t>
            </a:r>
            <a:r>
              <a:rPr lang="en" i="1"/>
              <a:t>multiple bar graph</a:t>
            </a:r>
            <a:r>
              <a:rPr lang="en"/>
              <a:t>. These graphs should include a legend or key so readers know what each color means.</a:t>
            </a:r>
            <a:endParaRPr/>
          </a:p>
        </p:txBody>
      </p:sp>
      <p:sp>
        <p:nvSpPr>
          <p:cNvPr id="789" name="Google Shape;789;p8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74</a:t>
            </a:fld>
            <a:endParaRPr/>
          </a:p>
        </p:txBody>
      </p:sp>
      <p:pic>
        <p:nvPicPr>
          <p:cNvPr id="790" name="Google Shape;790;p86" title="image.png"/>
          <p:cNvPicPr preferRelativeResize="0"/>
          <p:nvPr/>
        </p:nvPicPr>
        <p:blipFill>
          <a:blip r:embed="rId3">
            <a:alphaModFix/>
          </a:blip>
          <a:stretch>
            <a:fillRect/>
          </a:stretch>
        </p:blipFill>
        <p:spPr>
          <a:xfrm>
            <a:off x="4648567" y="1171600"/>
            <a:ext cx="4183733" cy="3397200"/>
          </a:xfrm>
          <a:prstGeom prst="rect">
            <a:avLst/>
          </a:prstGeom>
          <a:noFill/>
          <a:ln>
            <a:noFill/>
          </a:ln>
        </p:spPr>
      </p:pic>
      <p:sp>
        <p:nvSpPr>
          <p:cNvPr id="791" name="Google Shape;791;p86"/>
          <p:cNvSpPr txBox="1"/>
          <p:nvPr/>
        </p:nvSpPr>
        <p:spPr>
          <a:xfrm>
            <a:off x="1167675" y="3621700"/>
            <a:ext cx="3480900" cy="9471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1000" i="1">
                <a:latin typeface="Old Standard TT"/>
                <a:ea typeface="Old Standard TT"/>
                <a:cs typeface="Old Standard TT"/>
                <a:sym typeface="Old Standard TT"/>
              </a:rPr>
              <a:t>Figure 44</a:t>
            </a:r>
            <a:r>
              <a:rPr lang="en" sz="1000">
                <a:latin typeface="Old Standard TT"/>
                <a:ea typeface="Old Standard TT"/>
                <a:cs typeface="Old Standard TT"/>
                <a:sym typeface="Old Standard TT"/>
              </a:rPr>
              <a:t>. Multiple bar graph example. Adapted from </a:t>
            </a:r>
            <a:r>
              <a:rPr lang="en" sz="1000" i="1">
                <a:latin typeface="Old Standard TT"/>
                <a:ea typeface="Old Standard TT"/>
                <a:cs typeface="Old Standard TT"/>
                <a:sym typeface="Old Standard TT"/>
              </a:rPr>
              <a:t>11.6 Multiple Bar Graphs</a:t>
            </a:r>
            <a:r>
              <a:rPr lang="en" sz="1000">
                <a:latin typeface="Old Standard TT"/>
                <a:ea typeface="Old Standard TT"/>
                <a:cs typeface="Old Standard TT"/>
                <a:sym typeface="Old Standard TT"/>
              </a:rPr>
              <a:t>, retrieved from </a:t>
            </a:r>
            <a:r>
              <a:rPr lang="en" sz="1000" u="sng">
                <a:solidFill>
                  <a:schemeClr val="hlink"/>
                </a:solidFill>
                <a:latin typeface="Old Standard TT"/>
                <a:ea typeface="Old Standard TT"/>
                <a:cs typeface="Old Standard TT"/>
                <a:sym typeface="Old Standard TT"/>
                <a:hlinkClick r:id="rId4"/>
              </a:rPr>
              <a:t>https://flexbooks.ck12.org/cbook/ck-12-middle-school-math-concepts-grade-7/section/11.6/primary/lesson/multiple-bar-graphs-msm7/</a:t>
            </a:r>
            <a:r>
              <a:rPr lang="en" sz="1000">
                <a:latin typeface="Old Standard TT"/>
                <a:ea typeface="Old Standard TT"/>
                <a:cs typeface="Old Standard TT"/>
                <a:sym typeface="Old Standard TT"/>
              </a:rPr>
              <a:t>. Copyright 2025 by CK-12 Foundation.</a:t>
            </a:r>
            <a:endParaRPr sz="1000">
              <a:latin typeface="Old Standard TT"/>
              <a:ea typeface="Old Standard TT"/>
              <a:cs typeface="Old Standard TT"/>
              <a:sym typeface="Old Standard TT"/>
            </a:endParaRPr>
          </a:p>
        </p:txBody>
      </p:sp>
      <p:cxnSp>
        <p:nvCxnSpPr>
          <p:cNvPr id="792" name="Google Shape;792;p86"/>
          <p:cNvCxnSpPr/>
          <p:nvPr/>
        </p:nvCxnSpPr>
        <p:spPr>
          <a:xfrm rot="10800000" flipH="1">
            <a:off x="4153125" y="1703800"/>
            <a:ext cx="2065800" cy="639000"/>
          </a:xfrm>
          <a:prstGeom prst="straightConnector1">
            <a:avLst/>
          </a:prstGeom>
          <a:noFill/>
          <a:ln w="9525" cap="flat" cmpd="sng">
            <a:solidFill>
              <a:schemeClr val="accent5"/>
            </a:solidFill>
            <a:prstDash val="solid"/>
            <a:round/>
            <a:headEnd type="none" w="med" len="med"/>
            <a:tailEnd type="triangle" w="med" len="med"/>
          </a:ln>
        </p:spPr>
      </p:cxn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96"/>
        <p:cNvGrpSpPr/>
        <p:nvPr/>
      </p:nvGrpSpPr>
      <p:grpSpPr>
        <a:xfrm>
          <a:off x="0" y="0"/>
          <a:ext cx="0" cy="0"/>
          <a:chOff x="0" y="0"/>
          <a:chExt cx="0" cy="0"/>
        </a:xfrm>
      </p:grpSpPr>
      <p:sp>
        <p:nvSpPr>
          <p:cNvPr id="797" name="Google Shape;797;p87"/>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Data Presentation: Circle Graphs</a:t>
            </a:r>
            <a:endParaRPr/>
          </a:p>
        </p:txBody>
      </p:sp>
      <p:sp>
        <p:nvSpPr>
          <p:cNvPr id="798" name="Google Shape;798;p87"/>
          <p:cNvSpPr txBox="1">
            <a:spLocks noGrp="1"/>
          </p:cNvSpPr>
          <p:nvPr>
            <p:ph type="body" idx="1"/>
          </p:nvPr>
        </p:nvSpPr>
        <p:spPr>
          <a:xfrm>
            <a:off x="311700" y="1171600"/>
            <a:ext cx="45018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always called these </a:t>
            </a:r>
            <a:r>
              <a:rPr lang="en" u="sng">
                <a:solidFill>
                  <a:schemeClr val="hlink"/>
                </a:solidFill>
                <a:hlinkClick r:id="rId3"/>
              </a:rPr>
              <a:t>pie charts</a:t>
            </a:r>
            <a:r>
              <a:rPr lang="en" baseline="30000"/>
              <a:t>48</a:t>
            </a:r>
            <a:r>
              <a:rPr lang="en"/>
              <a:t>. To me, a graph has axes, and a chart doesn’t. *shrug*</a:t>
            </a:r>
            <a:endParaRPr/>
          </a:p>
          <a:p>
            <a:pPr marL="0" lvl="0" indent="0" algn="l" rtl="0">
              <a:spcBef>
                <a:spcPts val="1600"/>
              </a:spcBef>
              <a:spcAft>
                <a:spcPts val="1600"/>
              </a:spcAft>
              <a:buNone/>
            </a:pPr>
            <a:r>
              <a:rPr lang="en"/>
              <a:t>Circle graphs *ahem PIE CHARTS* are generally used to display percentages. These charts should include a legend or key so readers know what each color means.</a:t>
            </a:r>
            <a:endParaRPr/>
          </a:p>
        </p:txBody>
      </p:sp>
      <p:pic>
        <p:nvPicPr>
          <p:cNvPr id="799" name="Google Shape;799;p87"/>
          <p:cNvPicPr preferRelativeResize="0"/>
          <p:nvPr/>
        </p:nvPicPr>
        <p:blipFill rotWithShape="1">
          <a:blip r:embed="rId4">
            <a:alphaModFix/>
          </a:blip>
          <a:srcRect l="11817" r="6569"/>
          <a:stretch/>
        </p:blipFill>
        <p:spPr>
          <a:xfrm>
            <a:off x="5215325" y="1171600"/>
            <a:ext cx="3616975" cy="3165600"/>
          </a:xfrm>
          <a:prstGeom prst="rect">
            <a:avLst/>
          </a:prstGeom>
          <a:noFill/>
          <a:ln w="9525" cap="flat" cmpd="sng">
            <a:solidFill>
              <a:srgbClr val="999999"/>
            </a:solidFill>
            <a:prstDash val="solid"/>
            <a:round/>
            <a:headEnd type="none" w="sm" len="sm"/>
            <a:tailEnd type="none" w="sm" len="sm"/>
          </a:ln>
        </p:spPr>
      </p:pic>
      <p:sp>
        <p:nvSpPr>
          <p:cNvPr id="800" name="Google Shape;800;p87"/>
          <p:cNvSpPr txBox="1"/>
          <p:nvPr/>
        </p:nvSpPr>
        <p:spPr>
          <a:xfrm>
            <a:off x="5454300" y="4337200"/>
            <a:ext cx="3378000" cy="515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i="1">
                <a:latin typeface="Old Standard TT"/>
                <a:ea typeface="Old Standard TT"/>
                <a:cs typeface="Old Standard TT"/>
                <a:sym typeface="Old Standard TT"/>
              </a:rPr>
              <a:t>Figure 45</a:t>
            </a:r>
            <a:r>
              <a:rPr lang="en" sz="1000">
                <a:latin typeface="Old Standard TT"/>
                <a:ea typeface="Old Standard TT"/>
                <a:cs typeface="Old Standard TT"/>
                <a:sym typeface="Old Standard TT"/>
              </a:rPr>
              <a:t>. Pie of Pies. Adapted from </a:t>
            </a:r>
            <a:r>
              <a:rPr lang="en" sz="1000" i="1">
                <a:latin typeface="Old Standard TT"/>
                <a:ea typeface="Old Standard TT"/>
                <a:cs typeface="Old Standard TT"/>
                <a:sym typeface="Old Standard TT"/>
              </a:rPr>
              <a:t>Create a Pie Chart</a:t>
            </a:r>
            <a:r>
              <a:rPr lang="en" sz="1000">
                <a:latin typeface="Old Standard TT"/>
                <a:ea typeface="Old Standard TT"/>
                <a:cs typeface="Old Standard TT"/>
                <a:sym typeface="Old Standard TT"/>
              </a:rPr>
              <a:t>, retrieved from </a:t>
            </a:r>
            <a:r>
              <a:rPr lang="en" sz="1000" u="sng">
                <a:solidFill>
                  <a:schemeClr val="hlink"/>
                </a:solidFill>
                <a:latin typeface="Old Standard TT"/>
                <a:ea typeface="Old Standard TT"/>
                <a:cs typeface="Old Standard TT"/>
                <a:sym typeface="Old Standard TT"/>
                <a:hlinkClick r:id="rId5"/>
              </a:rPr>
              <a:t>https://www.meta-chart.com/pie</a:t>
            </a:r>
            <a:r>
              <a:rPr lang="en" sz="1000">
                <a:latin typeface="Old Standard TT"/>
                <a:ea typeface="Old Standard TT"/>
                <a:cs typeface="Old Standard TT"/>
                <a:sym typeface="Old Standard TT"/>
              </a:rPr>
              <a:t>.</a:t>
            </a:r>
            <a:endParaRPr sz="1000">
              <a:latin typeface="Old Standard TT"/>
              <a:ea typeface="Old Standard TT"/>
              <a:cs typeface="Old Standard TT"/>
              <a:sym typeface="Old Standard TT"/>
            </a:endParaRPr>
          </a:p>
        </p:txBody>
      </p:sp>
      <p:sp>
        <p:nvSpPr>
          <p:cNvPr id="801" name="Google Shape;801;p8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75</a:t>
            </a:fld>
            <a:endParaRPr/>
          </a:p>
        </p:txBody>
      </p:sp>
      <p:cxnSp>
        <p:nvCxnSpPr>
          <p:cNvPr id="802" name="Google Shape;802;p87"/>
          <p:cNvCxnSpPr/>
          <p:nvPr/>
        </p:nvCxnSpPr>
        <p:spPr>
          <a:xfrm>
            <a:off x="4728175" y="3237325"/>
            <a:ext cx="1239300" cy="872400"/>
          </a:xfrm>
          <a:prstGeom prst="straightConnector1">
            <a:avLst/>
          </a:prstGeom>
          <a:noFill/>
          <a:ln w="9525" cap="flat" cmpd="sng">
            <a:solidFill>
              <a:schemeClr val="accent5"/>
            </a:solidFill>
            <a:prstDash val="solid"/>
            <a:round/>
            <a:headEnd type="none" w="med" len="med"/>
            <a:tailEnd type="triangle" w="med" len="med"/>
          </a:ln>
        </p:spPr>
      </p:cxn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Google Shape;807;p88"/>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Data Presentation: Stem and Leaf Plots</a:t>
            </a:r>
            <a:endParaRPr/>
          </a:p>
        </p:txBody>
      </p:sp>
      <p:sp>
        <p:nvSpPr>
          <p:cNvPr id="808" name="Google Shape;808;p88"/>
          <p:cNvSpPr txBox="1">
            <a:spLocks noGrp="1"/>
          </p:cNvSpPr>
          <p:nvPr>
            <p:ph type="body" idx="1"/>
          </p:nvPr>
        </p:nvSpPr>
        <p:spPr>
          <a:xfrm>
            <a:off x="311700" y="1171600"/>
            <a:ext cx="47361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a:t>
            </a:r>
            <a:r>
              <a:rPr lang="en" u="sng">
                <a:solidFill>
                  <a:schemeClr val="hlink"/>
                </a:solidFill>
                <a:hlinkClick r:id="rId3"/>
              </a:rPr>
              <a:t>stem and leaf plot</a:t>
            </a:r>
            <a:r>
              <a:rPr lang="en" baseline="30000"/>
              <a:t>49</a:t>
            </a:r>
            <a:r>
              <a:rPr lang="en"/>
              <a:t> takes data entries and splits them into two pieces: the leaf (which is usually the last digit) and the stem (the other digit[s]). These plots should include a legend or key so readers know to read the numbers.</a:t>
            </a:r>
            <a:endParaRPr/>
          </a:p>
          <a:p>
            <a:pPr marL="0" lvl="0" indent="0" algn="l" rtl="0">
              <a:spcBef>
                <a:spcPts val="1600"/>
              </a:spcBef>
              <a:spcAft>
                <a:spcPts val="1600"/>
              </a:spcAft>
              <a:buNone/>
            </a:pPr>
            <a:r>
              <a:rPr lang="en"/>
              <a:t>If you wanted to include 103 in the plot to the right, you would use 10 as the stem and 3 as the leaf.</a:t>
            </a:r>
            <a:endParaRPr/>
          </a:p>
        </p:txBody>
      </p:sp>
      <p:pic>
        <p:nvPicPr>
          <p:cNvPr id="809" name="Google Shape;809;p88"/>
          <p:cNvPicPr preferRelativeResize="0"/>
          <p:nvPr/>
        </p:nvPicPr>
        <p:blipFill>
          <a:blip r:embed="rId4">
            <a:alphaModFix/>
          </a:blip>
          <a:stretch>
            <a:fillRect/>
          </a:stretch>
        </p:blipFill>
        <p:spPr>
          <a:xfrm>
            <a:off x="5400675" y="1171600"/>
            <a:ext cx="3431625" cy="2921675"/>
          </a:xfrm>
          <a:prstGeom prst="rect">
            <a:avLst/>
          </a:prstGeom>
          <a:noFill/>
          <a:ln w="9525" cap="flat" cmpd="sng">
            <a:solidFill>
              <a:srgbClr val="999999"/>
            </a:solidFill>
            <a:prstDash val="solid"/>
            <a:round/>
            <a:headEnd type="none" w="sm" len="sm"/>
            <a:tailEnd type="none" w="sm" len="sm"/>
          </a:ln>
        </p:spPr>
      </p:pic>
      <p:cxnSp>
        <p:nvCxnSpPr>
          <p:cNvPr id="810" name="Google Shape;810;p88"/>
          <p:cNvCxnSpPr/>
          <p:nvPr/>
        </p:nvCxnSpPr>
        <p:spPr>
          <a:xfrm>
            <a:off x="4813375" y="2704875"/>
            <a:ext cx="1427100" cy="692100"/>
          </a:xfrm>
          <a:prstGeom prst="straightConnector1">
            <a:avLst/>
          </a:prstGeom>
          <a:noFill/>
          <a:ln w="9525" cap="flat" cmpd="sng">
            <a:solidFill>
              <a:schemeClr val="accent5"/>
            </a:solidFill>
            <a:prstDash val="solid"/>
            <a:round/>
            <a:headEnd type="none" w="med" len="med"/>
            <a:tailEnd type="triangle" w="med" len="med"/>
          </a:ln>
        </p:spPr>
      </p:cxnSp>
      <p:sp>
        <p:nvSpPr>
          <p:cNvPr id="811" name="Google Shape;811;p88"/>
          <p:cNvSpPr txBox="1"/>
          <p:nvPr/>
        </p:nvSpPr>
        <p:spPr>
          <a:xfrm>
            <a:off x="5786450" y="4093275"/>
            <a:ext cx="3045900" cy="732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i="1">
                <a:latin typeface="Old Standard TT"/>
                <a:ea typeface="Old Standard TT"/>
                <a:cs typeface="Old Standard TT"/>
                <a:sym typeface="Old Standard TT"/>
              </a:rPr>
              <a:t>Figure 46</a:t>
            </a:r>
            <a:r>
              <a:rPr lang="en" sz="1000">
                <a:latin typeface="Old Standard TT"/>
                <a:ea typeface="Old Standard TT"/>
                <a:cs typeface="Old Standard TT"/>
                <a:sym typeface="Old Standard TT"/>
              </a:rPr>
              <a:t>. Stem and leaf plot. Adapted from </a:t>
            </a:r>
            <a:r>
              <a:rPr lang="en" sz="1000" i="1">
                <a:latin typeface="Old Standard TT"/>
                <a:ea typeface="Old Standard TT"/>
                <a:cs typeface="Old Standard TT"/>
                <a:sym typeface="Old Standard TT"/>
              </a:rPr>
              <a:t>Stem and Leaf Plot</a:t>
            </a:r>
            <a:r>
              <a:rPr lang="en" sz="1000">
                <a:latin typeface="Old Standard TT"/>
                <a:ea typeface="Old Standard TT"/>
                <a:cs typeface="Old Standard TT"/>
                <a:sym typeface="Old Standard TT"/>
              </a:rPr>
              <a:t>, retrieved from </a:t>
            </a:r>
            <a:r>
              <a:rPr lang="en" sz="1000" u="sng">
                <a:solidFill>
                  <a:schemeClr val="hlink"/>
                </a:solidFill>
                <a:latin typeface="Old Standard TT"/>
                <a:ea typeface="Old Standard TT"/>
                <a:cs typeface="Old Standard TT"/>
                <a:sym typeface="Old Standard TT"/>
                <a:hlinkClick r:id="rId5"/>
              </a:rPr>
              <a:t>https://www.softschools.com/math/topics/stem_and_leaf_plot/</a:t>
            </a:r>
            <a:r>
              <a:rPr lang="en" sz="1000">
                <a:latin typeface="Old Standard TT"/>
                <a:ea typeface="Old Standard TT"/>
                <a:cs typeface="Old Standard TT"/>
                <a:sym typeface="Old Standard TT"/>
              </a:rPr>
              <a:t>. Copyright 2025 by </a:t>
            </a:r>
            <a:r>
              <a:rPr lang="en" sz="1000" u="sng">
                <a:solidFill>
                  <a:schemeClr val="hlink"/>
                </a:solidFill>
                <a:latin typeface="Old Standard TT"/>
                <a:ea typeface="Old Standard TT"/>
                <a:cs typeface="Old Standard TT"/>
                <a:sym typeface="Old Standard TT"/>
                <a:hlinkClick r:id="rId6"/>
              </a:rPr>
              <a:t>SoftSchools.com</a:t>
            </a:r>
            <a:r>
              <a:rPr lang="en" sz="1000">
                <a:latin typeface="Old Standard TT"/>
                <a:ea typeface="Old Standard TT"/>
                <a:cs typeface="Old Standard TT"/>
                <a:sym typeface="Old Standard TT"/>
              </a:rPr>
              <a:t>.</a:t>
            </a:r>
            <a:endParaRPr sz="1000">
              <a:latin typeface="Old Standard TT"/>
              <a:ea typeface="Old Standard TT"/>
              <a:cs typeface="Old Standard TT"/>
              <a:sym typeface="Old Standard TT"/>
            </a:endParaRPr>
          </a:p>
        </p:txBody>
      </p:sp>
      <p:sp>
        <p:nvSpPr>
          <p:cNvPr id="812" name="Google Shape;812;p8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76</a:t>
            </a:fld>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sp>
        <p:nvSpPr>
          <p:cNvPr id="817" name="Google Shape;817;p89"/>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Data Presentation: Reminder</a:t>
            </a:r>
            <a:endParaRPr/>
          </a:p>
        </p:txBody>
      </p:sp>
      <p:sp>
        <p:nvSpPr>
          <p:cNvPr id="818" name="Google Shape;818;p89"/>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Sorry there wasn’t any practice in that section. It was a lot of vocabulary.</a:t>
            </a:r>
            <a:endParaRPr/>
          </a:p>
          <a:p>
            <a:pPr marL="0" lvl="0" indent="0" algn="l" rtl="0">
              <a:spcBef>
                <a:spcPts val="1600"/>
              </a:spcBef>
              <a:spcAft>
                <a:spcPts val="1600"/>
              </a:spcAft>
              <a:buClr>
                <a:schemeClr val="dk1"/>
              </a:buClr>
              <a:buSzPts val="1100"/>
              <a:buFont typeface="Arial"/>
              <a:buNone/>
            </a:pPr>
            <a:r>
              <a:rPr lang="en"/>
              <a:t>If you’d like to return to the Table of Contents slide, </a:t>
            </a:r>
            <a:r>
              <a:rPr lang="en" u="sng">
                <a:solidFill>
                  <a:schemeClr val="accent6"/>
                </a:solidFill>
                <a:hlinkClick r:id="rId3" action="ppaction://hlinksldjump">
                  <a:extLst>
                    <a:ext uri="{A12FA001-AC4F-418D-AE19-62706E023703}">
                      <ahyp:hlinkClr xmlns:ahyp="http://schemas.microsoft.com/office/drawing/2018/hyperlinkcolor" val="tx"/>
                    </a:ext>
                  </a:extLst>
                </a:hlinkClick>
              </a:rPr>
              <a:t>click here</a:t>
            </a:r>
            <a:r>
              <a:rPr lang="en"/>
              <a:t>.</a:t>
            </a:r>
            <a:endParaRPr/>
          </a:p>
        </p:txBody>
      </p:sp>
      <p:sp>
        <p:nvSpPr>
          <p:cNvPr id="819" name="Google Shape;819;p8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77</a:t>
            </a:fld>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sp>
        <p:nvSpPr>
          <p:cNvPr id="824" name="Google Shape;824;p90"/>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Probability</a:t>
            </a:r>
            <a:r>
              <a:rPr lang="en" baseline="30000"/>
              <a:t>50</a:t>
            </a:r>
            <a:endParaRPr baseline="30000"/>
          </a:p>
        </p:txBody>
      </p:sp>
      <p:sp>
        <p:nvSpPr>
          <p:cNvPr id="825" name="Google Shape;825;p90"/>
          <p:cNvSpPr txBox="1">
            <a:spLocks noGrp="1"/>
          </p:cNvSpPr>
          <p:nvPr>
            <p:ph type="body" idx="1"/>
          </p:nvPr>
        </p:nvSpPr>
        <p:spPr>
          <a:xfrm>
            <a:off x="311700" y="1171600"/>
            <a:ext cx="8520600" cy="34749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SzPts val="1700"/>
              <a:buChar char="●"/>
            </a:pPr>
            <a:r>
              <a:rPr lang="en" sz="1700" u="sng"/>
              <a:t>Trial</a:t>
            </a:r>
            <a:r>
              <a:rPr lang="en" sz="1700"/>
              <a:t> (or </a:t>
            </a:r>
            <a:r>
              <a:rPr lang="en" sz="1700" u="sng"/>
              <a:t>probability experiment</a:t>
            </a:r>
            <a:r>
              <a:rPr lang="en" sz="1700"/>
              <a:t>): any process that produces a random result</a:t>
            </a:r>
            <a:endParaRPr sz="1700"/>
          </a:p>
          <a:p>
            <a:pPr marL="457200" lvl="0" indent="-336550" algn="l" rtl="0">
              <a:spcBef>
                <a:spcPts val="0"/>
              </a:spcBef>
              <a:spcAft>
                <a:spcPts val="0"/>
              </a:spcAft>
              <a:buSzPts val="1700"/>
              <a:buChar char="●"/>
            </a:pPr>
            <a:r>
              <a:rPr lang="en" sz="1700" u="sng"/>
              <a:t>Outcome</a:t>
            </a:r>
            <a:r>
              <a:rPr lang="en" sz="1700"/>
              <a:t>: the possible individual results of a trial</a:t>
            </a:r>
            <a:endParaRPr sz="1700"/>
          </a:p>
          <a:p>
            <a:pPr marL="457200" lvl="0" indent="-336550" algn="l" rtl="0">
              <a:spcBef>
                <a:spcPts val="0"/>
              </a:spcBef>
              <a:spcAft>
                <a:spcPts val="0"/>
              </a:spcAft>
              <a:buSzPts val="1700"/>
              <a:buChar char="●"/>
            </a:pPr>
            <a:r>
              <a:rPr lang="en" sz="1700" u="sng"/>
              <a:t>Sample space</a:t>
            </a:r>
            <a:r>
              <a:rPr lang="en" sz="1700"/>
              <a:t> (</a:t>
            </a:r>
            <a:r>
              <a:rPr lang="en" sz="1700" i="1"/>
              <a:t>S</a:t>
            </a:r>
            <a:r>
              <a:rPr lang="en" sz="1700"/>
              <a:t>): the set of all possible outcomes</a:t>
            </a:r>
            <a:endParaRPr sz="1700"/>
          </a:p>
          <a:p>
            <a:pPr marL="457200" lvl="0" indent="-336550" algn="l" rtl="0">
              <a:spcBef>
                <a:spcPts val="0"/>
              </a:spcBef>
              <a:spcAft>
                <a:spcPts val="0"/>
              </a:spcAft>
              <a:buSzPts val="1700"/>
              <a:buChar char="●"/>
            </a:pPr>
            <a:r>
              <a:rPr lang="en" sz="1700" u="sng"/>
              <a:t>Event</a:t>
            </a:r>
            <a:r>
              <a:rPr lang="en" sz="1700"/>
              <a:t> (</a:t>
            </a:r>
            <a:r>
              <a:rPr lang="en" sz="1700" i="1"/>
              <a:t>E</a:t>
            </a:r>
            <a:r>
              <a:rPr lang="en" sz="1700"/>
              <a:t>): a group or subset of outcomes in the sample space</a:t>
            </a:r>
            <a:endParaRPr sz="1700"/>
          </a:p>
          <a:p>
            <a:pPr marL="457200" lvl="0" indent="-336550" algn="l" rtl="0">
              <a:spcBef>
                <a:spcPts val="0"/>
              </a:spcBef>
              <a:spcAft>
                <a:spcPts val="0"/>
              </a:spcAft>
              <a:buSzPts val="1700"/>
              <a:buChar char="●"/>
            </a:pPr>
            <a:r>
              <a:rPr lang="en" sz="1700" u="sng"/>
              <a:t>Probability</a:t>
            </a:r>
            <a:r>
              <a:rPr lang="en" sz="1700"/>
              <a:t> (</a:t>
            </a:r>
            <a:r>
              <a:rPr lang="en" sz="1700" i="1"/>
              <a:t>P</a:t>
            </a:r>
            <a:r>
              <a:rPr lang="en" sz="1700"/>
              <a:t>): the likelihood of an event happening</a:t>
            </a:r>
            <a:endParaRPr sz="1700"/>
          </a:p>
          <a:p>
            <a:pPr marL="914400" lvl="1" indent="-336550" algn="l" rtl="0">
              <a:spcBef>
                <a:spcPts val="0"/>
              </a:spcBef>
              <a:spcAft>
                <a:spcPts val="0"/>
              </a:spcAft>
              <a:buSzPts val="1700"/>
              <a:buChar char="○"/>
            </a:pPr>
            <a:r>
              <a:rPr lang="en" sz="1700"/>
              <a:t>Probability will always be between 0 and 1, inclusive.</a:t>
            </a:r>
            <a:endParaRPr sz="1700"/>
          </a:p>
          <a:p>
            <a:pPr marL="914400" lvl="1" indent="-336550" algn="l" rtl="0">
              <a:spcBef>
                <a:spcPts val="0"/>
              </a:spcBef>
              <a:spcAft>
                <a:spcPts val="0"/>
              </a:spcAft>
              <a:buSzPts val="1700"/>
              <a:buChar char="○"/>
            </a:pPr>
            <a:r>
              <a:rPr lang="en" sz="1700"/>
              <a:t>Probability can be expressed as a fraction, decimal, or percent.</a:t>
            </a:r>
            <a:endParaRPr sz="1700"/>
          </a:p>
        </p:txBody>
      </p:sp>
      <p:pic>
        <p:nvPicPr>
          <p:cNvPr id="826" name="Google Shape;826;p90"/>
          <p:cNvPicPr preferRelativeResize="0"/>
          <p:nvPr/>
        </p:nvPicPr>
        <p:blipFill>
          <a:blip r:embed="rId4">
            <a:alphaModFix/>
          </a:blip>
          <a:stretch>
            <a:fillRect/>
          </a:stretch>
        </p:blipFill>
        <p:spPr>
          <a:xfrm>
            <a:off x="2236050" y="3363050"/>
            <a:ext cx="3276600" cy="1390650"/>
          </a:xfrm>
          <a:prstGeom prst="rect">
            <a:avLst/>
          </a:prstGeom>
          <a:noFill/>
          <a:ln w="9525" cap="flat" cmpd="sng">
            <a:solidFill>
              <a:srgbClr val="999999"/>
            </a:solidFill>
            <a:prstDash val="solid"/>
            <a:round/>
            <a:headEnd type="none" w="sm" len="sm"/>
            <a:tailEnd type="none" w="sm" len="sm"/>
          </a:ln>
        </p:spPr>
      </p:pic>
      <p:sp>
        <p:nvSpPr>
          <p:cNvPr id="827" name="Google Shape;827;p90"/>
          <p:cNvSpPr txBox="1"/>
          <p:nvPr/>
        </p:nvSpPr>
        <p:spPr>
          <a:xfrm>
            <a:off x="5512650" y="3504800"/>
            <a:ext cx="1665600" cy="12489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000" i="1">
                <a:latin typeface="Old Standard TT"/>
                <a:ea typeface="Old Standard TT"/>
                <a:cs typeface="Old Standard TT"/>
                <a:sym typeface="Old Standard TT"/>
              </a:rPr>
              <a:t>Figure 47</a:t>
            </a:r>
            <a:r>
              <a:rPr lang="en" sz="1000">
                <a:latin typeface="Old Standard TT"/>
                <a:ea typeface="Old Standard TT"/>
                <a:cs typeface="Old Standard TT"/>
                <a:sym typeface="Old Standard TT"/>
              </a:rPr>
              <a:t>. Probability of events. Adapted from </a:t>
            </a:r>
            <a:r>
              <a:rPr lang="en" sz="1000" i="1">
                <a:latin typeface="Old Standard TT"/>
                <a:ea typeface="Old Standard TT"/>
                <a:cs typeface="Old Standard TT"/>
                <a:sym typeface="Old Standard TT"/>
              </a:rPr>
              <a:t>Probability</a:t>
            </a:r>
            <a:r>
              <a:rPr lang="en" sz="1000">
                <a:latin typeface="Old Standard TT"/>
                <a:ea typeface="Old Standard TT"/>
                <a:cs typeface="Old Standard TT"/>
                <a:sym typeface="Old Standard TT"/>
              </a:rPr>
              <a:t>, retrieved from </a:t>
            </a:r>
            <a:r>
              <a:rPr lang="en" sz="1000" u="sng">
                <a:solidFill>
                  <a:schemeClr val="hlink"/>
                </a:solidFill>
                <a:latin typeface="Old Standard TT"/>
                <a:ea typeface="Old Standard TT"/>
                <a:cs typeface="Old Standard TT"/>
                <a:sym typeface="Old Standard TT"/>
                <a:hlinkClick r:id="rId5"/>
              </a:rPr>
              <a:t>https://www.mathsisfun.com/data/probability.html</a:t>
            </a:r>
            <a:r>
              <a:rPr lang="en" sz="1000">
                <a:latin typeface="Old Standard TT"/>
                <a:ea typeface="Old Standard TT"/>
                <a:cs typeface="Old Standard TT"/>
                <a:sym typeface="Old Standard TT"/>
              </a:rPr>
              <a:t>. Copyright 2023 by Rod Pierce.</a:t>
            </a:r>
            <a:endParaRPr sz="1000">
              <a:latin typeface="Old Standard TT"/>
              <a:ea typeface="Old Standard TT"/>
              <a:cs typeface="Old Standard TT"/>
              <a:sym typeface="Old Standard TT"/>
            </a:endParaRPr>
          </a:p>
        </p:txBody>
      </p:sp>
      <p:sp>
        <p:nvSpPr>
          <p:cNvPr id="828" name="Google Shape;828;p9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78</a:t>
            </a:fld>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833" name="Google Shape;833;p91"/>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u="sng"/>
              <a:t>Classical probability</a:t>
            </a:r>
            <a:r>
              <a:rPr lang="en" sz="1800"/>
              <a:t>: when all outcomes are equally likely</a:t>
            </a:r>
            <a:endParaRPr sz="1800"/>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Clr>
                <a:schemeClr val="dk1"/>
              </a:buClr>
              <a:buSzPts val="1100"/>
              <a:buFont typeface="Arial"/>
              <a:buNone/>
            </a:pPr>
            <a:r>
              <a:rPr lang="en" u="sng"/>
              <a:t>Empirical probability</a:t>
            </a:r>
            <a:r>
              <a:rPr lang="en"/>
              <a:t>: when all outcomes are based on an experiment</a:t>
            </a:r>
            <a:endParaRPr/>
          </a:p>
          <a:p>
            <a:pPr marL="0" lvl="0" indent="0" algn="l" rtl="0">
              <a:spcBef>
                <a:spcPts val="1600"/>
              </a:spcBef>
              <a:spcAft>
                <a:spcPts val="1600"/>
              </a:spcAft>
              <a:buNone/>
            </a:pPr>
            <a:endParaRPr/>
          </a:p>
        </p:txBody>
      </p:sp>
      <p:sp>
        <p:nvSpPr>
          <p:cNvPr id="834" name="Google Shape;834;p91"/>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Probability: Classical vs. Empirical</a:t>
            </a:r>
            <a:endParaRPr/>
          </a:p>
        </p:txBody>
      </p:sp>
      <p:graphicFrame>
        <p:nvGraphicFramePr>
          <p:cNvPr id="835" name="Google Shape;835;p91"/>
          <p:cNvGraphicFramePr/>
          <p:nvPr/>
        </p:nvGraphicFramePr>
        <p:xfrm>
          <a:off x="1775900" y="1737375"/>
          <a:ext cx="3000000" cy="3000000"/>
        </p:xfrm>
        <a:graphic>
          <a:graphicData uri="http://schemas.openxmlformats.org/drawingml/2006/table">
            <a:tbl>
              <a:tblPr>
                <a:noFill/>
                <a:tableStyleId>{17BF2E6A-C7BB-460A-A7F3-6540320C9C8D}</a:tableStyleId>
              </a:tblPr>
              <a:tblGrid>
                <a:gridCol w="1166025">
                  <a:extLst>
                    <a:ext uri="{9D8B030D-6E8A-4147-A177-3AD203B41FA5}">
                      <a16:colId xmlns:a16="http://schemas.microsoft.com/office/drawing/2014/main" val="20000"/>
                    </a:ext>
                  </a:extLst>
                </a:gridCol>
                <a:gridCol w="4426175">
                  <a:extLst>
                    <a:ext uri="{9D8B030D-6E8A-4147-A177-3AD203B41FA5}">
                      <a16:colId xmlns:a16="http://schemas.microsoft.com/office/drawing/2014/main" val="20001"/>
                    </a:ext>
                  </a:extLst>
                </a:gridCol>
              </a:tblGrid>
              <a:tr h="417200">
                <a:tc rowSpan="2">
                  <a:txBody>
                    <a:bodyPr/>
                    <a:lstStyle/>
                    <a:p>
                      <a:pPr marL="0" lvl="0" indent="0" algn="r" rtl="0">
                        <a:spcBef>
                          <a:spcPts val="0"/>
                        </a:spcBef>
                        <a:spcAft>
                          <a:spcPts val="0"/>
                        </a:spcAft>
                        <a:buNone/>
                      </a:pPr>
                      <a:r>
                        <a:rPr lang="en" sz="1800" i="1">
                          <a:latin typeface="Old Standard TT"/>
                          <a:ea typeface="Old Standard TT"/>
                          <a:cs typeface="Old Standard TT"/>
                          <a:sym typeface="Old Standard TT"/>
                        </a:rPr>
                        <a:t>P</a:t>
                      </a:r>
                      <a:r>
                        <a:rPr lang="en" sz="1800">
                          <a:latin typeface="Old Standard TT"/>
                          <a:ea typeface="Old Standard TT"/>
                          <a:cs typeface="Old Standard TT"/>
                          <a:sym typeface="Old Standard TT"/>
                        </a:rPr>
                        <a:t>(</a:t>
                      </a:r>
                      <a:r>
                        <a:rPr lang="en" sz="1800" i="1">
                          <a:latin typeface="Old Standard TT"/>
                          <a:ea typeface="Old Standard TT"/>
                          <a:cs typeface="Old Standard TT"/>
                          <a:sym typeface="Old Standard TT"/>
                        </a:rPr>
                        <a:t>E</a:t>
                      </a:r>
                      <a:r>
                        <a:rPr lang="en" sz="1800">
                          <a:latin typeface="Old Standard TT"/>
                          <a:ea typeface="Old Standard TT"/>
                          <a:cs typeface="Old Standard TT"/>
                          <a:sym typeface="Old Standard TT"/>
                        </a:rPr>
                        <a:t>) =</a:t>
                      </a:r>
                      <a:endParaRPr sz="1800">
                        <a:latin typeface="Old Standard TT"/>
                        <a:ea typeface="Old Standard TT"/>
                        <a:cs typeface="Old Standard TT"/>
                        <a:sym typeface="Old Standard TT"/>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800">
                          <a:latin typeface="Old Standard TT"/>
                          <a:ea typeface="Old Standard TT"/>
                          <a:cs typeface="Old Standard TT"/>
                          <a:sym typeface="Old Standard TT"/>
                        </a:rPr>
                        <a:t>number of possible outcomes in the event</a:t>
                      </a:r>
                      <a:endParaRPr sz="1800">
                        <a:latin typeface="Old Standard TT"/>
                        <a:ea typeface="Old Standard TT"/>
                        <a:cs typeface="Old Standard TT"/>
                        <a:sym typeface="Old Standard TT"/>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417200">
                <a:tc vMerge="1">
                  <a:txBody>
                    <a:bodyPr/>
                    <a:lstStyle/>
                    <a:p>
                      <a:endParaRPr lang="en-US"/>
                    </a:p>
                  </a:txBody>
                  <a:tcPr/>
                </a:tc>
                <a:tc>
                  <a:txBody>
                    <a:bodyPr/>
                    <a:lstStyle/>
                    <a:p>
                      <a:pPr marL="0" lvl="0" indent="0" algn="ctr" rtl="0">
                        <a:spcBef>
                          <a:spcPts val="0"/>
                        </a:spcBef>
                        <a:spcAft>
                          <a:spcPts val="0"/>
                        </a:spcAft>
                        <a:buNone/>
                      </a:pPr>
                      <a:r>
                        <a:rPr lang="en" sz="1800">
                          <a:latin typeface="Old Standard TT"/>
                          <a:ea typeface="Old Standard TT"/>
                          <a:cs typeface="Old Standard TT"/>
                          <a:sym typeface="Old Standard TT"/>
                        </a:rPr>
                        <a:t>number of outcomes in the sample space</a:t>
                      </a:r>
                      <a:endParaRPr sz="1800">
                        <a:latin typeface="Old Standard TT"/>
                        <a:ea typeface="Old Standard TT"/>
                        <a:cs typeface="Old Standard TT"/>
                        <a:sym typeface="Old Standard T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cxnSp>
        <p:nvCxnSpPr>
          <p:cNvPr id="836" name="Google Shape;836;p91"/>
          <p:cNvCxnSpPr/>
          <p:nvPr/>
        </p:nvCxnSpPr>
        <p:spPr>
          <a:xfrm>
            <a:off x="3042175" y="2196450"/>
            <a:ext cx="4249800" cy="0"/>
          </a:xfrm>
          <a:prstGeom prst="straightConnector1">
            <a:avLst/>
          </a:prstGeom>
          <a:noFill/>
          <a:ln w="19050" cap="flat" cmpd="sng">
            <a:solidFill>
              <a:srgbClr val="000000"/>
            </a:solidFill>
            <a:prstDash val="solid"/>
            <a:round/>
            <a:headEnd type="none" w="med" len="med"/>
            <a:tailEnd type="none" w="med" len="med"/>
          </a:ln>
        </p:spPr>
      </p:cxnSp>
      <p:graphicFrame>
        <p:nvGraphicFramePr>
          <p:cNvPr id="837" name="Google Shape;837;p91"/>
          <p:cNvGraphicFramePr/>
          <p:nvPr/>
        </p:nvGraphicFramePr>
        <p:xfrm>
          <a:off x="1489138" y="3334675"/>
          <a:ext cx="3000000" cy="3000000"/>
        </p:xfrm>
        <a:graphic>
          <a:graphicData uri="http://schemas.openxmlformats.org/drawingml/2006/table">
            <a:tbl>
              <a:tblPr>
                <a:noFill/>
                <a:tableStyleId>{17BF2E6A-C7BB-460A-A7F3-6540320C9C8D}</a:tableStyleId>
              </a:tblPr>
              <a:tblGrid>
                <a:gridCol w="1346025">
                  <a:extLst>
                    <a:ext uri="{9D8B030D-6E8A-4147-A177-3AD203B41FA5}">
                      <a16:colId xmlns:a16="http://schemas.microsoft.com/office/drawing/2014/main" val="20000"/>
                    </a:ext>
                  </a:extLst>
                </a:gridCol>
                <a:gridCol w="4794875">
                  <a:extLst>
                    <a:ext uri="{9D8B030D-6E8A-4147-A177-3AD203B41FA5}">
                      <a16:colId xmlns:a16="http://schemas.microsoft.com/office/drawing/2014/main" val="20001"/>
                    </a:ext>
                  </a:extLst>
                </a:gridCol>
              </a:tblGrid>
              <a:tr h="381000">
                <a:tc rowSpan="2">
                  <a:txBody>
                    <a:bodyPr/>
                    <a:lstStyle/>
                    <a:p>
                      <a:pPr marL="0" lvl="0" indent="0" algn="r" rtl="0">
                        <a:spcBef>
                          <a:spcPts val="0"/>
                        </a:spcBef>
                        <a:spcAft>
                          <a:spcPts val="0"/>
                        </a:spcAft>
                        <a:buNone/>
                      </a:pPr>
                      <a:r>
                        <a:rPr lang="en" sz="1800" i="1">
                          <a:latin typeface="Old Standard TT"/>
                          <a:ea typeface="Old Standard TT"/>
                          <a:cs typeface="Old Standard TT"/>
                          <a:sym typeface="Old Standard TT"/>
                        </a:rPr>
                        <a:t>P</a:t>
                      </a:r>
                      <a:r>
                        <a:rPr lang="en" sz="1800">
                          <a:latin typeface="Old Standard TT"/>
                          <a:ea typeface="Old Standard TT"/>
                          <a:cs typeface="Old Standard TT"/>
                          <a:sym typeface="Old Standard TT"/>
                        </a:rPr>
                        <a:t>(</a:t>
                      </a:r>
                      <a:r>
                        <a:rPr lang="en" sz="1800" i="1">
                          <a:latin typeface="Old Standard TT"/>
                          <a:ea typeface="Old Standard TT"/>
                          <a:cs typeface="Old Standard TT"/>
                          <a:sym typeface="Old Standard TT"/>
                        </a:rPr>
                        <a:t>E</a:t>
                      </a:r>
                      <a:r>
                        <a:rPr lang="en" sz="1800">
                          <a:latin typeface="Old Standard TT"/>
                          <a:ea typeface="Old Standard TT"/>
                          <a:cs typeface="Old Standard TT"/>
                          <a:sym typeface="Old Standard TT"/>
                        </a:rPr>
                        <a:t>) =</a:t>
                      </a:r>
                      <a:endParaRPr sz="1800">
                        <a:latin typeface="Old Standard TT"/>
                        <a:ea typeface="Old Standard TT"/>
                        <a:cs typeface="Old Standard TT"/>
                        <a:sym typeface="Old Standard TT"/>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800">
                          <a:latin typeface="Old Standard TT"/>
                          <a:ea typeface="Old Standard TT"/>
                          <a:cs typeface="Old Standard TT"/>
                          <a:sym typeface="Old Standard TT"/>
                        </a:rPr>
                        <a:t>number of times the event occurs</a:t>
                      </a:r>
                      <a:endParaRPr sz="1800">
                        <a:latin typeface="Old Standard TT"/>
                        <a:ea typeface="Old Standard TT"/>
                        <a:cs typeface="Old Standard TT"/>
                        <a:sym typeface="Old Standard TT"/>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381000">
                <a:tc vMerge="1">
                  <a:txBody>
                    <a:bodyPr/>
                    <a:lstStyle/>
                    <a:p>
                      <a:endParaRPr lang="en-US"/>
                    </a:p>
                  </a:txBody>
                  <a:tcPr/>
                </a:tc>
                <a:tc>
                  <a:txBody>
                    <a:bodyPr/>
                    <a:lstStyle/>
                    <a:p>
                      <a:pPr marL="0" lvl="0" indent="0" algn="ctr" rtl="0">
                        <a:spcBef>
                          <a:spcPts val="0"/>
                        </a:spcBef>
                        <a:spcAft>
                          <a:spcPts val="0"/>
                        </a:spcAft>
                        <a:buNone/>
                      </a:pPr>
                      <a:r>
                        <a:rPr lang="en" sz="1800">
                          <a:latin typeface="Old Standard TT"/>
                          <a:ea typeface="Old Standard TT"/>
                          <a:cs typeface="Old Standard TT"/>
                          <a:sym typeface="Old Standard TT"/>
                        </a:rPr>
                        <a:t>number of times the experiment is performed</a:t>
                      </a:r>
                      <a:endParaRPr sz="1800">
                        <a:latin typeface="Old Standard TT"/>
                        <a:ea typeface="Old Standard TT"/>
                        <a:cs typeface="Old Standard TT"/>
                        <a:sym typeface="Old Standard T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838" name="Google Shape;838;p91"/>
          <p:cNvSpPr/>
          <p:nvPr/>
        </p:nvSpPr>
        <p:spPr>
          <a:xfrm>
            <a:off x="1994800" y="1737375"/>
            <a:ext cx="5418900" cy="918000"/>
          </a:xfrm>
          <a:prstGeom prst="roundRect">
            <a:avLst>
              <a:gd name="adj" fmla="val 16667"/>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39" name="Google Shape;839;p91"/>
          <p:cNvCxnSpPr/>
          <p:nvPr/>
        </p:nvCxnSpPr>
        <p:spPr>
          <a:xfrm rot="10800000" flipH="1">
            <a:off x="2938675" y="3789250"/>
            <a:ext cx="4456800" cy="9000"/>
          </a:xfrm>
          <a:prstGeom prst="straightConnector1">
            <a:avLst/>
          </a:prstGeom>
          <a:noFill/>
          <a:ln w="19050" cap="flat" cmpd="sng">
            <a:solidFill>
              <a:srgbClr val="000000"/>
            </a:solidFill>
            <a:prstDash val="solid"/>
            <a:round/>
            <a:headEnd type="none" w="med" len="med"/>
            <a:tailEnd type="none" w="med" len="med"/>
          </a:ln>
        </p:spPr>
      </p:cxnSp>
      <p:sp>
        <p:nvSpPr>
          <p:cNvPr id="840" name="Google Shape;840;p91"/>
          <p:cNvSpPr/>
          <p:nvPr/>
        </p:nvSpPr>
        <p:spPr>
          <a:xfrm>
            <a:off x="1701700" y="3334675"/>
            <a:ext cx="6005100" cy="977100"/>
          </a:xfrm>
          <a:prstGeom prst="roundRect">
            <a:avLst>
              <a:gd name="adj" fmla="val 16667"/>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9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79</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0"/>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Units of Measurement: Imperial</a:t>
            </a:r>
            <a:endParaRPr/>
          </a:p>
        </p:txBody>
      </p:sp>
      <p:sp>
        <p:nvSpPr>
          <p:cNvPr id="119" name="Google Shape;119;p20"/>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most commonly used system of measurement in the world is the metric system.</a:t>
            </a:r>
            <a:endParaRPr/>
          </a:p>
          <a:p>
            <a:pPr marL="0" lvl="0" indent="0" algn="l" rtl="0">
              <a:spcBef>
                <a:spcPts val="1600"/>
              </a:spcBef>
              <a:spcAft>
                <a:spcPts val="1600"/>
              </a:spcAft>
              <a:buNone/>
            </a:pPr>
            <a:r>
              <a:rPr lang="en"/>
              <a:t>The U.S. and, like, two other countries use these units to measure stuff.</a:t>
            </a:r>
            <a:endParaRPr/>
          </a:p>
        </p:txBody>
      </p:sp>
      <p:graphicFrame>
        <p:nvGraphicFramePr>
          <p:cNvPr id="120" name="Google Shape;120;p20"/>
          <p:cNvGraphicFramePr/>
          <p:nvPr/>
        </p:nvGraphicFramePr>
        <p:xfrm>
          <a:off x="2159000" y="2343150"/>
          <a:ext cx="4826000" cy="1981050"/>
        </p:xfrm>
        <a:graphic>
          <a:graphicData uri="http://schemas.openxmlformats.org/drawingml/2006/table">
            <a:tbl>
              <a:tblPr>
                <a:noFill/>
                <a:tableStyleId>{17BF2E6A-C7BB-460A-A7F3-6540320C9C8D}</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tblGrid>
              <a:tr h="381000">
                <a:tc>
                  <a:txBody>
                    <a:bodyPr/>
                    <a:lstStyle/>
                    <a:p>
                      <a:pPr marL="0" lvl="0" indent="0" algn="ctr" rtl="0">
                        <a:spcBef>
                          <a:spcPts val="0"/>
                        </a:spcBef>
                        <a:spcAft>
                          <a:spcPts val="0"/>
                        </a:spcAft>
                        <a:buNone/>
                      </a:pPr>
                      <a:r>
                        <a:rPr lang="en" b="1">
                          <a:latin typeface="Old Standard TT"/>
                          <a:ea typeface="Old Standard TT"/>
                          <a:cs typeface="Old Standard TT"/>
                          <a:sym typeface="Old Standard TT"/>
                        </a:rPr>
                        <a:t>Dimension</a:t>
                      </a:r>
                      <a:endParaRPr b="1">
                        <a:latin typeface="Old Standard TT"/>
                        <a:ea typeface="Old Standard TT"/>
                        <a:cs typeface="Old Standard TT"/>
                        <a:sym typeface="Old Standard TT"/>
                      </a:endParaRPr>
                    </a:p>
                  </a:txBody>
                  <a:tcPr marL="91425" marR="91425" marT="91425" marB="91425"/>
                </a:tc>
                <a:tc>
                  <a:txBody>
                    <a:bodyPr/>
                    <a:lstStyle/>
                    <a:p>
                      <a:pPr marL="0" lvl="0" indent="0" algn="ctr" rtl="0">
                        <a:spcBef>
                          <a:spcPts val="0"/>
                        </a:spcBef>
                        <a:spcAft>
                          <a:spcPts val="0"/>
                        </a:spcAft>
                        <a:buNone/>
                      </a:pPr>
                      <a:r>
                        <a:rPr lang="en" b="1">
                          <a:latin typeface="Old Standard TT"/>
                          <a:ea typeface="Old Standard TT"/>
                          <a:cs typeface="Old Standard TT"/>
                          <a:sym typeface="Old Standard TT"/>
                        </a:rPr>
                        <a:t>Imperial</a:t>
                      </a:r>
                      <a:endParaRPr b="1">
                        <a:latin typeface="Old Standard TT"/>
                        <a:ea typeface="Old Standard TT"/>
                        <a:cs typeface="Old Standard TT"/>
                        <a:sym typeface="Old Standard TT"/>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a:latin typeface="Old Standard TT"/>
                          <a:ea typeface="Old Standard TT"/>
                          <a:cs typeface="Old Standard TT"/>
                          <a:sym typeface="Old Standard TT"/>
                        </a:rPr>
                        <a:t>length</a:t>
                      </a:r>
                      <a:endParaRPr>
                        <a:latin typeface="Old Standard TT"/>
                        <a:ea typeface="Old Standard TT"/>
                        <a:cs typeface="Old Standard TT"/>
                        <a:sym typeface="Old Standard TT"/>
                      </a:endParaRPr>
                    </a:p>
                  </a:txBody>
                  <a:tcPr marL="91425" marR="91425" marT="91425" marB="91425"/>
                </a:tc>
                <a:tc>
                  <a:txBody>
                    <a:bodyPr/>
                    <a:lstStyle/>
                    <a:p>
                      <a:pPr marL="0" lvl="0" indent="0" algn="l" rtl="0">
                        <a:spcBef>
                          <a:spcPts val="0"/>
                        </a:spcBef>
                        <a:spcAft>
                          <a:spcPts val="0"/>
                        </a:spcAft>
                        <a:buNone/>
                      </a:pPr>
                      <a:r>
                        <a:rPr lang="en">
                          <a:latin typeface="Old Standard TT"/>
                          <a:ea typeface="Old Standard TT"/>
                          <a:cs typeface="Old Standard TT"/>
                          <a:sym typeface="Old Standard TT"/>
                        </a:rPr>
                        <a:t>inch, foot, yard, mile</a:t>
                      </a:r>
                      <a:endParaRPr>
                        <a:latin typeface="Old Standard TT"/>
                        <a:ea typeface="Old Standard TT"/>
                        <a:cs typeface="Old Standard TT"/>
                        <a:sym typeface="Old Standard TT"/>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a:latin typeface="Old Standard TT"/>
                          <a:ea typeface="Old Standard TT"/>
                          <a:cs typeface="Old Standard TT"/>
                          <a:sym typeface="Old Standard TT"/>
                        </a:rPr>
                        <a:t>mass</a:t>
                      </a:r>
                      <a:endParaRPr>
                        <a:latin typeface="Old Standard TT"/>
                        <a:ea typeface="Old Standard TT"/>
                        <a:cs typeface="Old Standard TT"/>
                        <a:sym typeface="Old Standard TT"/>
                      </a:endParaRPr>
                    </a:p>
                  </a:txBody>
                  <a:tcPr marL="91425" marR="91425" marT="91425" marB="91425"/>
                </a:tc>
                <a:tc>
                  <a:txBody>
                    <a:bodyPr/>
                    <a:lstStyle/>
                    <a:p>
                      <a:pPr marL="0" lvl="0" indent="0" algn="l" rtl="0">
                        <a:spcBef>
                          <a:spcPts val="0"/>
                        </a:spcBef>
                        <a:spcAft>
                          <a:spcPts val="0"/>
                        </a:spcAft>
                        <a:buNone/>
                      </a:pPr>
                      <a:r>
                        <a:rPr lang="en">
                          <a:latin typeface="Old Standard TT"/>
                          <a:ea typeface="Old Standard TT"/>
                          <a:cs typeface="Old Standard TT"/>
                          <a:sym typeface="Old Standard TT"/>
                        </a:rPr>
                        <a:t>ounce, pound, ton</a:t>
                      </a:r>
                      <a:endParaRPr>
                        <a:latin typeface="Old Standard TT"/>
                        <a:ea typeface="Old Standard TT"/>
                        <a:cs typeface="Old Standard TT"/>
                        <a:sym typeface="Old Standard TT"/>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a:latin typeface="Old Standard TT"/>
                          <a:ea typeface="Old Standard TT"/>
                          <a:cs typeface="Old Standard TT"/>
                          <a:sym typeface="Old Standard TT"/>
                        </a:rPr>
                        <a:t>volume</a:t>
                      </a:r>
                      <a:endParaRPr>
                        <a:latin typeface="Old Standard TT"/>
                        <a:ea typeface="Old Standard TT"/>
                        <a:cs typeface="Old Standard TT"/>
                        <a:sym typeface="Old Standard TT"/>
                      </a:endParaRPr>
                    </a:p>
                  </a:txBody>
                  <a:tcPr marL="91425" marR="91425" marT="91425" marB="91425"/>
                </a:tc>
                <a:tc>
                  <a:txBody>
                    <a:bodyPr/>
                    <a:lstStyle/>
                    <a:p>
                      <a:pPr marL="0" lvl="0" indent="0" algn="l" rtl="0">
                        <a:spcBef>
                          <a:spcPts val="0"/>
                        </a:spcBef>
                        <a:spcAft>
                          <a:spcPts val="0"/>
                        </a:spcAft>
                        <a:buNone/>
                      </a:pPr>
                      <a:r>
                        <a:rPr lang="en">
                          <a:latin typeface="Old Standard TT"/>
                          <a:ea typeface="Old Standard TT"/>
                          <a:cs typeface="Old Standard TT"/>
                          <a:sym typeface="Old Standard TT"/>
                        </a:rPr>
                        <a:t>cup, pint, quart, gallon</a:t>
                      </a:r>
                      <a:endParaRPr>
                        <a:latin typeface="Old Standard TT"/>
                        <a:ea typeface="Old Standard TT"/>
                        <a:cs typeface="Old Standard TT"/>
                        <a:sym typeface="Old Standard TT"/>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a:latin typeface="Old Standard TT"/>
                          <a:ea typeface="Old Standard TT"/>
                          <a:cs typeface="Old Standard TT"/>
                          <a:sym typeface="Old Standard TT"/>
                        </a:rPr>
                        <a:t>temperature</a:t>
                      </a:r>
                      <a:endParaRPr>
                        <a:latin typeface="Old Standard TT"/>
                        <a:ea typeface="Old Standard TT"/>
                        <a:cs typeface="Old Standard TT"/>
                        <a:sym typeface="Old Standard TT"/>
                      </a:endParaRPr>
                    </a:p>
                  </a:txBody>
                  <a:tcPr marL="91425" marR="91425" marT="91425" marB="91425"/>
                </a:tc>
                <a:tc>
                  <a:txBody>
                    <a:bodyPr/>
                    <a:lstStyle/>
                    <a:p>
                      <a:pPr marL="0" lvl="0" indent="0" algn="l" rtl="0">
                        <a:spcBef>
                          <a:spcPts val="0"/>
                        </a:spcBef>
                        <a:spcAft>
                          <a:spcPts val="0"/>
                        </a:spcAft>
                        <a:buNone/>
                      </a:pPr>
                      <a:r>
                        <a:rPr lang="en">
                          <a:latin typeface="Old Standard TT"/>
                          <a:ea typeface="Old Standard TT"/>
                          <a:cs typeface="Old Standard TT"/>
                          <a:sym typeface="Old Standard TT"/>
                        </a:rPr>
                        <a:t>Fahrenheit</a:t>
                      </a:r>
                      <a:endParaRPr>
                        <a:latin typeface="Old Standard TT"/>
                        <a:ea typeface="Old Standard TT"/>
                        <a:cs typeface="Old Standard TT"/>
                        <a:sym typeface="Old Standard TT"/>
                      </a:endParaRPr>
                    </a:p>
                  </a:txBody>
                  <a:tcPr marL="91425" marR="91425" marT="91425" marB="91425"/>
                </a:tc>
                <a:extLst>
                  <a:ext uri="{0D108BD9-81ED-4DB2-BD59-A6C34878D82A}">
                    <a16:rowId xmlns:a16="http://schemas.microsoft.com/office/drawing/2014/main" val="10004"/>
                  </a:ext>
                </a:extLst>
              </a:tr>
            </a:tbl>
          </a:graphicData>
        </a:graphic>
      </p:graphicFrame>
      <p:sp>
        <p:nvSpPr>
          <p:cNvPr id="121" name="Google Shape;121;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sp>
        <p:nvSpPr>
          <p:cNvPr id="846" name="Google Shape;846;p92"/>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Probability</a:t>
            </a:r>
            <a:endParaRPr/>
          </a:p>
        </p:txBody>
      </p:sp>
      <p:sp>
        <p:nvSpPr>
          <p:cNvPr id="847" name="Google Shape;847;p92"/>
          <p:cNvSpPr txBox="1">
            <a:spLocks noGrp="1"/>
          </p:cNvSpPr>
          <p:nvPr>
            <p:ph type="body" idx="1"/>
          </p:nvPr>
        </p:nvSpPr>
        <p:spPr>
          <a:xfrm>
            <a:off x="311700" y="1171600"/>
            <a:ext cx="26673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u="sng">
                <a:solidFill>
                  <a:schemeClr val="hlink"/>
                </a:solidFill>
                <a:hlinkClick r:id="rId3"/>
              </a:rPr>
              <a:t>Practice</a:t>
            </a:r>
            <a:r>
              <a:rPr lang="en" baseline="30000"/>
              <a:t>51</a:t>
            </a:r>
            <a:r>
              <a:rPr lang="en"/>
              <a:t> for calculating probability.</a:t>
            </a:r>
            <a:endParaRPr/>
          </a:p>
        </p:txBody>
      </p:sp>
      <p:sp>
        <p:nvSpPr>
          <p:cNvPr id="848" name="Google Shape;848;p9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80</a:t>
            </a:fld>
            <a:endParaRPr/>
          </a:p>
        </p:txBody>
      </p:sp>
      <p:pic>
        <p:nvPicPr>
          <p:cNvPr id="849" name="Google Shape;849;p92" title="image.png"/>
          <p:cNvPicPr preferRelativeResize="0"/>
          <p:nvPr/>
        </p:nvPicPr>
        <p:blipFill>
          <a:blip r:embed="rId4">
            <a:alphaModFix/>
          </a:blip>
          <a:stretch>
            <a:fillRect/>
          </a:stretch>
        </p:blipFill>
        <p:spPr>
          <a:xfrm>
            <a:off x="3265700" y="1171600"/>
            <a:ext cx="5566600" cy="2771750"/>
          </a:xfrm>
          <a:prstGeom prst="rect">
            <a:avLst/>
          </a:prstGeom>
          <a:noFill/>
          <a:ln w="9525" cap="flat" cmpd="sng">
            <a:solidFill>
              <a:srgbClr val="999999"/>
            </a:solidFill>
            <a:prstDash val="solid"/>
            <a:round/>
            <a:headEnd type="none" w="sm" len="sm"/>
            <a:tailEnd type="none" w="sm" len="sm"/>
          </a:ln>
        </p:spPr>
      </p:pic>
      <p:sp>
        <p:nvSpPr>
          <p:cNvPr id="850" name="Google Shape;850;p92"/>
          <p:cNvSpPr txBox="1"/>
          <p:nvPr/>
        </p:nvSpPr>
        <p:spPr>
          <a:xfrm>
            <a:off x="4522000" y="3943350"/>
            <a:ext cx="4310400" cy="668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i="1">
                <a:latin typeface="Old Standard TT"/>
                <a:ea typeface="Old Standard TT"/>
                <a:cs typeface="Old Standard TT"/>
                <a:sym typeface="Old Standard TT"/>
              </a:rPr>
              <a:t>Figure 48</a:t>
            </a:r>
            <a:r>
              <a:rPr lang="en" sz="1000">
                <a:latin typeface="Old Standard TT"/>
                <a:ea typeface="Old Standard TT"/>
                <a:cs typeface="Old Standard TT"/>
                <a:sym typeface="Old Standard TT"/>
              </a:rPr>
              <a:t>. Probability of colors. Adapted from </a:t>
            </a:r>
            <a:r>
              <a:rPr lang="en" sz="1000" i="1">
                <a:latin typeface="Old Standard TT"/>
                <a:ea typeface="Old Standard TT"/>
                <a:cs typeface="Old Standard TT"/>
                <a:sym typeface="Old Standard TT"/>
              </a:rPr>
              <a:t>Probability</a:t>
            </a:r>
            <a:r>
              <a:rPr lang="en" sz="1000">
                <a:latin typeface="Old Standard TT"/>
                <a:ea typeface="Old Standard TT"/>
                <a:cs typeface="Old Standard TT"/>
                <a:sym typeface="Old Standard TT"/>
              </a:rPr>
              <a:t>, retrieved from </a:t>
            </a:r>
            <a:r>
              <a:rPr lang="en" sz="1000" u="sng">
                <a:solidFill>
                  <a:schemeClr val="hlink"/>
                </a:solidFill>
                <a:latin typeface="Old Standard TT"/>
                <a:ea typeface="Old Standard TT"/>
                <a:cs typeface="Old Standard TT"/>
                <a:sym typeface="Old Standard TT"/>
                <a:hlinkClick r:id="rId3"/>
              </a:rPr>
              <a:t>https://www.superteacherworksheets.com/probability/probability10_TZQMZ.pdf</a:t>
            </a:r>
            <a:r>
              <a:rPr lang="en" sz="1000">
                <a:latin typeface="Old Standard TT"/>
                <a:ea typeface="Old Standard TT"/>
                <a:cs typeface="Old Standard TT"/>
                <a:sym typeface="Old Standard TT"/>
              </a:rPr>
              <a:t>. Copyright 2024 by Yvette E. Anthony.</a:t>
            </a:r>
            <a:endParaRPr sz="1000">
              <a:latin typeface="Old Standard TT"/>
              <a:ea typeface="Old Standard TT"/>
              <a:cs typeface="Old Standard TT"/>
              <a:sym typeface="Old Standard TT"/>
            </a:endParaRPr>
          </a:p>
        </p:txBody>
      </p:sp>
      <p:sp>
        <p:nvSpPr>
          <p:cNvPr id="851" name="Google Shape;851;p92"/>
          <p:cNvSpPr/>
          <p:nvPr/>
        </p:nvSpPr>
        <p:spPr>
          <a:xfrm>
            <a:off x="8472450" y="0"/>
            <a:ext cx="671400" cy="668700"/>
          </a:xfrm>
          <a:prstGeom prst="star5">
            <a:avLst>
              <a:gd name="adj" fmla="val 19098"/>
              <a:gd name="hf" fmla="val 105146"/>
              <a:gd name="vf" fmla="val 110557"/>
            </a:avLst>
          </a:prstGeom>
          <a:solidFill>
            <a:srgbClr val="FB8C00"/>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ld Standard TT"/>
              <a:ea typeface="Old Standard TT"/>
              <a:cs typeface="Old Standard TT"/>
              <a:sym typeface="Old Standard TT"/>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sp>
        <p:nvSpPr>
          <p:cNvPr id="856" name="Google Shape;856;p93"/>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Statistics</a:t>
            </a:r>
            <a:endParaRPr/>
          </a:p>
        </p:txBody>
      </p:sp>
      <p:sp>
        <p:nvSpPr>
          <p:cNvPr id="857" name="Google Shape;857;p93"/>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t>Statistics</a:t>
            </a:r>
            <a:r>
              <a:rPr lang="en"/>
              <a:t>: the study of data</a:t>
            </a: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r>
              <a:rPr lang="en"/>
              <a:t>(Yes, I used an entire slide for that.)</a:t>
            </a:r>
            <a:endParaRPr/>
          </a:p>
        </p:txBody>
      </p:sp>
      <p:sp>
        <p:nvSpPr>
          <p:cNvPr id="858" name="Google Shape;858;p9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81</a:t>
            </a:fld>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862"/>
        <p:cNvGrpSpPr/>
        <p:nvPr/>
      </p:nvGrpSpPr>
      <p:grpSpPr>
        <a:xfrm>
          <a:off x="0" y="0"/>
          <a:ext cx="0" cy="0"/>
          <a:chOff x="0" y="0"/>
          <a:chExt cx="0" cy="0"/>
        </a:xfrm>
      </p:grpSpPr>
      <p:sp>
        <p:nvSpPr>
          <p:cNvPr id="863" name="Google Shape;863;p9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Statistics: </a:t>
            </a:r>
            <a:r>
              <a:rPr lang="en" u="sng">
                <a:solidFill>
                  <a:schemeClr val="hlink"/>
                </a:solidFill>
                <a:hlinkClick r:id="rId3"/>
              </a:rPr>
              <a:t>Measures of Central Tendency</a:t>
            </a:r>
            <a:r>
              <a:rPr lang="en" baseline="30000"/>
              <a:t>52</a:t>
            </a:r>
            <a:endParaRPr baseline="30000"/>
          </a:p>
        </p:txBody>
      </p:sp>
      <p:sp>
        <p:nvSpPr>
          <p:cNvPr id="864" name="Google Shape;864;p94"/>
          <p:cNvSpPr txBox="1">
            <a:spLocks noGrp="1"/>
          </p:cNvSpPr>
          <p:nvPr>
            <p:ph type="body" idx="1"/>
          </p:nvPr>
        </p:nvSpPr>
        <p:spPr>
          <a:xfrm>
            <a:off x="311700" y="1171600"/>
            <a:ext cx="8520600" cy="3491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u="sng"/>
              <a:t>Mean</a:t>
            </a:r>
            <a:r>
              <a:rPr lang="en"/>
              <a:t>: the average (add all the data entries and divide by the number of entries)</a:t>
            </a:r>
            <a:endParaRPr/>
          </a:p>
          <a:p>
            <a:pPr marL="914400" lvl="1" indent="-342900" algn="l" rtl="0">
              <a:spcBef>
                <a:spcPts val="0"/>
              </a:spcBef>
              <a:spcAft>
                <a:spcPts val="0"/>
              </a:spcAft>
              <a:buSzPts val="1800"/>
              <a:buChar char="○"/>
            </a:pPr>
            <a:r>
              <a:rPr lang="en" sz="1800"/>
              <a:t>I had a student remember this by saying it was mean because it made her do the most work.</a:t>
            </a:r>
            <a:endParaRPr sz="1800"/>
          </a:p>
          <a:p>
            <a:pPr marL="457200" lvl="0" indent="-342900" algn="l" rtl="0">
              <a:spcBef>
                <a:spcPts val="0"/>
              </a:spcBef>
              <a:spcAft>
                <a:spcPts val="0"/>
              </a:spcAft>
              <a:buSzPts val="1800"/>
              <a:buChar char="●"/>
            </a:pPr>
            <a:r>
              <a:rPr lang="en" u="sng"/>
              <a:t>Median</a:t>
            </a:r>
            <a:r>
              <a:rPr lang="en"/>
              <a:t>: the data entry that is in the middle when the entries are arranged from least to greatest</a:t>
            </a:r>
            <a:endParaRPr/>
          </a:p>
          <a:p>
            <a:pPr marL="914400" lvl="1" indent="-342900" algn="l" rtl="0">
              <a:spcBef>
                <a:spcPts val="0"/>
              </a:spcBef>
              <a:spcAft>
                <a:spcPts val="0"/>
              </a:spcAft>
              <a:buSzPts val="1800"/>
              <a:buChar char="○"/>
            </a:pPr>
            <a:r>
              <a:rPr lang="en" sz="1800"/>
              <a:t>If you have two in the middle, take the average!</a:t>
            </a:r>
            <a:endParaRPr sz="1800"/>
          </a:p>
          <a:p>
            <a:pPr marL="914400" lvl="1" indent="-342900" algn="l" rtl="0">
              <a:spcBef>
                <a:spcPts val="0"/>
              </a:spcBef>
              <a:spcAft>
                <a:spcPts val="0"/>
              </a:spcAft>
              <a:buSzPts val="1800"/>
              <a:buChar char="○"/>
            </a:pPr>
            <a:r>
              <a:rPr lang="en" sz="1800"/>
              <a:t>Think of the median in a highway.</a:t>
            </a:r>
            <a:endParaRPr sz="1800"/>
          </a:p>
          <a:p>
            <a:pPr marL="457200" lvl="0" indent="-342900" algn="l" rtl="0">
              <a:spcBef>
                <a:spcPts val="0"/>
              </a:spcBef>
              <a:spcAft>
                <a:spcPts val="0"/>
              </a:spcAft>
              <a:buSzPts val="1800"/>
              <a:buChar char="●"/>
            </a:pPr>
            <a:r>
              <a:rPr lang="en" u="sng"/>
              <a:t>Mode</a:t>
            </a:r>
            <a:r>
              <a:rPr lang="en"/>
              <a:t>: the number that appears most frequently</a:t>
            </a:r>
            <a:endParaRPr/>
          </a:p>
          <a:p>
            <a:pPr marL="914400" lvl="1" indent="-342900" algn="l" rtl="0">
              <a:spcBef>
                <a:spcPts val="0"/>
              </a:spcBef>
              <a:spcAft>
                <a:spcPts val="0"/>
              </a:spcAft>
              <a:buSzPts val="1800"/>
              <a:buChar char="○"/>
            </a:pPr>
            <a:r>
              <a:rPr lang="en" sz="1800"/>
              <a:t>There is more on mode on the next slide.</a:t>
            </a:r>
            <a:endParaRPr sz="1800"/>
          </a:p>
          <a:p>
            <a:pPr marL="457200" lvl="0" indent="-342900" algn="l" rtl="0">
              <a:spcBef>
                <a:spcPts val="0"/>
              </a:spcBef>
              <a:spcAft>
                <a:spcPts val="0"/>
              </a:spcAft>
              <a:buSzPts val="1800"/>
              <a:buChar char="●"/>
            </a:pPr>
            <a:r>
              <a:rPr lang="en" u="sng"/>
              <a:t>Range</a:t>
            </a:r>
            <a:r>
              <a:rPr lang="en"/>
              <a:t>: the maximum value minus the minimum value</a:t>
            </a:r>
            <a:endParaRPr/>
          </a:p>
        </p:txBody>
      </p:sp>
      <p:sp>
        <p:nvSpPr>
          <p:cNvPr id="865" name="Google Shape;865;p9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82</a:t>
            </a:fld>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sp>
        <p:nvSpPr>
          <p:cNvPr id="870" name="Google Shape;870;p9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Statistics: More on </a:t>
            </a:r>
            <a:r>
              <a:rPr lang="en" u="sng">
                <a:solidFill>
                  <a:schemeClr val="hlink"/>
                </a:solidFill>
                <a:hlinkClick r:id="rId3"/>
              </a:rPr>
              <a:t>Mode</a:t>
            </a:r>
            <a:r>
              <a:rPr lang="en" baseline="30000"/>
              <a:t>53</a:t>
            </a:r>
            <a:endParaRPr baseline="30000"/>
          </a:p>
        </p:txBody>
      </p:sp>
      <p:sp>
        <p:nvSpPr>
          <p:cNvPr id="871" name="Google Shape;871;p95"/>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It is possible to have no mode, one mode, two modes, and even more!</a:t>
            </a:r>
            <a:endParaRPr/>
          </a:p>
          <a:p>
            <a:pPr marL="457200" lvl="0" indent="-342900" algn="l" rtl="0">
              <a:spcBef>
                <a:spcPts val="0"/>
              </a:spcBef>
              <a:spcAft>
                <a:spcPts val="0"/>
              </a:spcAft>
              <a:buSzPts val="1800"/>
              <a:buChar char="●"/>
            </a:pPr>
            <a:r>
              <a:rPr lang="en" u="sng"/>
              <a:t>Unimodal</a:t>
            </a:r>
            <a:r>
              <a:rPr lang="en"/>
              <a:t>: describes a data set with 1 mode</a:t>
            </a:r>
            <a:endParaRPr/>
          </a:p>
          <a:p>
            <a:pPr marL="914400" lvl="1" indent="-342900" algn="l" rtl="0">
              <a:spcBef>
                <a:spcPts val="0"/>
              </a:spcBef>
              <a:spcAft>
                <a:spcPts val="0"/>
              </a:spcAft>
              <a:buSzPts val="1800"/>
              <a:buChar char="○"/>
            </a:pPr>
            <a:r>
              <a:rPr lang="en" sz="1800"/>
              <a:t>How many wheels does a unicycle have?</a:t>
            </a:r>
            <a:endParaRPr sz="1800"/>
          </a:p>
          <a:p>
            <a:pPr marL="457200" lvl="0" indent="-342900" algn="l" rtl="0">
              <a:spcBef>
                <a:spcPts val="0"/>
              </a:spcBef>
              <a:spcAft>
                <a:spcPts val="0"/>
              </a:spcAft>
              <a:buSzPts val="1800"/>
              <a:buChar char="●"/>
            </a:pPr>
            <a:r>
              <a:rPr lang="en" u="sng"/>
              <a:t>Bimodal</a:t>
            </a:r>
            <a:r>
              <a:rPr lang="en"/>
              <a:t>: describes a data set with 2 modes</a:t>
            </a:r>
            <a:endParaRPr/>
          </a:p>
          <a:p>
            <a:pPr marL="914400" lvl="1" indent="-342900" algn="l" rtl="0">
              <a:spcBef>
                <a:spcPts val="0"/>
              </a:spcBef>
              <a:spcAft>
                <a:spcPts val="0"/>
              </a:spcAft>
              <a:buSzPts val="1800"/>
              <a:buChar char="○"/>
            </a:pPr>
            <a:r>
              <a:rPr lang="en" sz="1800"/>
              <a:t>How many wheels does a bicycle have?</a:t>
            </a:r>
            <a:endParaRPr sz="1800"/>
          </a:p>
          <a:p>
            <a:pPr marL="457200" lvl="0" indent="-342900" algn="l" rtl="0">
              <a:spcBef>
                <a:spcPts val="0"/>
              </a:spcBef>
              <a:spcAft>
                <a:spcPts val="0"/>
              </a:spcAft>
              <a:buSzPts val="1800"/>
              <a:buChar char="●"/>
            </a:pPr>
            <a:r>
              <a:rPr lang="en" u="sng"/>
              <a:t>Multimodal</a:t>
            </a:r>
            <a:r>
              <a:rPr lang="en"/>
              <a:t>: describes a data set with 3 or more modes</a:t>
            </a:r>
            <a:endParaRPr/>
          </a:p>
          <a:p>
            <a:pPr marL="914400" lvl="1" indent="-342900" algn="l" rtl="0">
              <a:spcBef>
                <a:spcPts val="0"/>
              </a:spcBef>
              <a:spcAft>
                <a:spcPts val="0"/>
              </a:spcAft>
              <a:buSzPts val="1800"/>
              <a:buChar char="○"/>
            </a:pPr>
            <a:r>
              <a:rPr lang="en" sz="1800"/>
              <a:t>How many wheels does a… wait, that doesn’t work.</a:t>
            </a:r>
            <a:endParaRPr sz="1800"/>
          </a:p>
          <a:p>
            <a:pPr marL="0" lvl="0" indent="0" algn="l" rtl="0">
              <a:spcBef>
                <a:spcPts val="1600"/>
              </a:spcBef>
              <a:spcAft>
                <a:spcPts val="1600"/>
              </a:spcAft>
              <a:buNone/>
            </a:pPr>
            <a:r>
              <a:rPr lang="en" u="sng">
                <a:solidFill>
                  <a:schemeClr val="hlink"/>
                </a:solidFill>
                <a:hlinkClick r:id="rId4"/>
              </a:rPr>
              <a:t>Practice</a:t>
            </a:r>
            <a:r>
              <a:rPr lang="en" baseline="30000"/>
              <a:t>54</a:t>
            </a:r>
            <a:r>
              <a:rPr lang="en"/>
              <a:t> for calculating mean, median, mode, and range.</a:t>
            </a:r>
            <a:endParaRPr/>
          </a:p>
        </p:txBody>
      </p:sp>
      <p:sp>
        <p:nvSpPr>
          <p:cNvPr id="872" name="Google Shape;872;p9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83</a:t>
            </a:fld>
            <a:endParaRPr/>
          </a:p>
        </p:txBody>
      </p:sp>
      <p:sp>
        <p:nvSpPr>
          <p:cNvPr id="873" name="Google Shape;873;p95"/>
          <p:cNvSpPr/>
          <p:nvPr/>
        </p:nvSpPr>
        <p:spPr>
          <a:xfrm>
            <a:off x="8472450" y="0"/>
            <a:ext cx="671400" cy="668700"/>
          </a:xfrm>
          <a:prstGeom prst="star5">
            <a:avLst>
              <a:gd name="adj" fmla="val 19098"/>
              <a:gd name="hf" fmla="val 105146"/>
              <a:gd name="vf" fmla="val 110557"/>
            </a:avLst>
          </a:prstGeom>
          <a:solidFill>
            <a:srgbClr val="FB8C00"/>
          </a:solidFill>
          <a:ln w="952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ld Standard TT"/>
              <a:ea typeface="Old Standard TT"/>
              <a:cs typeface="Old Standard TT"/>
              <a:sym typeface="Old Standard TT"/>
            </a:endParaRPr>
          </a:p>
        </p:txBody>
      </p:sp>
      <p:sp>
        <p:nvSpPr>
          <p:cNvPr id="874" name="Google Shape;874;p95"/>
          <p:cNvSpPr txBox="1"/>
          <p:nvPr/>
        </p:nvSpPr>
        <p:spPr>
          <a:xfrm>
            <a:off x="7145400" y="1833675"/>
            <a:ext cx="1686900" cy="1755900"/>
          </a:xfrm>
          <a:prstGeom prst="rect">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700" b="1">
                <a:latin typeface="Gloria Hallelujah"/>
                <a:ea typeface="Gloria Hallelujah"/>
                <a:cs typeface="Gloria Hallelujah"/>
                <a:sym typeface="Gloria Hallelujah"/>
              </a:rPr>
              <a:t>Note:</a:t>
            </a:r>
            <a:endParaRPr sz="1700">
              <a:latin typeface="Old Standard TT"/>
              <a:ea typeface="Old Standard TT"/>
              <a:cs typeface="Old Standard TT"/>
              <a:sym typeface="Old Standard TT"/>
            </a:endParaRPr>
          </a:p>
          <a:p>
            <a:pPr marL="0" lvl="0" indent="0" algn="l" rtl="0">
              <a:lnSpc>
                <a:spcPct val="115000"/>
              </a:lnSpc>
              <a:spcBef>
                <a:spcPts val="0"/>
              </a:spcBef>
              <a:spcAft>
                <a:spcPts val="0"/>
              </a:spcAft>
              <a:buClr>
                <a:schemeClr val="dk1"/>
              </a:buClr>
              <a:buSzPts val="1100"/>
              <a:buFont typeface="Arial"/>
              <a:buNone/>
            </a:pPr>
            <a:r>
              <a:rPr lang="en" sz="1800" b="1" i="1">
                <a:solidFill>
                  <a:schemeClr val="dk1"/>
                </a:solidFill>
                <a:latin typeface="Old Standard TT"/>
                <a:ea typeface="Old Standard TT"/>
                <a:cs typeface="Old Standard TT"/>
                <a:sym typeface="Old Standard TT"/>
              </a:rPr>
              <a:t>Mo</a:t>
            </a:r>
            <a:r>
              <a:rPr lang="en" sz="1800">
                <a:solidFill>
                  <a:schemeClr val="dk1"/>
                </a:solidFill>
                <a:latin typeface="Old Standard TT"/>
                <a:ea typeface="Old Standard TT"/>
                <a:cs typeface="Old Standard TT"/>
                <a:sym typeface="Old Standard TT"/>
              </a:rPr>
              <a:t>de is the number that appears </a:t>
            </a:r>
            <a:r>
              <a:rPr lang="en" sz="1800" b="1" i="1">
                <a:solidFill>
                  <a:schemeClr val="dk1"/>
                </a:solidFill>
                <a:latin typeface="Old Standard TT"/>
                <a:ea typeface="Old Standard TT"/>
                <a:cs typeface="Old Standard TT"/>
                <a:sym typeface="Old Standard TT"/>
              </a:rPr>
              <a:t>mo</a:t>
            </a:r>
            <a:r>
              <a:rPr lang="en" sz="1800">
                <a:solidFill>
                  <a:schemeClr val="dk1"/>
                </a:solidFill>
                <a:latin typeface="Old Standard TT"/>
                <a:ea typeface="Old Standard TT"/>
                <a:cs typeface="Old Standard TT"/>
                <a:sym typeface="Old Standard TT"/>
              </a:rPr>
              <a:t>st frequently.</a:t>
            </a:r>
            <a:endParaRPr sz="1700">
              <a:latin typeface="Old Standard TT"/>
              <a:ea typeface="Old Standard TT"/>
              <a:cs typeface="Old Standard TT"/>
              <a:sym typeface="Old Standard TT"/>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879" name="Google Shape;879;p96"/>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t>Correlation</a:t>
            </a:r>
            <a:r>
              <a:rPr lang="en"/>
              <a:t>: the relationship between two variables, with emphasis on how the variables change together</a:t>
            </a:r>
            <a:endParaRPr/>
          </a:p>
          <a:p>
            <a:pPr marL="0" lvl="0" indent="0" algn="l" rtl="0">
              <a:spcBef>
                <a:spcPts val="1600"/>
              </a:spcBef>
              <a:spcAft>
                <a:spcPts val="0"/>
              </a:spcAft>
              <a:buNone/>
            </a:pPr>
            <a:r>
              <a:rPr lang="en"/>
              <a:t>Data can have a positive correlation, a</a:t>
            </a:r>
            <a:endParaRPr/>
          </a:p>
          <a:p>
            <a:pPr marL="0" lvl="0" indent="0" algn="l" rtl="0">
              <a:spcBef>
                <a:spcPts val="0"/>
              </a:spcBef>
              <a:spcAft>
                <a:spcPts val="0"/>
              </a:spcAft>
              <a:buNone/>
            </a:pPr>
            <a:r>
              <a:rPr lang="en"/>
              <a:t>negative correlation, or no correlation.</a:t>
            </a:r>
            <a:endParaRPr/>
          </a:p>
          <a:p>
            <a:pPr marL="0" lvl="0" indent="0" algn="l" rtl="0">
              <a:spcBef>
                <a:spcPts val="0"/>
              </a:spcBef>
              <a:spcAft>
                <a:spcPts val="0"/>
              </a:spcAft>
              <a:buNone/>
            </a:pPr>
            <a:r>
              <a:rPr lang="en"/>
              <a:t>(There are definitions and examples of</a:t>
            </a:r>
            <a:endParaRPr/>
          </a:p>
          <a:p>
            <a:pPr marL="0" lvl="0" indent="0" algn="l" rtl="0">
              <a:spcBef>
                <a:spcPts val="0"/>
              </a:spcBef>
              <a:spcAft>
                <a:spcPts val="0"/>
              </a:spcAft>
              <a:buNone/>
            </a:pPr>
            <a:r>
              <a:rPr lang="en"/>
              <a:t>each type of correlation on the next slide.)</a:t>
            </a:r>
            <a:endParaRPr/>
          </a:p>
        </p:txBody>
      </p:sp>
      <p:sp>
        <p:nvSpPr>
          <p:cNvPr id="880" name="Google Shape;880;p9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84</a:t>
            </a:fld>
            <a:endParaRPr/>
          </a:p>
        </p:txBody>
      </p:sp>
      <p:pic>
        <p:nvPicPr>
          <p:cNvPr id="881" name="Google Shape;881;p96" title="image.png"/>
          <p:cNvPicPr preferRelativeResize="0"/>
          <p:nvPr/>
        </p:nvPicPr>
        <p:blipFill>
          <a:blip r:embed="rId3">
            <a:alphaModFix/>
          </a:blip>
          <a:stretch>
            <a:fillRect/>
          </a:stretch>
        </p:blipFill>
        <p:spPr>
          <a:xfrm>
            <a:off x="4771825" y="2513174"/>
            <a:ext cx="4060474" cy="2055624"/>
          </a:xfrm>
          <a:prstGeom prst="rect">
            <a:avLst/>
          </a:prstGeom>
          <a:noFill/>
          <a:ln w="9525" cap="flat" cmpd="sng">
            <a:solidFill>
              <a:srgbClr val="999999"/>
            </a:solidFill>
            <a:prstDash val="solid"/>
            <a:round/>
            <a:headEnd type="none" w="sm" len="sm"/>
            <a:tailEnd type="none" w="sm" len="sm"/>
          </a:ln>
        </p:spPr>
      </p:pic>
      <p:sp>
        <p:nvSpPr>
          <p:cNvPr id="882" name="Google Shape;882;p9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Statistics: </a:t>
            </a:r>
            <a:r>
              <a:rPr lang="en" u="sng">
                <a:solidFill>
                  <a:schemeClr val="hlink"/>
                </a:solidFill>
                <a:hlinkClick r:id="rId4"/>
              </a:rPr>
              <a:t>Correlation</a:t>
            </a:r>
            <a:r>
              <a:rPr lang="en" baseline="30000"/>
              <a:t>55</a:t>
            </a:r>
            <a:endParaRPr baseline="30000"/>
          </a:p>
        </p:txBody>
      </p:sp>
      <p:sp>
        <p:nvSpPr>
          <p:cNvPr id="883" name="Google Shape;883;p96"/>
          <p:cNvSpPr txBox="1"/>
          <p:nvPr/>
        </p:nvSpPr>
        <p:spPr>
          <a:xfrm>
            <a:off x="311700" y="3900100"/>
            <a:ext cx="4460100" cy="668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i="1">
                <a:latin typeface="Old Standard TT"/>
                <a:ea typeface="Old Standard TT"/>
                <a:cs typeface="Old Standard TT"/>
                <a:sym typeface="Old Standard TT"/>
              </a:rPr>
              <a:t>Figure 49</a:t>
            </a:r>
            <a:r>
              <a:rPr lang="en" sz="1000">
                <a:latin typeface="Old Standard TT"/>
                <a:ea typeface="Old Standard TT"/>
                <a:cs typeface="Old Standard TT"/>
                <a:sym typeface="Old Standard TT"/>
              </a:rPr>
              <a:t>. Correlations in graphs. Adapted from </a:t>
            </a:r>
            <a:r>
              <a:rPr lang="en" sz="1000" i="1">
                <a:latin typeface="Old Standard TT"/>
                <a:ea typeface="Old Standard TT"/>
                <a:cs typeface="Old Standard TT"/>
                <a:sym typeface="Old Standard TT"/>
              </a:rPr>
              <a:t>Correlation in Psychology: Meaning, Types, Examples, &amp; Coefficient</a:t>
            </a:r>
            <a:r>
              <a:rPr lang="en" sz="1000">
                <a:latin typeface="Old Standard TT"/>
                <a:ea typeface="Old Standard TT"/>
                <a:cs typeface="Old Standard TT"/>
                <a:sym typeface="Old Standard TT"/>
              </a:rPr>
              <a:t> by Saul McLeod, PhD, 2023, retrieved from </a:t>
            </a:r>
            <a:r>
              <a:rPr lang="en" sz="1000" u="sng">
                <a:solidFill>
                  <a:schemeClr val="hlink"/>
                </a:solidFill>
                <a:latin typeface="Old Standard TT"/>
                <a:ea typeface="Old Standard TT"/>
                <a:cs typeface="Old Standard TT"/>
                <a:sym typeface="Old Standard TT"/>
                <a:hlinkClick r:id="rId5"/>
              </a:rPr>
              <a:t>https://www.simplypsychology.org/correlation.html</a:t>
            </a:r>
            <a:r>
              <a:rPr lang="en" sz="1000">
                <a:latin typeface="Old Standard TT"/>
                <a:ea typeface="Old Standard TT"/>
                <a:cs typeface="Old Standard TT"/>
                <a:sym typeface="Old Standard TT"/>
              </a:rPr>
              <a:t>.</a:t>
            </a:r>
            <a:endParaRPr sz="1000">
              <a:latin typeface="Old Standard TT"/>
              <a:ea typeface="Old Standard TT"/>
              <a:cs typeface="Old Standard TT"/>
              <a:sym typeface="Old Standard TT"/>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887"/>
        <p:cNvGrpSpPr/>
        <p:nvPr/>
      </p:nvGrpSpPr>
      <p:grpSpPr>
        <a:xfrm>
          <a:off x="0" y="0"/>
          <a:ext cx="0" cy="0"/>
          <a:chOff x="0" y="0"/>
          <a:chExt cx="0" cy="0"/>
        </a:xfrm>
      </p:grpSpPr>
      <p:sp>
        <p:nvSpPr>
          <p:cNvPr id="888" name="Google Shape;888;p97"/>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Statistics: Correlation</a:t>
            </a:r>
            <a:endParaRPr/>
          </a:p>
        </p:txBody>
      </p:sp>
      <p:sp>
        <p:nvSpPr>
          <p:cNvPr id="889" name="Google Shape;889;p97"/>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SzPts val="1700"/>
              <a:buChar char="●"/>
            </a:pPr>
            <a:r>
              <a:rPr lang="en" sz="1700" u="sng"/>
              <a:t>Positive correlation</a:t>
            </a:r>
            <a:r>
              <a:rPr lang="en" sz="1700"/>
              <a:t>: a statistical relationship in which high values of </a:t>
            </a:r>
            <a:r>
              <a:rPr lang="en" sz="1700" i="1"/>
              <a:t>x</a:t>
            </a:r>
            <a:r>
              <a:rPr lang="en" sz="1700"/>
              <a:t> correspond with high values of </a:t>
            </a:r>
            <a:r>
              <a:rPr lang="en" sz="1700" i="1"/>
              <a:t>y</a:t>
            </a:r>
            <a:r>
              <a:rPr lang="en" sz="1700"/>
              <a:t> (or low values of </a:t>
            </a:r>
            <a:r>
              <a:rPr lang="en" sz="1700" i="1"/>
              <a:t>x</a:t>
            </a:r>
            <a:r>
              <a:rPr lang="en" sz="1700"/>
              <a:t> correspond with low values of </a:t>
            </a:r>
            <a:r>
              <a:rPr lang="en" sz="1700" i="1"/>
              <a:t>y</a:t>
            </a:r>
            <a:r>
              <a:rPr lang="en" sz="1700"/>
              <a:t>)</a:t>
            </a:r>
            <a:endParaRPr sz="1700"/>
          </a:p>
          <a:p>
            <a:pPr marL="914400" lvl="1" indent="-336550" algn="l" rtl="0">
              <a:spcBef>
                <a:spcPts val="0"/>
              </a:spcBef>
              <a:spcAft>
                <a:spcPts val="0"/>
              </a:spcAft>
              <a:buSzPts val="1700"/>
              <a:buChar char="○"/>
            </a:pPr>
            <a:r>
              <a:rPr lang="en" sz="1700"/>
              <a:t>As </a:t>
            </a:r>
            <a:r>
              <a:rPr lang="en" sz="1700" i="1"/>
              <a:t>x</a:t>
            </a:r>
            <a:r>
              <a:rPr lang="en" sz="1700"/>
              <a:t> increases, </a:t>
            </a:r>
            <a:r>
              <a:rPr lang="en" sz="1700" i="1"/>
              <a:t>y</a:t>
            </a:r>
            <a:r>
              <a:rPr lang="en" sz="1700"/>
              <a:t> increases. (Or, as </a:t>
            </a:r>
            <a:r>
              <a:rPr lang="en" sz="1700" i="1"/>
              <a:t>x</a:t>
            </a:r>
            <a:r>
              <a:rPr lang="en" sz="1700"/>
              <a:t> decreases, </a:t>
            </a:r>
            <a:r>
              <a:rPr lang="en" sz="1700" i="1"/>
              <a:t>y</a:t>
            </a:r>
            <a:r>
              <a:rPr lang="en" sz="1700"/>
              <a:t> decreases.)</a:t>
            </a:r>
            <a:endParaRPr sz="1700"/>
          </a:p>
          <a:p>
            <a:pPr marL="914400" lvl="1" indent="-336550" algn="l" rtl="0">
              <a:spcBef>
                <a:spcPts val="0"/>
              </a:spcBef>
              <a:spcAft>
                <a:spcPts val="0"/>
              </a:spcAft>
              <a:buSzPts val="1700"/>
              <a:buChar char="○"/>
            </a:pPr>
            <a:r>
              <a:rPr lang="en" sz="1700"/>
              <a:t>Example: The temperature outside vs. the amount of ice cream sold.</a:t>
            </a:r>
            <a:endParaRPr sz="1700"/>
          </a:p>
          <a:p>
            <a:pPr marL="457200" lvl="0" indent="-336550" algn="l" rtl="0">
              <a:spcBef>
                <a:spcPts val="0"/>
              </a:spcBef>
              <a:spcAft>
                <a:spcPts val="0"/>
              </a:spcAft>
              <a:buSzPts val="1700"/>
              <a:buChar char="●"/>
            </a:pPr>
            <a:r>
              <a:rPr lang="en" sz="1700" u="sng"/>
              <a:t>Negative correlation</a:t>
            </a:r>
            <a:r>
              <a:rPr lang="en" sz="1700"/>
              <a:t>: a statistical relationship in which high values of </a:t>
            </a:r>
            <a:r>
              <a:rPr lang="en" sz="1700" i="1"/>
              <a:t>x</a:t>
            </a:r>
            <a:r>
              <a:rPr lang="en" sz="1700"/>
              <a:t> correspond with low values of </a:t>
            </a:r>
            <a:r>
              <a:rPr lang="en" sz="1700" i="1"/>
              <a:t>y</a:t>
            </a:r>
            <a:r>
              <a:rPr lang="en" sz="1700"/>
              <a:t> (or low values of </a:t>
            </a:r>
            <a:r>
              <a:rPr lang="en" sz="1700" i="1"/>
              <a:t>x</a:t>
            </a:r>
            <a:r>
              <a:rPr lang="en" sz="1700"/>
              <a:t> correspond with high values of </a:t>
            </a:r>
            <a:r>
              <a:rPr lang="en" sz="1700" i="1"/>
              <a:t>y</a:t>
            </a:r>
            <a:r>
              <a:rPr lang="en" sz="1700"/>
              <a:t>)</a:t>
            </a:r>
            <a:endParaRPr sz="1700"/>
          </a:p>
          <a:p>
            <a:pPr marL="914400" lvl="1" indent="-336550" algn="l" rtl="0">
              <a:spcBef>
                <a:spcPts val="0"/>
              </a:spcBef>
              <a:spcAft>
                <a:spcPts val="0"/>
              </a:spcAft>
              <a:buSzPts val="1700"/>
              <a:buChar char="○"/>
            </a:pPr>
            <a:r>
              <a:rPr lang="en" sz="1700"/>
              <a:t>As </a:t>
            </a:r>
            <a:r>
              <a:rPr lang="en" sz="1700" i="1"/>
              <a:t>x</a:t>
            </a:r>
            <a:r>
              <a:rPr lang="en" sz="1700"/>
              <a:t> increases, </a:t>
            </a:r>
            <a:r>
              <a:rPr lang="en" sz="1700" i="1"/>
              <a:t>y</a:t>
            </a:r>
            <a:r>
              <a:rPr lang="en" sz="1700"/>
              <a:t> decreases. (Or, as </a:t>
            </a:r>
            <a:r>
              <a:rPr lang="en" sz="1700" i="1"/>
              <a:t>x</a:t>
            </a:r>
            <a:r>
              <a:rPr lang="en" sz="1700"/>
              <a:t> decreases, </a:t>
            </a:r>
            <a:r>
              <a:rPr lang="en" sz="1700" i="1"/>
              <a:t>y</a:t>
            </a:r>
            <a:r>
              <a:rPr lang="en" sz="1700"/>
              <a:t> increases.)</a:t>
            </a:r>
            <a:endParaRPr sz="1700"/>
          </a:p>
          <a:p>
            <a:pPr marL="914400" lvl="1" indent="-336550" algn="l" rtl="0">
              <a:spcBef>
                <a:spcPts val="0"/>
              </a:spcBef>
              <a:spcAft>
                <a:spcPts val="0"/>
              </a:spcAft>
              <a:buSzPts val="1700"/>
              <a:buChar char="○"/>
            </a:pPr>
            <a:r>
              <a:rPr lang="en" sz="1700"/>
              <a:t>Example: The amount of miles traveled in a car vs. the gas left in your tank.</a:t>
            </a:r>
            <a:endParaRPr sz="1700"/>
          </a:p>
          <a:p>
            <a:pPr marL="457200" lvl="0" indent="-336550" algn="l" rtl="0">
              <a:spcBef>
                <a:spcPts val="0"/>
              </a:spcBef>
              <a:spcAft>
                <a:spcPts val="0"/>
              </a:spcAft>
              <a:buSzPts val="1700"/>
              <a:buChar char="●"/>
            </a:pPr>
            <a:r>
              <a:rPr lang="en" sz="1700" u="sng"/>
              <a:t>No correlation</a:t>
            </a:r>
            <a:r>
              <a:rPr lang="en" sz="1700"/>
              <a:t>: a statistical relationship in which there is no pattern between </a:t>
            </a:r>
            <a:r>
              <a:rPr lang="en" sz="1700" i="1"/>
              <a:t>x</a:t>
            </a:r>
            <a:r>
              <a:rPr lang="en" sz="1700"/>
              <a:t> and </a:t>
            </a:r>
            <a:r>
              <a:rPr lang="en" sz="1700" i="1"/>
              <a:t>y</a:t>
            </a:r>
            <a:endParaRPr sz="1700"/>
          </a:p>
          <a:p>
            <a:pPr marL="914400" lvl="1" indent="-336550" algn="l" rtl="0">
              <a:spcBef>
                <a:spcPts val="0"/>
              </a:spcBef>
              <a:spcAft>
                <a:spcPts val="0"/>
              </a:spcAft>
              <a:buSzPts val="1700"/>
              <a:buChar char="○"/>
            </a:pPr>
            <a:r>
              <a:rPr lang="en" sz="1700"/>
              <a:t>Example: The distance you run vs. the amount of paper you use in your printer.</a:t>
            </a:r>
            <a:endParaRPr sz="1700"/>
          </a:p>
        </p:txBody>
      </p:sp>
      <p:sp>
        <p:nvSpPr>
          <p:cNvPr id="890" name="Google Shape;890;p9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85</a:t>
            </a:fld>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894"/>
        <p:cNvGrpSpPr/>
        <p:nvPr/>
      </p:nvGrpSpPr>
      <p:grpSpPr>
        <a:xfrm>
          <a:off x="0" y="0"/>
          <a:ext cx="0" cy="0"/>
          <a:chOff x="0" y="0"/>
          <a:chExt cx="0" cy="0"/>
        </a:xfrm>
      </p:grpSpPr>
      <p:sp>
        <p:nvSpPr>
          <p:cNvPr id="895" name="Google Shape;895;p98"/>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Statistics: </a:t>
            </a:r>
            <a:r>
              <a:rPr lang="en" u="sng">
                <a:solidFill>
                  <a:schemeClr val="hlink"/>
                </a:solidFill>
                <a:hlinkClick r:id="rId3"/>
              </a:rPr>
              <a:t>Distributions</a:t>
            </a:r>
            <a:r>
              <a:rPr lang="en" baseline="30000"/>
              <a:t>56</a:t>
            </a:r>
            <a:endParaRPr baseline="30000"/>
          </a:p>
        </p:txBody>
      </p:sp>
      <p:sp>
        <p:nvSpPr>
          <p:cNvPr id="896" name="Google Shape;896;p98"/>
          <p:cNvSpPr txBox="1">
            <a:spLocks noGrp="1"/>
          </p:cNvSpPr>
          <p:nvPr>
            <p:ph type="body" idx="1"/>
          </p:nvPr>
        </p:nvSpPr>
        <p:spPr>
          <a:xfrm>
            <a:off x="311700" y="1171600"/>
            <a:ext cx="56463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statistics, there are </a:t>
            </a:r>
            <a:r>
              <a:rPr lang="en" b="1"/>
              <a:t>symmetric distributions</a:t>
            </a:r>
            <a:r>
              <a:rPr lang="en"/>
              <a:t> (on this slide) and </a:t>
            </a:r>
            <a:r>
              <a:rPr lang="en" b="1"/>
              <a:t>skewed distributions</a:t>
            </a:r>
            <a:r>
              <a:rPr lang="en"/>
              <a:t> (on the next slide).</a:t>
            </a:r>
            <a:endParaRPr/>
          </a:p>
          <a:p>
            <a:pPr marL="457200" lvl="0" indent="-342900" algn="l" rtl="0">
              <a:spcBef>
                <a:spcPts val="1600"/>
              </a:spcBef>
              <a:spcAft>
                <a:spcPts val="0"/>
              </a:spcAft>
              <a:buSzPts val="1800"/>
              <a:buChar char="●"/>
            </a:pPr>
            <a:r>
              <a:rPr lang="en" u="sng"/>
              <a:t>Symmetric distributions</a:t>
            </a:r>
            <a:r>
              <a:rPr lang="en"/>
              <a:t>: distributions in which the left side mirrors the right side</a:t>
            </a:r>
            <a:endParaRPr u="sng"/>
          </a:p>
          <a:p>
            <a:pPr marL="914400" lvl="1" indent="-342900" algn="l" rtl="0">
              <a:spcBef>
                <a:spcPts val="0"/>
              </a:spcBef>
              <a:spcAft>
                <a:spcPts val="0"/>
              </a:spcAft>
              <a:buSzPts val="1800"/>
              <a:buChar char="○"/>
            </a:pPr>
            <a:r>
              <a:rPr lang="en" sz="1800" u="sng"/>
              <a:t>Uniform</a:t>
            </a:r>
            <a:r>
              <a:rPr lang="en" sz="1800"/>
              <a:t> (or </a:t>
            </a:r>
            <a:r>
              <a:rPr lang="en" sz="1800" u="sng"/>
              <a:t>rectangular</a:t>
            </a:r>
            <a:r>
              <a:rPr lang="en" sz="1800"/>
              <a:t>): the data are evenly distributed across the graph</a:t>
            </a:r>
            <a:endParaRPr sz="1800"/>
          </a:p>
          <a:p>
            <a:pPr marL="914400" lvl="1" indent="-342900" algn="l" rtl="0">
              <a:spcBef>
                <a:spcPts val="0"/>
              </a:spcBef>
              <a:spcAft>
                <a:spcPts val="0"/>
              </a:spcAft>
              <a:buSzPts val="1800"/>
              <a:buChar char="○"/>
            </a:pPr>
            <a:r>
              <a:rPr lang="en" sz="1800" u="sng"/>
              <a:t>Normal</a:t>
            </a:r>
            <a:r>
              <a:rPr lang="en" sz="1800"/>
              <a:t>: a bell-shaped distribution (“the bell curve”)</a:t>
            </a:r>
            <a:endParaRPr sz="1800"/>
          </a:p>
        </p:txBody>
      </p:sp>
      <p:sp>
        <p:nvSpPr>
          <p:cNvPr id="897" name="Google Shape;897;p98"/>
          <p:cNvSpPr txBox="1"/>
          <p:nvPr/>
        </p:nvSpPr>
        <p:spPr>
          <a:xfrm>
            <a:off x="3900500" y="4119300"/>
            <a:ext cx="4931700" cy="660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i="1">
                <a:latin typeface="Old Standard TT"/>
                <a:ea typeface="Old Standard TT"/>
                <a:cs typeface="Old Standard TT"/>
                <a:sym typeface="Old Standard TT"/>
              </a:rPr>
              <a:t>Figure 50</a:t>
            </a:r>
            <a:r>
              <a:rPr lang="en" sz="1000">
                <a:latin typeface="Old Standard TT"/>
                <a:ea typeface="Old Standard TT"/>
                <a:cs typeface="Old Standard TT"/>
                <a:sym typeface="Old Standard TT"/>
              </a:rPr>
              <a:t>. Distributions. Adapted from </a:t>
            </a:r>
            <a:r>
              <a:rPr lang="en" sz="1000" i="1">
                <a:latin typeface="Old Standard TT"/>
                <a:ea typeface="Old Standard TT"/>
                <a:cs typeface="Old Standard TT"/>
                <a:sym typeface="Old Standard TT"/>
              </a:rPr>
              <a:t>Normal vs. Uniform Distribution</a:t>
            </a:r>
            <a:r>
              <a:rPr lang="en" sz="1000">
                <a:latin typeface="Old Standard TT"/>
                <a:ea typeface="Old Standard TT"/>
                <a:cs typeface="Old Standard TT"/>
                <a:sym typeface="Old Standard TT"/>
              </a:rPr>
              <a:t> by Bikal Basnet, 2017, retrieved from </a:t>
            </a:r>
            <a:r>
              <a:rPr lang="en" sz="1000" u="sng">
                <a:solidFill>
                  <a:schemeClr val="hlink"/>
                </a:solidFill>
                <a:latin typeface="Old Standard TT"/>
                <a:ea typeface="Old Standard TT"/>
                <a:cs typeface="Old Standard TT"/>
                <a:sym typeface="Old Standard TT"/>
                <a:hlinkClick r:id="rId4"/>
              </a:rPr>
              <a:t>https://www.statisticshowto.com/uniform-distribution/</a:t>
            </a:r>
            <a:r>
              <a:rPr lang="en" sz="1000">
                <a:latin typeface="Old Standard TT"/>
                <a:ea typeface="Old Standard TT"/>
                <a:cs typeface="Old Standard TT"/>
                <a:sym typeface="Old Standard TT"/>
              </a:rPr>
              <a:t>. Copyright 2025 by Data Science &amp; Deep Learning.</a:t>
            </a:r>
            <a:endParaRPr sz="1000">
              <a:latin typeface="Old Standard TT"/>
              <a:ea typeface="Old Standard TT"/>
              <a:cs typeface="Old Standard TT"/>
              <a:sym typeface="Old Standard TT"/>
            </a:endParaRPr>
          </a:p>
        </p:txBody>
      </p:sp>
      <p:sp>
        <p:nvSpPr>
          <p:cNvPr id="898" name="Google Shape;898;p9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86</a:t>
            </a:fld>
            <a:endParaRPr/>
          </a:p>
        </p:txBody>
      </p:sp>
      <p:pic>
        <p:nvPicPr>
          <p:cNvPr id="899" name="Google Shape;899;p98" title="image.png"/>
          <p:cNvPicPr preferRelativeResize="0"/>
          <p:nvPr/>
        </p:nvPicPr>
        <p:blipFill rotWithShape="1">
          <a:blip r:embed="rId5">
            <a:alphaModFix/>
          </a:blip>
          <a:srcRect l="10131" r="11332"/>
          <a:stretch/>
        </p:blipFill>
        <p:spPr>
          <a:xfrm>
            <a:off x="6339325" y="1171600"/>
            <a:ext cx="2493124" cy="2947701"/>
          </a:xfrm>
          <a:prstGeom prst="rect">
            <a:avLst/>
          </a:prstGeom>
          <a:noFill/>
          <a:ln w="9525" cap="flat" cmpd="sng">
            <a:solidFill>
              <a:srgbClr val="999999"/>
            </a:solidFill>
            <a:prstDash val="solid"/>
            <a:round/>
            <a:headEnd type="none" w="sm" len="sm"/>
            <a:tailEnd type="none" w="sm" len="sm"/>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903"/>
        <p:cNvGrpSpPr/>
        <p:nvPr/>
      </p:nvGrpSpPr>
      <p:grpSpPr>
        <a:xfrm>
          <a:off x="0" y="0"/>
          <a:ext cx="0" cy="0"/>
          <a:chOff x="0" y="0"/>
          <a:chExt cx="0" cy="0"/>
        </a:xfrm>
      </p:grpSpPr>
      <p:sp>
        <p:nvSpPr>
          <p:cNvPr id="904" name="Google Shape;904;p99"/>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Statistics: Distributions</a:t>
            </a:r>
            <a:endParaRPr baseline="30000"/>
          </a:p>
        </p:txBody>
      </p:sp>
      <p:sp>
        <p:nvSpPr>
          <p:cNvPr id="905" name="Google Shape;905;p99"/>
          <p:cNvSpPr txBox="1">
            <a:spLocks noGrp="1"/>
          </p:cNvSpPr>
          <p:nvPr>
            <p:ph type="body" idx="1"/>
          </p:nvPr>
        </p:nvSpPr>
        <p:spPr>
          <a:xfrm>
            <a:off x="311700" y="1171600"/>
            <a:ext cx="8520600" cy="3270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u="sng"/>
              <a:t>Skewed distributions</a:t>
            </a:r>
            <a:r>
              <a:rPr lang="en"/>
              <a:t>: distributions in which more data is concentrated towards one end of the graph</a:t>
            </a:r>
            <a:endParaRPr/>
          </a:p>
          <a:p>
            <a:pPr marL="914400" lvl="1" indent="-342900" algn="l" rtl="0">
              <a:spcBef>
                <a:spcPts val="0"/>
              </a:spcBef>
              <a:spcAft>
                <a:spcPts val="0"/>
              </a:spcAft>
              <a:buSzPts val="1800"/>
              <a:buChar char="○"/>
            </a:pPr>
            <a:r>
              <a:rPr lang="en" sz="1800" u="sng"/>
              <a:t>Left-skewed</a:t>
            </a:r>
            <a:r>
              <a:rPr lang="en" sz="1800"/>
              <a:t>: the </a:t>
            </a:r>
            <a:r>
              <a:rPr lang="en" sz="1800" i="1"/>
              <a:t>mean</a:t>
            </a:r>
            <a:r>
              <a:rPr lang="en" sz="1800"/>
              <a:t> is skewed to the </a:t>
            </a:r>
            <a:r>
              <a:rPr lang="en" sz="1800" i="1"/>
              <a:t>left</a:t>
            </a:r>
            <a:r>
              <a:rPr lang="en" sz="1800"/>
              <a:t> of the median and mode</a:t>
            </a:r>
            <a:endParaRPr/>
          </a:p>
          <a:p>
            <a:pPr marL="914400" lvl="1" indent="-342900" algn="l" rtl="0">
              <a:spcBef>
                <a:spcPts val="0"/>
              </a:spcBef>
              <a:spcAft>
                <a:spcPts val="0"/>
              </a:spcAft>
              <a:buSzPts val="1800"/>
              <a:buChar char="○"/>
            </a:pPr>
            <a:r>
              <a:rPr lang="en" sz="1800" u="sng">
                <a:solidFill>
                  <a:schemeClr val="accent6"/>
                </a:solidFill>
                <a:hlinkClick r:id="rId3" action="ppaction://hlinksldjump">
                  <a:extLst>
                    <a:ext uri="{A12FA001-AC4F-418D-AE19-62706E023703}">
                      <ahyp:hlinkClr xmlns:ahyp="http://schemas.microsoft.com/office/drawing/2018/hyperlinkcolor" val="tx"/>
                    </a:ext>
                  </a:extLst>
                </a:hlinkClick>
              </a:rPr>
              <a:t>Right-skewed</a:t>
            </a:r>
            <a:r>
              <a:rPr lang="en" sz="1800"/>
              <a:t>: the </a:t>
            </a:r>
            <a:r>
              <a:rPr lang="en" sz="1800" i="1"/>
              <a:t>mean</a:t>
            </a:r>
            <a:r>
              <a:rPr lang="en" sz="1800"/>
              <a:t> is skewed to the </a:t>
            </a:r>
            <a:r>
              <a:rPr lang="en" sz="1800" i="1"/>
              <a:t>right</a:t>
            </a:r>
            <a:r>
              <a:rPr lang="en" sz="1800"/>
              <a:t> of the median and mode</a:t>
            </a:r>
            <a:endParaRPr sz="1800"/>
          </a:p>
        </p:txBody>
      </p:sp>
      <p:sp>
        <p:nvSpPr>
          <p:cNvPr id="906" name="Google Shape;906;p99"/>
          <p:cNvSpPr txBox="1"/>
          <p:nvPr/>
        </p:nvSpPr>
        <p:spPr>
          <a:xfrm>
            <a:off x="1147500" y="4442500"/>
            <a:ext cx="6849000" cy="46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i="1">
                <a:latin typeface="Old Standard TT"/>
                <a:ea typeface="Old Standard TT"/>
                <a:cs typeface="Old Standard TT"/>
                <a:sym typeface="Old Standard TT"/>
              </a:rPr>
              <a:t>Figures 51 </a:t>
            </a:r>
            <a:r>
              <a:rPr lang="en" sz="1000">
                <a:latin typeface="Old Standard TT"/>
                <a:ea typeface="Old Standard TT"/>
                <a:cs typeface="Old Standard TT"/>
                <a:sym typeface="Old Standard TT"/>
              </a:rPr>
              <a:t>&amp;</a:t>
            </a:r>
            <a:r>
              <a:rPr lang="en" sz="1000" i="1">
                <a:latin typeface="Old Standard TT"/>
                <a:ea typeface="Old Standard TT"/>
                <a:cs typeface="Old Standard TT"/>
                <a:sym typeface="Old Standard TT"/>
              </a:rPr>
              <a:t> 52</a:t>
            </a:r>
            <a:r>
              <a:rPr lang="en" sz="1000">
                <a:latin typeface="Old Standard TT"/>
                <a:ea typeface="Old Standard TT"/>
                <a:cs typeface="Old Standard TT"/>
                <a:sym typeface="Old Standard TT"/>
              </a:rPr>
              <a:t>. Skewness. Adapted from </a:t>
            </a:r>
            <a:r>
              <a:rPr lang="en" sz="1000" i="1">
                <a:latin typeface="Old Standard TT"/>
                <a:ea typeface="Old Standard TT"/>
                <a:cs typeface="Old Standard TT"/>
                <a:sym typeface="Old Standard TT"/>
              </a:rPr>
              <a:t>What are right-skewed and left-skewed distributions?</a:t>
            </a:r>
            <a:r>
              <a:rPr lang="en" sz="1000">
                <a:latin typeface="Old Standard TT"/>
                <a:ea typeface="Old Standard TT"/>
                <a:cs typeface="Old Standard TT"/>
                <a:sym typeface="Old Standard TT"/>
              </a:rPr>
              <a:t> by R. Gupta, 2022, retrieved from </a:t>
            </a:r>
            <a:r>
              <a:rPr lang="en" sz="1000" u="sng">
                <a:solidFill>
                  <a:schemeClr val="hlink"/>
                </a:solidFill>
                <a:latin typeface="Old Standard TT"/>
                <a:ea typeface="Old Standard TT"/>
                <a:cs typeface="Old Standard TT"/>
                <a:sym typeface="Old Standard TT"/>
                <a:hlinkClick r:id="rId4"/>
              </a:rPr>
              <a:t>https://medium.com/geekculture/what-are-right-skewed-and-left-skewed-distributions-a29b3def7598</a:t>
            </a:r>
            <a:r>
              <a:rPr lang="en" sz="1000">
                <a:latin typeface="Old Standard TT"/>
                <a:ea typeface="Old Standard TT"/>
                <a:cs typeface="Old Standard TT"/>
                <a:sym typeface="Old Standard TT"/>
              </a:rPr>
              <a:t>.</a:t>
            </a:r>
            <a:endParaRPr sz="1000">
              <a:latin typeface="Old Standard TT"/>
              <a:ea typeface="Old Standard TT"/>
              <a:cs typeface="Old Standard TT"/>
              <a:sym typeface="Old Standard TT"/>
            </a:endParaRPr>
          </a:p>
        </p:txBody>
      </p:sp>
      <p:sp>
        <p:nvSpPr>
          <p:cNvPr id="907" name="Google Shape;907;p9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87</a:t>
            </a:fld>
            <a:endParaRPr/>
          </a:p>
        </p:txBody>
      </p:sp>
      <p:pic>
        <p:nvPicPr>
          <p:cNvPr id="908" name="Google Shape;908;p99" title="image.jpeg"/>
          <p:cNvPicPr preferRelativeResize="0"/>
          <p:nvPr/>
        </p:nvPicPr>
        <p:blipFill rotWithShape="1">
          <a:blip r:embed="rId5">
            <a:alphaModFix/>
          </a:blip>
          <a:srcRect b="51587"/>
          <a:stretch/>
        </p:blipFill>
        <p:spPr>
          <a:xfrm>
            <a:off x="4659421" y="2625325"/>
            <a:ext cx="4172880" cy="1817175"/>
          </a:xfrm>
          <a:prstGeom prst="rect">
            <a:avLst/>
          </a:prstGeom>
          <a:noFill/>
          <a:ln w="9525" cap="flat" cmpd="sng">
            <a:solidFill>
              <a:srgbClr val="999999"/>
            </a:solidFill>
            <a:prstDash val="solid"/>
            <a:round/>
            <a:headEnd type="none" w="sm" len="sm"/>
            <a:tailEnd type="none" w="sm" len="sm"/>
          </a:ln>
        </p:spPr>
      </p:pic>
      <p:pic>
        <p:nvPicPr>
          <p:cNvPr id="909" name="Google Shape;909;p99" title="image.jpeg"/>
          <p:cNvPicPr preferRelativeResize="0"/>
          <p:nvPr/>
        </p:nvPicPr>
        <p:blipFill rotWithShape="1">
          <a:blip r:embed="rId5">
            <a:alphaModFix/>
          </a:blip>
          <a:srcRect t="50622"/>
          <a:stretch/>
        </p:blipFill>
        <p:spPr>
          <a:xfrm>
            <a:off x="311700" y="2625325"/>
            <a:ext cx="4172876" cy="1817175"/>
          </a:xfrm>
          <a:prstGeom prst="rect">
            <a:avLst/>
          </a:prstGeom>
          <a:noFill/>
          <a:ln w="9525" cap="flat" cmpd="sng">
            <a:solidFill>
              <a:srgbClr val="999999"/>
            </a:solidFill>
            <a:prstDash val="solid"/>
            <a:round/>
            <a:headEnd type="none" w="sm" len="sm"/>
            <a:tailEnd type="none" w="sm" len="sm"/>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913"/>
        <p:cNvGrpSpPr/>
        <p:nvPr/>
      </p:nvGrpSpPr>
      <p:grpSpPr>
        <a:xfrm>
          <a:off x="0" y="0"/>
          <a:ext cx="0" cy="0"/>
          <a:chOff x="0" y="0"/>
          <a:chExt cx="0" cy="0"/>
        </a:xfrm>
      </p:grpSpPr>
      <p:sp>
        <p:nvSpPr>
          <p:cNvPr id="914" name="Google Shape;914;p100"/>
          <p:cNvSpPr txBox="1">
            <a:spLocks noGrp="1"/>
          </p:cNvSpPr>
          <p:nvPr>
            <p:ph type="body" idx="4294967295"/>
          </p:nvPr>
        </p:nvSpPr>
        <p:spPr>
          <a:xfrm>
            <a:off x="4832400" y="1171675"/>
            <a:ext cx="3999900" cy="33972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1600"/>
              </a:spcAft>
              <a:buNone/>
            </a:pPr>
            <a:r>
              <a:rPr lang="en" sz="1800"/>
              <a:t>What kind of distribution is this?</a:t>
            </a:r>
            <a:endParaRPr sz="1800"/>
          </a:p>
        </p:txBody>
      </p:sp>
      <p:sp>
        <p:nvSpPr>
          <p:cNvPr id="915" name="Google Shape;915;p100"/>
          <p:cNvSpPr txBox="1">
            <a:spLocks noGrp="1"/>
          </p:cNvSpPr>
          <p:nvPr>
            <p:ph type="body" idx="1"/>
          </p:nvPr>
        </p:nvSpPr>
        <p:spPr>
          <a:xfrm>
            <a:off x="311700" y="1171600"/>
            <a:ext cx="3999900" cy="33972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1600"/>
              </a:spcAft>
              <a:buNone/>
            </a:pPr>
            <a:r>
              <a:rPr lang="en" sz="1800"/>
              <a:t>What kind of distribution is this?</a:t>
            </a:r>
            <a:endParaRPr sz="1800"/>
          </a:p>
        </p:txBody>
      </p:sp>
      <p:pic>
        <p:nvPicPr>
          <p:cNvPr id="916" name="Google Shape;916;p100"/>
          <p:cNvPicPr preferRelativeResize="0"/>
          <p:nvPr/>
        </p:nvPicPr>
        <p:blipFill rotWithShape="1">
          <a:blip r:embed="rId3">
            <a:alphaModFix/>
          </a:blip>
          <a:srcRect l="3536" t="48145" r="6023" b="7756"/>
          <a:stretch/>
        </p:blipFill>
        <p:spPr>
          <a:xfrm>
            <a:off x="5091513" y="1821850"/>
            <a:ext cx="3481675" cy="2489825"/>
          </a:xfrm>
          <a:prstGeom prst="rect">
            <a:avLst/>
          </a:prstGeom>
          <a:noFill/>
          <a:ln w="9525" cap="flat" cmpd="sng">
            <a:solidFill>
              <a:srgbClr val="999999"/>
            </a:solidFill>
            <a:prstDash val="solid"/>
            <a:round/>
            <a:headEnd type="none" w="sm" len="sm"/>
            <a:tailEnd type="none" w="sm" len="sm"/>
          </a:ln>
        </p:spPr>
      </p:pic>
      <p:pic>
        <p:nvPicPr>
          <p:cNvPr id="917" name="Google Shape;917;p100"/>
          <p:cNvPicPr preferRelativeResize="0"/>
          <p:nvPr/>
        </p:nvPicPr>
        <p:blipFill rotWithShape="1">
          <a:blip r:embed="rId3">
            <a:alphaModFix/>
          </a:blip>
          <a:srcRect l="3446" t="10229" r="7727" b="47878"/>
          <a:stretch/>
        </p:blipFill>
        <p:spPr>
          <a:xfrm>
            <a:off x="570825" y="1821850"/>
            <a:ext cx="3481650" cy="2489825"/>
          </a:xfrm>
          <a:prstGeom prst="rect">
            <a:avLst/>
          </a:prstGeom>
          <a:noFill/>
          <a:ln w="9525" cap="flat" cmpd="sng">
            <a:solidFill>
              <a:srgbClr val="999999"/>
            </a:solidFill>
            <a:prstDash val="solid"/>
            <a:round/>
            <a:headEnd type="none" w="sm" len="sm"/>
            <a:tailEnd type="none" w="sm" len="sm"/>
          </a:ln>
        </p:spPr>
      </p:pic>
      <p:sp>
        <p:nvSpPr>
          <p:cNvPr id="918" name="Google Shape;918;p100"/>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Statistics: Stats Joke</a:t>
            </a:r>
            <a:endParaRPr/>
          </a:p>
        </p:txBody>
      </p:sp>
      <p:sp>
        <p:nvSpPr>
          <p:cNvPr id="919" name="Google Shape;919;p100"/>
          <p:cNvSpPr/>
          <p:nvPr/>
        </p:nvSpPr>
        <p:spPr>
          <a:xfrm>
            <a:off x="1325750" y="3617975"/>
            <a:ext cx="1853100" cy="297300"/>
          </a:xfrm>
          <a:prstGeom prst="rect">
            <a:avLst/>
          </a:pr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00"/>
          <p:cNvSpPr/>
          <p:nvPr/>
        </p:nvSpPr>
        <p:spPr>
          <a:xfrm>
            <a:off x="5736675" y="3853300"/>
            <a:ext cx="2075400" cy="2973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0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88</a:t>
            </a:fld>
            <a:endParaRPr/>
          </a:p>
        </p:txBody>
      </p:sp>
      <p:sp>
        <p:nvSpPr>
          <p:cNvPr id="922" name="Google Shape;922;p100"/>
          <p:cNvSpPr txBox="1"/>
          <p:nvPr/>
        </p:nvSpPr>
        <p:spPr>
          <a:xfrm>
            <a:off x="892200" y="4568875"/>
            <a:ext cx="7446300" cy="44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i="1">
                <a:latin typeface="Old Standard TT"/>
                <a:ea typeface="Old Standard TT"/>
                <a:cs typeface="Old Standard TT"/>
                <a:sym typeface="Old Standard TT"/>
              </a:rPr>
              <a:t>Figures 53 </a:t>
            </a:r>
            <a:r>
              <a:rPr lang="en" sz="1000">
                <a:latin typeface="Old Standard TT"/>
                <a:ea typeface="Old Standard TT"/>
                <a:cs typeface="Old Standard TT"/>
                <a:sym typeface="Old Standard TT"/>
              </a:rPr>
              <a:t>&amp;</a:t>
            </a:r>
            <a:r>
              <a:rPr lang="en" sz="1000" i="1">
                <a:latin typeface="Old Standard TT"/>
                <a:ea typeface="Old Standard TT"/>
                <a:cs typeface="Old Standard TT"/>
                <a:sym typeface="Old Standard TT"/>
              </a:rPr>
              <a:t> 54</a:t>
            </a:r>
            <a:r>
              <a:rPr lang="en" sz="1000">
                <a:latin typeface="Old Standard TT"/>
                <a:ea typeface="Old Standard TT"/>
                <a:cs typeface="Old Standard TT"/>
                <a:sym typeface="Old Standard TT"/>
              </a:rPr>
              <a:t>. Normal vs. Paranormal Distribution. Adapted from </a:t>
            </a:r>
            <a:r>
              <a:rPr lang="en" sz="1000" i="1">
                <a:latin typeface="Old Standard TT"/>
                <a:ea typeface="Old Standard TT"/>
                <a:cs typeface="Old Standard TT"/>
                <a:sym typeface="Old Standard TT"/>
              </a:rPr>
              <a:t>A visual comparison of normal and paranormal distributions</a:t>
            </a:r>
            <a:r>
              <a:rPr lang="en" sz="1000">
                <a:latin typeface="Old Standard TT"/>
                <a:ea typeface="Old Standard TT"/>
                <a:cs typeface="Old Standard TT"/>
                <a:sym typeface="Old Standard TT"/>
              </a:rPr>
              <a:t>, retrieved from </a:t>
            </a:r>
            <a:r>
              <a:rPr lang="en" sz="1000" u="sng">
                <a:solidFill>
                  <a:schemeClr val="hlink"/>
                </a:solidFill>
                <a:latin typeface="Old Standard TT"/>
                <a:ea typeface="Old Standard TT"/>
                <a:cs typeface="Old Standard TT"/>
                <a:sym typeface="Old Standard TT"/>
                <a:hlinkClick r:id="rId4"/>
              </a:rPr>
              <a:t>https://jech.bmj.com/content/60/1/6</a:t>
            </a:r>
            <a:r>
              <a:rPr lang="en" sz="1000">
                <a:latin typeface="Old Standard TT"/>
                <a:ea typeface="Old Standard TT"/>
                <a:cs typeface="Old Standard TT"/>
                <a:sym typeface="Old Standard TT"/>
              </a:rPr>
              <a:t>. Cop</a:t>
            </a:r>
            <a:r>
              <a:rPr lang="en" sz="1000">
                <a:solidFill>
                  <a:schemeClr val="dk1"/>
                </a:solidFill>
                <a:latin typeface="Old Standard TT"/>
                <a:ea typeface="Old Standard TT"/>
                <a:cs typeface="Old Standard TT"/>
                <a:sym typeface="Old Standard TT"/>
              </a:rPr>
              <a:t>yright 2025 by BMJ Publishing Group Ltd.</a:t>
            </a:r>
            <a:endParaRPr sz="1000">
              <a:solidFill>
                <a:schemeClr val="dk1"/>
              </a:solidFill>
              <a:latin typeface="Old Standard TT"/>
              <a:ea typeface="Old Standard TT"/>
              <a:cs typeface="Old Standard TT"/>
              <a:sym typeface="Old Standard TT"/>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926"/>
        <p:cNvGrpSpPr/>
        <p:nvPr/>
      </p:nvGrpSpPr>
      <p:grpSpPr>
        <a:xfrm>
          <a:off x="0" y="0"/>
          <a:ext cx="0" cy="0"/>
          <a:chOff x="0" y="0"/>
          <a:chExt cx="0" cy="0"/>
        </a:xfrm>
      </p:grpSpPr>
      <p:sp>
        <p:nvSpPr>
          <p:cNvPr id="927" name="Google Shape;927;p101"/>
          <p:cNvSpPr txBox="1"/>
          <p:nvPr/>
        </p:nvSpPr>
        <p:spPr>
          <a:xfrm>
            <a:off x="892200" y="4568875"/>
            <a:ext cx="7446300" cy="44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i="1">
                <a:latin typeface="Old Standard TT"/>
                <a:ea typeface="Old Standard TT"/>
                <a:cs typeface="Old Standard TT"/>
                <a:sym typeface="Old Standard TT"/>
              </a:rPr>
              <a:t>Figures 53 </a:t>
            </a:r>
            <a:r>
              <a:rPr lang="en" sz="1000">
                <a:latin typeface="Old Standard TT"/>
                <a:ea typeface="Old Standard TT"/>
                <a:cs typeface="Old Standard TT"/>
                <a:sym typeface="Old Standard TT"/>
              </a:rPr>
              <a:t>&amp;</a:t>
            </a:r>
            <a:r>
              <a:rPr lang="en" sz="1000" i="1">
                <a:latin typeface="Old Standard TT"/>
                <a:ea typeface="Old Standard TT"/>
                <a:cs typeface="Old Standard TT"/>
                <a:sym typeface="Old Standard TT"/>
              </a:rPr>
              <a:t> 54</a:t>
            </a:r>
            <a:r>
              <a:rPr lang="en" sz="1000">
                <a:latin typeface="Old Standard TT"/>
                <a:ea typeface="Old Standard TT"/>
                <a:cs typeface="Old Standard TT"/>
                <a:sym typeface="Old Standard TT"/>
              </a:rPr>
              <a:t>. Normal vs. Paranormal Distribution. Adapted from </a:t>
            </a:r>
            <a:r>
              <a:rPr lang="en" sz="1000" i="1">
                <a:latin typeface="Old Standard TT"/>
                <a:ea typeface="Old Standard TT"/>
                <a:cs typeface="Old Standard TT"/>
                <a:sym typeface="Old Standard TT"/>
              </a:rPr>
              <a:t>A visual comparison of normal and paranormal distributions</a:t>
            </a:r>
            <a:r>
              <a:rPr lang="en" sz="1000">
                <a:latin typeface="Old Standard TT"/>
                <a:ea typeface="Old Standard TT"/>
                <a:cs typeface="Old Standard TT"/>
                <a:sym typeface="Old Standard TT"/>
              </a:rPr>
              <a:t>, retrieved from </a:t>
            </a:r>
            <a:r>
              <a:rPr lang="en" sz="1000" u="sng">
                <a:solidFill>
                  <a:schemeClr val="hlink"/>
                </a:solidFill>
                <a:latin typeface="Old Standard TT"/>
                <a:ea typeface="Old Standard TT"/>
                <a:cs typeface="Old Standard TT"/>
                <a:sym typeface="Old Standard TT"/>
                <a:hlinkClick r:id="rId3"/>
              </a:rPr>
              <a:t>https://jech.bmj.com/content/60/1/6</a:t>
            </a:r>
            <a:r>
              <a:rPr lang="en" sz="1000">
                <a:latin typeface="Old Standard TT"/>
                <a:ea typeface="Old Standard TT"/>
                <a:cs typeface="Old Standard TT"/>
                <a:sym typeface="Old Standard TT"/>
              </a:rPr>
              <a:t>. Cop</a:t>
            </a:r>
            <a:r>
              <a:rPr lang="en" sz="1000">
                <a:solidFill>
                  <a:schemeClr val="dk1"/>
                </a:solidFill>
                <a:latin typeface="Old Standard TT"/>
                <a:ea typeface="Old Standard TT"/>
                <a:cs typeface="Old Standard TT"/>
                <a:sym typeface="Old Standard TT"/>
              </a:rPr>
              <a:t>yright 2025 by BMJ Publishing Group Ltd.</a:t>
            </a:r>
            <a:endParaRPr sz="1000">
              <a:solidFill>
                <a:schemeClr val="dk1"/>
              </a:solidFill>
              <a:latin typeface="Old Standard TT"/>
              <a:ea typeface="Old Standard TT"/>
              <a:cs typeface="Old Standard TT"/>
              <a:sym typeface="Old Standard TT"/>
            </a:endParaRPr>
          </a:p>
        </p:txBody>
      </p:sp>
      <p:sp>
        <p:nvSpPr>
          <p:cNvPr id="928" name="Google Shape;928;p101"/>
          <p:cNvSpPr txBox="1">
            <a:spLocks noGrp="1"/>
          </p:cNvSpPr>
          <p:nvPr>
            <p:ph type="body" idx="4294967295"/>
          </p:nvPr>
        </p:nvSpPr>
        <p:spPr>
          <a:xfrm>
            <a:off x="4832400" y="1171675"/>
            <a:ext cx="3999900" cy="33972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1600"/>
              </a:spcAft>
              <a:buNone/>
            </a:pPr>
            <a:r>
              <a:rPr lang="en" sz="1800"/>
              <a:t>What kind of distribution is this?</a:t>
            </a:r>
            <a:endParaRPr sz="1800"/>
          </a:p>
        </p:txBody>
      </p:sp>
      <p:sp>
        <p:nvSpPr>
          <p:cNvPr id="929" name="Google Shape;929;p101"/>
          <p:cNvSpPr txBox="1">
            <a:spLocks noGrp="1"/>
          </p:cNvSpPr>
          <p:nvPr>
            <p:ph type="body" idx="1"/>
          </p:nvPr>
        </p:nvSpPr>
        <p:spPr>
          <a:xfrm>
            <a:off x="311700" y="1171600"/>
            <a:ext cx="3999900" cy="33972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1600"/>
              </a:spcAft>
              <a:buNone/>
            </a:pPr>
            <a:r>
              <a:rPr lang="en" sz="1800"/>
              <a:t>What kind of distribution is this?</a:t>
            </a:r>
            <a:endParaRPr sz="1800"/>
          </a:p>
        </p:txBody>
      </p:sp>
      <p:pic>
        <p:nvPicPr>
          <p:cNvPr id="930" name="Google Shape;930;p101"/>
          <p:cNvPicPr preferRelativeResize="0"/>
          <p:nvPr/>
        </p:nvPicPr>
        <p:blipFill rotWithShape="1">
          <a:blip r:embed="rId4">
            <a:alphaModFix/>
          </a:blip>
          <a:srcRect l="3536" t="48145" r="6023" b="7756"/>
          <a:stretch/>
        </p:blipFill>
        <p:spPr>
          <a:xfrm>
            <a:off x="5091513" y="1821850"/>
            <a:ext cx="3481675" cy="2489825"/>
          </a:xfrm>
          <a:prstGeom prst="rect">
            <a:avLst/>
          </a:prstGeom>
          <a:noFill/>
          <a:ln w="9525" cap="flat" cmpd="sng">
            <a:solidFill>
              <a:srgbClr val="999999"/>
            </a:solidFill>
            <a:prstDash val="solid"/>
            <a:round/>
            <a:headEnd type="none" w="sm" len="sm"/>
            <a:tailEnd type="none" w="sm" len="sm"/>
          </a:ln>
        </p:spPr>
      </p:pic>
      <p:pic>
        <p:nvPicPr>
          <p:cNvPr id="931" name="Google Shape;931;p101"/>
          <p:cNvPicPr preferRelativeResize="0"/>
          <p:nvPr/>
        </p:nvPicPr>
        <p:blipFill rotWithShape="1">
          <a:blip r:embed="rId4">
            <a:alphaModFix/>
          </a:blip>
          <a:srcRect l="3446" t="10229" r="7727" b="47878"/>
          <a:stretch/>
        </p:blipFill>
        <p:spPr>
          <a:xfrm>
            <a:off x="570825" y="1821850"/>
            <a:ext cx="3481650" cy="2489825"/>
          </a:xfrm>
          <a:prstGeom prst="rect">
            <a:avLst/>
          </a:prstGeom>
          <a:noFill/>
          <a:ln w="9525" cap="flat" cmpd="sng">
            <a:solidFill>
              <a:srgbClr val="999999"/>
            </a:solidFill>
            <a:prstDash val="solid"/>
            <a:round/>
            <a:headEnd type="none" w="sm" len="sm"/>
            <a:tailEnd type="none" w="sm" len="sm"/>
          </a:ln>
        </p:spPr>
      </p:pic>
      <p:sp>
        <p:nvSpPr>
          <p:cNvPr id="932" name="Google Shape;932;p101"/>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Statistics: Stats Joke</a:t>
            </a:r>
            <a:endParaRPr/>
          </a:p>
        </p:txBody>
      </p:sp>
      <p:sp>
        <p:nvSpPr>
          <p:cNvPr id="933" name="Google Shape;933;p10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89</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1"/>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Units of Measurement: Metric</a:t>
            </a:r>
            <a:endParaRPr/>
          </a:p>
        </p:txBody>
      </p:sp>
      <p:sp>
        <p:nvSpPr>
          <p:cNvPr id="127" name="Google Shape;127;p21"/>
          <p:cNvSpPr txBox="1">
            <a:spLocks noGrp="1"/>
          </p:cNvSpPr>
          <p:nvPr>
            <p:ph type="body" idx="1"/>
          </p:nvPr>
        </p:nvSpPr>
        <p:spPr>
          <a:xfrm>
            <a:off x="311700" y="1171600"/>
            <a:ext cx="3942300" cy="1657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The metric system is based on the number 10. The base units of the metric system are: meters (m) for length, grams (g) for mass, and liters (L) for volume.</a:t>
            </a:r>
            <a:endParaRPr/>
          </a:p>
        </p:txBody>
      </p:sp>
      <p:graphicFrame>
        <p:nvGraphicFramePr>
          <p:cNvPr id="128" name="Google Shape;128;p21"/>
          <p:cNvGraphicFramePr/>
          <p:nvPr/>
        </p:nvGraphicFramePr>
        <p:xfrm>
          <a:off x="311700" y="3262000"/>
          <a:ext cx="8520600" cy="1310610"/>
        </p:xfrm>
        <a:graphic>
          <a:graphicData uri="http://schemas.openxmlformats.org/drawingml/2006/table">
            <a:tbl>
              <a:tblPr>
                <a:noFill/>
                <a:tableStyleId>{17BF2E6A-C7BB-460A-A7F3-6540320C9C8D}</a:tableStyleId>
              </a:tblPr>
              <a:tblGrid>
                <a:gridCol w="1292075">
                  <a:extLst>
                    <a:ext uri="{9D8B030D-6E8A-4147-A177-3AD203B41FA5}">
                      <a16:colId xmlns:a16="http://schemas.microsoft.com/office/drawing/2014/main" val="20000"/>
                    </a:ext>
                  </a:extLst>
                </a:gridCol>
                <a:gridCol w="517075">
                  <a:extLst>
                    <a:ext uri="{9D8B030D-6E8A-4147-A177-3AD203B41FA5}">
                      <a16:colId xmlns:a16="http://schemas.microsoft.com/office/drawing/2014/main" val="20001"/>
                    </a:ext>
                  </a:extLst>
                </a:gridCol>
                <a:gridCol w="517075">
                  <a:extLst>
                    <a:ext uri="{9D8B030D-6E8A-4147-A177-3AD203B41FA5}">
                      <a16:colId xmlns:a16="http://schemas.microsoft.com/office/drawing/2014/main" val="20002"/>
                    </a:ext>
                  </a:extLst>
                </a:gridCol>
                <a:gridCol w="609575">
                  <a:extLst>
                    <a:ext uri="{9D8B030D-6E8A-4147-A177-3AD203B41FA5}">
                      <a16:colId xmlns:a16="http://schemas.microsoft.com/office/drawing/2014/main" val="20003"/>
                    </a:ext>
                  </a:extLst>
                </a:gridCol>
                <a:gridCol w="506750">
                  <a:extLst>
                    <a:ext uri="{9D8B030D-6E8A-4147-A177-3AD203B41FA5}">
                      <a16:colId xmlns:a16="http://schemas.microsoft.com/office/drawing/2014/main" val="20004"/>
                    </a:ext>
                  </a:extLst>
                </a:gridCol>
                <a:gridCol w="606300">
                  <a:extLst>
                    <a:ext uri="{9D8B030D-6E8A-4147-A177-3AD203B41FA5}">
                      <a16:colId xmlns:a16="http://schemas.microsoft.com/office/drawing/2014/main" val="20005"/>
                    </a:ext>
                  </a:extLst>
                </a:gridCol>
                <a:gridCol w="529450">
                  <a:extLst>
                    <a:ext uri="{9D8B030D-6E8A-4147-A177-3AD203B41FA5}">
                      <a16:colId xmlns:a16="http://schemas.microsoft.com/office/drawing/2014/main" val="20006"/>
                    </a:ext>
                  </a:extLst>
                </a:gridCol>
                <a:gridCol w="529450">
                  <a:extLst>
                    <a:ext uri="{9D8B030D-6E8A-4147-A177-3AD203B41FA5}">
                      <a16:colId xmlns:a16="http://schemas.microsoft.com/office/drawing/2014/main" val="20007"/>
                    </a:ext>
                  </a:extLst>
                </a:gridCol>
                <a:gridCol w="543950">
                  <a:extLst>
                    <a:ext uri="{9D8B030D-6E8A-4147-A177-3AD203B41FA5}">
                      <a16:colId xmlns:a16="http://schemas.microsoft.com/office/drawing/2014/main" val="20008"/>
                    </a:ext>
                  </a:extLst>
                </a:gridCol>
                <a:gridCol w="556325">
                  <a:extLst>
                    <a:ext uri="{9D8B030D-6E8A-4147-A177-3AD203B41FA5}">
                      <a16:colId xmlns:a16="http://schemas.microsoft.com/office/drawing/2014/main" val="20009"/>
                    </a:ext>
                  </a:extLst>
                </a:gridCol>
                <a:gridCol w="529450">
                  <a:extLst>
                    <a:ext uri="{9D8B030D-6E8A-4147-A177-3AD203B41FA5}">
                      <a16:colId xmlns:a16="http://schemas.microsoft.com/office/drawing/2014/main" val="20010"/>
                    </a:ext>
                  </a:extLst>
                </a:gridCol>
                <a:gridCol w="628625">
                  <a:extLst>
                    <a:ext uri="{9D8B030D-6E8A-4147-A177-3AD203B41FA5}">
                      <a16:colId xmlns:a16="http://schemas.microsoft.com/office/drawing/2014/main" val="20011"/>
                    </a:ext>
                  </a:extLst>
                </a:gridCol>
                <a:gridCol w="566600">
                  <a:extLst>
                    <a:ext uri="{9D8B030D-6E8A-4147-A177-3AD203B41FA5}">
                      <a16:colId xmlns:a16="http://schemas.microsoft.com/office/drawing/2014/main" val="20012"/>
                    </a:ext>
                  </a:extLst>
                </a:gridCol>
                <a:gridCol w="587900">
                  <a:extLst>
                    <a:ext uri="{9D8B030D-6E8A-4147-A177-3AD203B41FA5}">
                      <a16:colId xmlns:a16="http://schemas.microsoft.com/office/drawing/2014/main" val="20013"/>
                    </a:ext>
                  </a:extLst>
                </a:gridCol>
              </a:tblGrid>
              <a:tr h="381000">
                <a:tc>
                  <a:txBody>
                    <a:bodyPr/>
                    <a:lstStyle/>
                    <a:p>
                      <a:pPr marL="0" lvl="0" indent="0" algn="l" rtl="0">
                        <a:spcBef>
                          <a:spcPts val="0"/>
                        </a:spcBef>
                        <a:spcAft>
                          <a:spcPts val="0"/>
                        </a:spcAft>
                        <a:buNone/>
                      </a:pPr>
                      <a:r>
                        <a:rPr lang="en" sz="1200" b="1">
                          <a:latin typeface="Old Standard TT"/>
                          <a:ea typeface="Old Standard TT"/>
                          <a:cs typeface="Old Standard TT"/>
                          <a:sym typeface="Old Standard TT"/>
                        </a:rPr>
                        <a:t>Prefix</a:t>
                      </a:r>
                      <a:endParaRPr sz="1200" b="1">
                        <a:latin typeface="Old Standard TT"/>
                        <a:ea typeface="Old Standard TT"/>
                        <a:cs typeface="Old Standard TT"/>
                        <a:sym typeface="Old Standard TT"/>
                      </a:endParaRPr>
                    </a:p>
                  </a:txBody>
                  <a:tcPr marL="91425" marR="91425" marT="91425" marB="91425"/>
                </a:tc>
                <a:tc>
                  <a:txBody>
                    <a:bodyPr/>
                    <a:lstStyle/>
                    <a:p>
                      <a:pPr marL="0" lvl="0" indent="0" algn="ctr" rtl="0">
                        <a:spcBef>
                          <a:spcPts val="0"/>
                        </a:spcBef>
                        <a:spcAft>
                          <a:spcPts val="0"/>
                        </a:spcAft>
                        <a:buNone/>
                      </a:pPr>
                      <a:r>
                        <a:rPr lang="en" sz="1200" b="1">
                          <a:latin typeface="Old Standard TT"/>
                          <a:ea typeface="Old Standard TT"/>
                          <a:cs typeface="Old Standard TT"/>
                          <a:sym typeface="Old Standard TT"/>
                        </a:rPr>
                        <a:t>tera</a:t>
                      </a:r>
                      <a:endParaRPr sz="1200" b="1">
                        <a:latin typeface="Old Standard TT"/>
                        <a:ea typeface="Old Standard TT"/>
                        <a:cs typeface="Old Standard TT"/>
                        <a:sym typeface="Old Standard TT"/>
                      </a:endParaRPr>
                    </a:p>
                  </a:txBody>
                  <a:tcPr marL="91425" marR="91425" marT="91425" marB="91425"/>
                </a:tc>
                <a:tc>
                  <a:txBody>
                    <a:bodyPr/>
                    <a:lstStyle/>
                    <a:p>
                      <a:pPr marL="0" lvl="0" indent="0" algn="ctr" rtl="0">
                        <a:spcBef>
                          <a:spcPts val="0"/>
                        </a:spcBef>
                        <a:spcAft>
                          <a:spcPts val="0"/>
                        </a:spcAft>
                        <a:buNone/>
                      </a:pPr>
                      <a:r>
                        <a:rPr lang="en" sz="1200" b="1">
                          <a:latin typeface="Old Standard TT"/>
                          <a:ea typeface="Old Standard TT"/>
                          <a:cs typeface="Old Standard TT"/>
                          <a:sym typeface="Old Standard TT"/>
                        </a:rPr>
                        <a:t>giga</a:t>
                      </a:r>
                      <a:endParaRPr sz="1200" b="1">
                        <a:latin typeface="Old Standard TT"/>
                        <a:ea typeface="Old Standard TT"/>
                        <a:cs typeface="Old Standard TT"/>
                        <a:sym typeface="Old Standard TT"/>
                      </a:endParaRPr>
                    </a:p>
                  </a:txBody>
                  <a:tcPr marL="91425" marR="91425" marT="91425" marB="91425"/>
                </a:tc>
                <a:tc>
                  <a:txBody>
                    <a:bodyPr/>
                    <a:lstStyle/>
                    <a:p>
                      <a:pPr marL="0" lvl="0" indent="0" algn="ctr" rtl="0">
                        <a:spcBef>
                          <a:spcPts val="0"/>
                        </a:spcBef>
                        <a:spcAft>
                          <a:spcPts val="0"/>
                        </a:spcAft>
                        <a:buNone/>
                      </a:pPr>
                      <a:r>
                        <a:rPr lang="en" sz="1200" b="1">
                          <a:latin typeface="Old Standard TT"/>
                          <a:ea typeface="Old Standard TT"/>
                          <a:cs typeface="Old Standard TT"/>
                          <a:sym typeface="Old Standard TT"/>
                        </a:rPr>
                        <a:t>mega</a:t>
                      </a:r>
                      <a:endParaRPr sz="1200" b="1">
                        <a:latin typeface="Old Standard TT"/>
                        <a:ea typeface="Old Standard TT"/>
                        <a:cs typeface="Old Standard TT"/>
                        <a:sym typeface="Old Standard TT"/>
                      </a:endParaRPr>
                    </a:p>
                  </a:txBody>
                  <a:tcPr marL="91425" marR="91425" marT="91425" marB="91425"/>
                </a:tc>
                <a:tc>
                  <a:txBody>
                    <a:bodyPr/>
                    <a:lstStyle/>
                    <a:p>
                      <a:pPr marL="0" lvl="0" indent="0" algn="ctr" rtl="0">
                        <a:spcBef>
                          <a:spcPts val="0"/>
                        </a:spcBef>
                        <a:spcAft>
                          <a:spcPts val="0"/>
                        </a:spcAft>
                        <a:buNone/>
                      </a:pPr>
                      <a:r>
                        <a:rPr lang="en" sz="1200" b="1">
                          <a:latin typeface="Old Standard TT"/>
                          <a:ea typeface="Old Standard TT"/>
                          <a:cs typeface="Old Standard TT"/>
                          <a:sym typeface="Old Standard TT"/>
                        </a:rPr>
                        <a:t>kilo</a:t>
                      </a:r>
                      <a:endParaRPr sz="1200" b="1">
                        <a:latin typeface="Old Standard TT"/>
                        <a:ea typeface="Old Standard TT"/>
                        <a:cs typeface="Old Standard TT"/>
                        <a:sym typeface="Old Standard TT"/>
                      </a:endParaRPr>
                    </a:p>
                  </a:txBody>
                  <a:tcPr marL="91425" marR="91425" marT="91425" marB="91425"/>
                </a:tc>
                <a:tc>
                  <a:txBody>
                    <a:bodyPr/>
                    <a:lstStyle/>
                    <a:p>
                      <a:pPr marL="0" lvl="0" indent="0" algn="ctr" rtl="0">
                        <a:spcBef>
                          <a:spcPts val="0"/>
                        </a:spcBef>
                        <a:spcAft>
                          <a:spcPts val="0"/>
                        </a:spcAft>
                        <a:buNone/>
                      </a:pPr>
                      <a:r>
                        <a:rPr lang="en" sz="1200" b="1">
                          <a:latin typeface="Old Standard TT"/>
                          <a:ea typeface="Old Standard TT"/>
                          <a:cs typeface="Old Standard TT"/>
                          <a:sym typeface="Old Standard TT"/>
                        </a:rPr>
                        <a:t>hecto</a:t>
                      </a:r>
                      <a:endParaRPr sz="1200" b="1">
                        <a:latin typeface="Old Standard TT"/>
                        <a:ea typeface="Old Standard TT"/>
                        <a:cs typeface="Old Standard TT"/>
                        <a:sym typeface="Old Standard TT"/>
                      </a:endParaRPr>
                    </a:p>
                  </a:txBody>
                  <a:tcPr marL="91425" marR="91425" marT="91425" marB="91425"/>
                </a:tc>
                <a:tc>
                  <a:txBody>
                    <a:bodyPr/>
                    <a:lstStyle/>
                    <a:p>
                      <a:pPr marL="0" lvl="0" indent="0" algn="ctr" rtl="0">
                        <a:spcBef>
                          <a:spcPts val="0"/>
                        </a:spcBef>
                        <a:spcAft>
                          <a:spcPts val="0"/>
                        </a:spcAft>
                        <a:buNone/>
                      </a:pPr>
                      <a:r>
                        <a:rPr lang="en" sz="1200" b="1">
                          <a:latin typeface="Old Standard TT"/>
                          <a:ea typeface="Old Standard TT"/>
                          <a:cs typeface="Old Standard TT"/>
                          <a:sym typeface="Old Standard TT"/>
                        </a:rPr>
                        <a:t>deca</a:t>
                      </a:r>
                      <a:endParaRPr sz="1200" b="1">
                        <a:latin typeface="Old Standard TT"/>
                        <a:ea typeface="Old Standard TT"/>
                        <a:cs typeface="Old Standard TT"/>
                        <a:sym typeface="Old Standard TT"/>
                      </a:endParaRPr>
                    </a:p>
                  </a:txBody>
                  <a:tcPr marL="91425" marR="91425" marT="91425" marB="91425"/>
                </a:tc>
                <a:tc>
                  <a:txBody>
                    <a:bodyPr/>
                    <a:lstStyle/>
                    <a:p>
                      <a:pPr marL="0" lvl="0" indent="0" algn="ctr" rtl="0">
                        <a:spcBef>
                          <a:spcPts val="0"/>
                        </a:spcBef>
                        <a:spcAft>
                          <a:spcPts val="0"/>
                        </a:spcAft>
                        <a:buNone/>
                      </a:pPr>
                      <a:r>
                        <a:rPr lang="en" sz="1200" b="1">
                          <a:latin typeface="Old Standard TT"/>
                          <a:ea typeface="Old Standard TT"/>
                          <a:cs typeface="Old Standard TT"/>
                          <a:sym typeface="Old Standard TT"/>
                        </a:rPr>
                        <a:t>base</a:t>
                      </a:r>
                      <a:endParaRPr sz="1200" b="1">
                        <a:latin typeface="Old Standard TT"/>
                        <a:ea typeface="Old Standard TT"/>
                        <a:cs typeface="Old Standard TT"/>
                        <a:sym typeface="Old Standard TT"/>
                      </a:endParaRPr>
                    </a:p>
                  </a:txBody>
                  <a:tcPr marL="91425" marR="91425" marT="91425" marB="91425"/>
                </a:tc>
                <a:tc>
                  <a:txBody>
                    <a:bodyPr/>
                    <a:lstStyle/>
                    <a:p>
                      <a:pPr marL="0" lvl="0" indent="0" algn="ctr" rtl="0">
                        <a:spcBef>
                          <a:spcPts val="0"/>
                        </a:spcBef>
                        <a:spcAft>
                          <a:spcPts val="0"/>
                        </a:spcAft>
                        <a:buNone/>
                      </a:pPr>
                      <a:r>
                        <a:rPr lang="en" sz="1200" b="1">
                          <a:latin typeface="Old Standard TT"/>
                          <a:ea typeface="Old Standard TT"/>
                          <a:cs typeface="Old Standard TT"/>
                          <a:sym typeface="Old Standard TT"/>
                        </a:rPr>
                        <a:t>deci</a:t>
                      </a:r>
                      <a:endParaRPr sz="1200" b="1">
                        <a:latin typeface="Old Standard TT"/>
                        <a:ea typeface="Old Standard TT"/>
                        <a:cs typeface="Old Standard TT"/>
                        <a:sym typeface="Old Standard TT"/>
                      </a:endParaRPr>
                    </a:p>
                  </a:txBody>
                  <a:tcPr marL="91425" marR="91425" marT="91425" marB="91425"/>
                </a:tc>
                <a:tc>
                  <a:txBody>
                    <a:bodyPr/>
                    <a:lstStyle/>
                    <a:p>
                      <a:pPr marL="0" lvl="0" indent="0" algn="ctr" rtl="0">
                        <a:spcBef>
                          <a:spcPts val="0"/>
                        </a:spcBef>
                        <a:spcAft>
                          <a:spcPts val="0"/>
                        </a:spcAft>
                        <a:buNone/>
                      </a:pPr>
                      <a:r>
                        <a:rPr lang="en" sz="1200" b="1">
                          <a:latin typeface="Old Standard TT"/>
                          <a:ea typeface="Old Standard TT"/>
                          <a:cs typeface="Old Standard TT"/>
                          <a:sym typeface="Old Standard TT"/>
                        </a:rPr>
                        <a:t>centi</a:t>
                      </a:r>
                      <a:endParaRPr sz="1200" b="1">
                        <a:latin typeface="Old Standard TT"/>
                        <a:ea typeface="Old Standard TT"/>
                        <a:cs typeface="Old Standard TT"/>
                        <a:sym typeface="Old Standard TT"/>
                      </a:endParaRPr>
                    </a:p>
                  </a:txBody>
                  <a:tcPr marL="91425" marR="91425" marT="91425" marB="91425"/>
                </a:tc>
                <a:tc>
                  <a:txBody>
                    <a:bodyPr/>
                    <a:lstStyle/>
                    <a:p>
                      <a:pPr marL="0" lvl="0" indent="0" algn="ctr" rtl="0">
                        <a:spcBef>
                          <a:spcPts val="0"/>
                        </a:spcBef>
                        <a:spcAft>
                          <a:spcPts val="0"/>
                        </a:spcAft>
                        <a:buNone/>
                      </a:pPr>
                      <a:r>
                        <a:rPr lang="en" sz="1200" b="1">
                          <a:latin typeface="Old Standard TT"/>
                          <a:ea typeface="Old Standard TT"/>
                          <a:cs typeface="Old Standard TT"/>
                          <a:sym typeface="Old Standard TT"/>
                        </a:rPr>
                        <a:t>milli</a:t>
                      </a:r>
                      <a:endParaRPr sz="1200" b="1">
                        <a:latin typeface="Old Standard TT"/>
                        <a:ea typeface="Old Standard TT"/>
                        <a:cs typeface="Old Standard TT"/>
                        <a:sym typeface="Old Standard TT"/>
                      </a:endParaRPr>
                    </a:p>
                  </a:txBody>
                  <a:tcPr marL="91425" marR="91425" marT="91425" marB="91425"/>
                </a:tc>
                <a:tc>
                  <a:txBody>
                    <a:bodyPr/>
                    <a:lstStyle/>
                    <a:p>
                      <a:pPr marL="0" lvl="0" indent="0" algn="ctr" rtl="0">
                        <a:spcBef>
                          <a:spcPts val="0"/>
                        </a:spcBef>
                        <a:spcAft>
                          <a:spcPts val="0"/>
                        </a:spcAft>
                        <a:buNone/>
                      </a:pPr>
                      <a:r>
                        <a:rPr lang="en" sz="1200" b="1">
                          <a:latin typeface="Old Standard TT"/>
                          <a:ea typeface="Old Standard TT"/>
                          <a:cs typeface="Old Standard TT"/>
                          <a:sym typeface="Old Standard TT"/>
                        </a:rPr>
                        <a:t>micro</a:t>
                      </a:r>
                      <a:endParaRPr sz="1200" b="1">
                        <a:latin typeface="Old Standard TT"/>
                        <a:ea typeface="Old Standard TT"/>
                        <a:cs typeface="Old Standard TT"/>
                        <a:sym typeface="Old Standard TT"/>
                      </a:endParaRPr>
                    </a:p>
                  </a:txBody>
                  <a:tcPr marL="91425" marR="91425" marT="91425" marB="91425"/>
                </a:tc>
                <a:tc>
                  <a:txBody>
                    <a:bodyPr/>
                    <a:lstStyle/>
                    <a:p>
                      <a:pPr marL="0" lvl="0" indent="0" algn="ctr" rtl="0">
                        <a:spcBef>
                          <a:spcPts val="0"/>
                        </a:spcBef>
                        <a:spcAft>
                          <a:spcPts val="0"/>
                        </a:spcAft>
                        <a:buNone/>
                      </a:pPr>
                      <a:r>
                        <a:rPr lang="en" sz="1200" b="1">
                          <a:latin typeface="Old Standard TT"/>
                          <a:ea typeface="Old Standard TT"/>
                          <a:cs typeface="Old Standard TT"/>
                          <a:sym typeface="Old Standard TT"/>
                        </a:rPr>
                        <a:t>nano</a:t>
                      </a:r>
                      <a:endParaRPr sz="1200" b="1">
                        <a:latin typeface="Old Standard TT"/>
                        <a:ea typeface="Old Standard TT"/>
                        <a:cs typeface="Old Standard TT"/>
                        <a:sym typeface="Old Standard TT"/>
                      </a:endParaRPr>
                    </a:p>
                  </a:txBody>
                  <a:tcPr marL="91425" marR="91425" marT="91425" marB="91425"/>
                </a:tc>
                <a:tc>
                  <a:txBody>
                    <a:bodyPr/>
                    <a:lstStyle/>
                    <a:p>
                      <a:pPr marL="0" lvl="0" indent="0" algn="ctr" rtl="0">
                        <a:spcBef>
                          <a:spcPts val="0"/>
                        </a:spcBef>
                        <a:spcAft>
                          <a:spcPts val="0"/>
                        </a:spcAft>
                        <a:buNone/>
                      </a:pPr>
                      <a:r>
                        <a:rPr lang="en" sz="1200" b="1">
                          <a:latin typeface="Old Standard TT"/>
                          <a:ea typeface="Old Standard TT"/>
                          <a:cs typeface="Old Standard TT"/>
                          <a:sym typeface="Old Standard TT"/>
                        </a:rPr>
                        <a:t>pico</a:t>
                      </a:r>
                      <a:endParaRPr sz="1200" b="1">
                        <a:latin typeface="Old Standard TT"/>
                        <a:ea typeface="Old Standard TT"/>
                        <a:cs typeface="Old Standard TT"/>
                        <a:sym typeface="Old Standard TT"/>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sz="1200" b="1">
                          <a:latin typeface="Old Standard TT"/>
                          <a:ea typeface="Old Standard TT"/>
                          <a:cs typeface="Old Standard TT"/>
                          <a:sym typeface="Old Standard TT"/>
                        </a:rPr>
                        <a:t>Symbol</a:t>
                      </a:r>
                      <a:endParaRPr sz="1200" b="1">
                        <a:latin typeface="Old Standard TT"/>
                        <a:ea typeface="Old Standard TT"/>
                        <a:cs typeface="Old Standard TT"/>
                        <a:sym typeface="Old Standard TT"/>
                      </a:endParaRPr>
                    </a:p>
                  </a:txBody>
                  <a:tcPr marL="91425" marR="91425" marT="91425" marB="91425"/>
                </a:tc>
                <a:tc>
                  <a:txBody>
                    <a:bodyPr/>
                    <a:lstStyle/>
                    <a:p>
                      <a:pPr marL="0" lvl="0" indent="0" algn="ctr" rtl="0">
                        <a:spcBef>
                          <a:spcPts val="0"/>
                        </a:spcBef>
                        <a:spcAft>
                          <a:spcPts val="0"/>
                        </a:spcAft>
                        <a:buNone/>
                      </a:pPr>
                      <a:r>
                        <a:rPr lang="en" sz="1200">
                          <a:latin typeface="Old Standard TT"/>
                          <a:ea typeface="Old Standard TT"/>
                          <a:cs typeface="Old Standard TT"/>
                          <a:sym typeface="Old Standard TT"/>
                        </a:rPr>
                        <a:t>T</a:t>
                      </a:r>
                      <a:endParaRPr sz="1200">
                        <a:latin typeface="Old Standard TT"/>
                        <a:ea typeface="Old Standard TT"/>
                        <a:cs typeface="Old Standard TT"/>
                        <a:sym typeface="Old Standard TT"/>
                      </a:endParaRPr>
                    </a:p>
                  </a:txBody>
                  <a:tcPr marL="91425" marR="91425" marT="91425" marB="91425"/>
                </a:tc>
                <a:tc>
                  <a:txBody>
                    <a:bodyPr/>
                    <a:lstStyle/>
                    <a:p>
                      <a:pPr marL="0" lvl="0" indent="0" algn="ctr" rtl="0">
                        <a:spcBef>
                          <a:spcPts val="0"/>
                        </a:spcBef>
                        <a:spcAft>
                          <a:spcPts val="0"/>
                        </a:spcAft>
                        <a:buNone/>
                      </a:pPr>
                      <a:r>
                        <a:rPr lang="en" sz="1200">
                          <a:latin typeface="Old Standard TT"/>
                          <a:ea typeface="Old Standard TT"/>
                          <a:cs typeface="Old Standard TT"/>
                          <a:sym typeface="Old Standard TT"/>
                        </a:rPr>
                        <a:t>G</a:t>
                      </a:r>
                      <a:endParaRPr sz="1200">
                        <a:latin typeface="Old Standard TT"/>
                        <a:ea typeface="Old Standard TT"/>
                        <a:cs typeface="Old Standard TT"/>
                        <a:sym typeface="Old Standard TT"/>
                      </a:endParaRPr>
                    </a:p>
                  </a:txBody>
                  <a:tcPr marL="91425" marR="91425" marT="91425" marB="91425"/>
                </a:tc>
                <a:tc>
                  <a:txBody>
                    <a:bodyPr/>
                    <a:lstStyle/>
                    <a:p>
                      <a:pPr marL="0" lvl="0" indent="0" algn="ctr" rtl="0">
                        <a:spcBef>
                          <a:spcPts val="0"/>
                        </a:spcBef>
                        <a:spcAft>
                          <a:spcPts val="0"/>
                        </a:spcAft>
                        <a:buNone/>
                      </a:pPr>
                      <a:r>
                        <a:rPr lang="en" sz="1200">
                          <a:latin typeface="Old Standard TT"/>
                          <a:ea typeface="Old Standard TT"/>
                          <a:cs typeface="Old Standard TT"/>
                          <a:sym typeface="Old Standard TT"/>
                        </a:rPr>
                        <a:t>M</a:t>
                      </a:r>
                      <a:endParaRPr sz="1200">
                        <a:latin typeface="Old Standard TT"/>
                        <a:ea typeface="Old Standard TT"/>
                        <a:cs typeface="Old Standard TT"/>
                        <a:sym typeface="Old Standard TT"/>
                      </a:endParaRPr>
                    </a:p>
                  </a:txBody>
                  <a:tcPr marL="91425" marR="91425" marT="91425" marB="91425"/>
                </a:tc>
                <a:tc>
                  <a:txBody>
                    <a:bodyPr/>
                    <a:lstStyle/>
                    <a:p>
                      <a:pPr marL="0" lvl="0" indent="0" algn="ctr" rtl="0">
                        <a:spcBef>
                          <a:spcPts val="0"/>
                        </a:spcBef>
                        <a:spcAft>
                          <a:spcPts val="0"/>
                        </a:spcAft>
                        <a:buNone/>
                      </a:pPr>
                      <a:r>
                        <a:rPr lang="en" sz="1200">
                          <a:latin typeface="Old Standard TT"/>
                          <a:ea typeface="Old Standard TT"/>
                          <a:cs typeface="Old Standard TT"/>
                          <a:sym typeface="Old Standard TT"/>
                        </a:rPr>
                        <a:t>k</a:t>
                      </a:r>
                      <a:endParaRPr sz="1200">
                        <a:latin typeface="Old Standard TT"/>
                        <a:ea typeface="Old Standard TT"/>
                        <a:cs typeface="Old Standard TT"/>
                        <a:sym typeface="Old Standard TT"/>
                      </a:endParaRPr>
                    </a:p>
                  </a:txBody>
                  <a:tcPr marL="91425" marR="91425" marT="91425" marB="91425"/>
                </a:tc>
                <a:tc>
                  <a:txBody>
                    <a:bodyPr/>
                    <a:lstStyle/>
                    <a:p>
                      <a:pPr marL="0" lvl="0" indent="0" algn="ctr" rtl="0">
                        <a:spcBef>
                          <a:spcPts val="0"/>
                        </a:spcBef>
                        <a:spcAft>
                          <a:spcPts val="0"/>
                        </a:spcAft>
                        <a:buNone/>
                      </a:pPr>
                      <a:r>
                        <a:rPr lang="en" sz="1200">
                          <a:latin typeface="Old Standard TT"/>
                          <a:ea typeface="Old Standard TT"/>
                          <a:cs typeface="Old Standard TT"/>
                          <a:sym typeface="Old Standard TT"/>
                        </a:rPr>
                        <a:t>h</a:t>
                      </a:r>
                      <a:endParaRPr sz="1200">
                        <a:latin typeface="Old Standard TT"/>
                        <a:ea typeface="Old Standard TT"/>
                        <a:cs typeface="Old Standard TT"/>
                        <a:sym typeface="Old Standard TT"/>
                      </a:endParaRPr>
                    </a:p>
                  </a:txBody>
                  <a:tcPr marL="91425" marR="91425" marT="91425" marB="91425"/>
                </a:tc>
                <a:tc>
                  <a:txBody>
                    <a:bodyPr/>
                    <a:lstStyle/>
                    <a:p>
                      <a:pPr marL="0" lvl="0" indent="0" algn="ctr" rtl="0">
                        <a:spcBef>
                          <a:spcPts val="0"/>
                        </a:spcBef>
                        <a:spcAft>
                          <a:spcPts val="0"/>
                        </a:spcAft>
                        <a:buNone/>
                      </a:pPr>
                      <a:r>
                        <a:rPr lang="en" sz="1200">
                          <a:latin typeface="Old Standard TT"/>
                          <a:ea typeface="Old Standard TT"/>
                          <a:cs typeface="Old Standard TT"/>
                          <a:sym typeface="Old Standard TT"/>
                        </a:rPr>
                        <a:t>da</a:t>
                      </a:r>
                      <a:endParaRPr sz="1200">
                        <a:latin typeface="Old Standard TT"/>
                        <a:ea typeface="Old Standard TT"/>
                        <a:cs typeface="Old Standard TT"/>
                        <a:sym typeface="Old Standard TT"/>
                      </a:endParaRPr>
                    </a:p>
                  </a:txBody>
                  <a:tcPr marL="91425" marR="91425" marT="91425" marB="91425"/>
                </a:tc>
                <a:tc>
                  <a:txBody>
                    <a:bodyPr/>
                    <a:lstStyle/>
                    <a:p>
                      <a:pPr marL="0" lvl="0" indent="0" algn="ctr" rtl="0">
                        <a:spcBef>
                          <a:spcPts val="0"/>
                        </a:spcBef>
                        <a:spcAft>
                          <a:spcPts val="0"/>
                        </a:spcAft>
                        <a:buNone/>
                      </a:pPr>
                      <a:r>
                        <a:rPr lang="en" sz="1200">
                          <a:latin typeface="Old Standard TT"/>
                          <a:ea typeface="Old Standard TT"/>
                          <a:cs typeface="Old Standard TT"/>
                          <a:sym typeface="Old Standard TT"/>
                        </a:rPr>
                        <a:t>--</a:t>
                      </a:r>
                      <a:endParaRPr sz="1200">
                        <a:latin typeface="Old Standard TT"/>
                        <a:ea typeface="Old Standard TT"/>
                        <a:cs typeface="Old Standard TT"/>
                        <a:sym typeface="Old Standard TT"/>
                      </a:endParaRPr>
                    </a:p>
                  </a:txBody>
                  <a:tcPr marL="91425" marR="91425" marT="91425" marB="91425"/>
                </a:tc>
                <a:tc>
                  <a:txBody>
                    <a:bodyPr/>
                    <a:lstStyle/>
                    <a:p>
                      <a:pPr marL="0" lvl="0" indent="0" algn="ctr" rtl="0">
                        <a:spcBef>
                          <a:spcPts val="0"/>
                        </a:spcBef>
                        <a:spcAft>
                          <a:spcPts val="0"/>
                        </a:spcAft>
                        <a:buNone/>
                      </a:pPr>
                      <a:r>
                        <a:rPr lang="en" sz="1200">
                          <a:latin typeface="Old Standard TT"/>
                          <a:ea typeface="Old Standard TT"/>
                          <a:cs typeface="Old Standard TT"/>
                          <a:sym typeface="Old Standard TT"/>
                        </a:rPr>
                        <a:t>d</a:t>
                      </a:r>
                      <a:endParaRPr sz="1200">
                        <a:latin typeface="Old Standard TT"/>
                        <a:ea typeface="Old Standard TT"/>
                        <a:cs typeface="Old Standard TT"/>
                        <a:sym typeface="Old Standard TT"/>
                      </a:endParaRPr>
                    </a:p>
                  </a:txBody>
                  <a:tcPr marL="91425" marR="91425" marT="91425" marB="91425"/>
                </a:tc>
                <a:tc>
                  <a:txBody>
                    <a:bodyPr/>
                    <a:lstStyle/>
                    <a:p>
                      <a:pPr marL="0" lvl="0" indent="0" algn="ctr" rtl="0">
                        <a:spcBef>
                          <a:spcPts val="0"/>
                        </a:spcBef>
                        <a:spcAft>
                          <a:spcPts val="0"/>
                        </a:spcAft>
                        <a:buNone/>
                      </a:pPr>
                      <a:r>
                        <a:rPr lang="en" sz="1200">
                          <a:latin typeface="Old Standard TT"/>
                          <a:ea typeface="Old Standard TT"/>
                          <a:cs typeface="Old Standard TT"/>
                          <a:sym typeface="Old Standard TT"/>
                        </a:rPr>
                        <a:t>c</a:t>
                      </a:r>
                      <a:endParaRPr sz="1200">
                        <a:latin typeface="Old Standard TT"/>
                        <a:ea typeface="Old Standard TT"/>
                        <a:cs typeface="Old Standard TT"/>
                        <a:sym typeface="Old Standard TT"/>
                      </a:endParaRPr>
                    </a:p>
                  </a:txBody>
                  <a:tcPr marL="91425" marR="91425" marT="91425" marB="91425"/>
                </a:tc>
                <a:tc>
                  <a:txBody>
                    <a:bodyPr/>
                    <a:lstStyle/>
                    <a:p>
                      <a:pPr marL="0" lvl="0" indent="0" algn="ctr" rtl="0">
                        <a:spcBef>
                          <a:spcPts val="0"/>
                        </a:spcBef>
                        <a:spcAft>
                          <a:spcPts val="0"/>
                        </a:spcAft>
                        <a:buNone/>
                      </a:pPr>
                      <a:r>
                        <a:rPr lang="en" sz="1200">
                          <a:latin typeface="Old Standard TT"/>
                          <a:ea typeface="Old Standard TT"/>
                          <a:cs typeface="Old Standard TT"/>
                          <a:sym typeface="Old Standard TT"/>
                        </a:rPr>
                        <a:t>m</a:t>
                      </a:r>
                      <a:endParaRPr sz="1200">
                        <a:latin typeface="Old Standard TT"/>
                        <a:ea typeface="Old Standard TT"/>
                        <a:cs typeface="Old Standard TT"/>
                        <a:sym typeface="Old Standard TT"/>
                      </a:endParaRPr>
                    </a:p>
                  </a:txBody>
                  <a:tcPr marL="91425" marR="91425" marT="91425" marB="91425"/>
                </a:tc>
                <a:tc>
                  <a:txBody>
                    <a:bodyPr/>
                    <a:lstStyle/>
                    <a:p>
                      <a:pPr marL="0" lvl="0" indent="0" algn="ctr" rtl="0">
                        <a:spcBef>
                          <a:spcPts val="0"/>
                        </a:spcBef>
                        <a:spcAft>
                          <a:spcPts val="0"/>
                        </a:spcAft>
                        <a:buNone/>
                      </a:pPr>
                      <a:r>
                        <a:rPr lang="en" sz="1200">
                          <a:latin typeface="Old Standard TT"/>
                          <a:ea typeface="Old Standard TT"/>
                          <a:cs typeface="Old Standard TT"/>
                          <a:sym typeface="Old Standard TT"/>
                        </a:rPr>
                        <a:t>μ</a:t>
                      </a:r>
                      <a:endParaRPr sz="1200">
                        <a:latin typeface="Old Standard TT"/>
                        <a:ea typeface="Old Standard TT"/>
                        <a:cs typeface="Old Standard TT"/>
                        <a:sym typeface="Old Standard TT"/>
                      </a:endParaRPr>
                    </a:p>
                  </a:txBody>
                  <a:tcPr marL="91425" marR="91425" marT="91425" marB="91425"/>
                </a:tc>
                <a:tc>
                  <a:txBody>
                    <a:bodyPr/>
                    <a:lstStyle/>
                    <a:p>
                      <a:pPr marL="0" lvl="0" indent="0" algn="ctr" rtl="0">
                        <a:spcBef>
                          <a:spcPts val="0"/>
                        </a:spcBef>
                        <a:spcAft>
                          <a:spcPts val="0"/>
                        </a:spcAft>
                        <a:buNone/>
                      </a:pPr>
                      <a:r>
                        <a:rPr lang="en" sz="1200">
                          <a:latin typeface="Old Standard TT"/>
                          <a:ea typeface="Old Standard TT"/>
                          <a:cs typeface="Old Standard TT"/>
                          <a:sym typeface="Old Standard TT"/>
                        </a:rPr>
                        <a:t>n</a:t>
                      </a:r>
                      <a:endParaRPr sz="1200">
                        <a:latin typeface="Old Standard TT"/>
                        <a:ea typeface="Old Standard TT"/>
                        <a:cs typeface="Old Standard TT"/>
                        <a:sym typeface="Old Standard TT"/>
                      </a:endParaRPr>
                    </a:p>
                  </a:txBody>
                  <a:tcPr marL="91425" marR="91425" marT="91425" marB="91425"/>
                </a:tc>
                <a:tc>
                  <a:txBody>
                    <a:bodyPr/>
                    <a:lstStyle/>
                    <a:p>
                      <a:pPr marL="0" lvl="0" indent="0" algn="ctr" rtl="0">
                        <a:spcBef>
                          <a:spcPts val="0"/>
                        </a:spcBef>
                        <a:spcAft>
                          <a:spcPts val="0"/>
                        </a:spcAft>
                        <a:buNone/>
                      </a:pPr>
                      <a:r>
                        <a:rPr lang="en" sz="1200">
                          <a:latin typeface="Old Standard TT"/>
                          <a:ea typeface="Old Standard TT"/>
                          <a:cs typeface="Old Standard TT"/>
                          <a:sym typeface="Old Standard TT"/>
                        </a:rPr>
                        <a:t>p</a:t>
                      </a:r>
                      <a:endParaRPr sz="1200">
                        <a:latin typeface="Old Standard TT"/>
                        <a:ea typeface="Old Standard TT"/>
                        <a:cs typeface="Old Standard TT"/>
                        <a:sym typeface="Old Standard TT"/>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sz="1200" b="1">
                          <a:latin typeface="Old Standard TT"/>
                          <a:ea typeface="Old Standard TT"/>
                          <a:cs typeface="Old Standard TT"/>
                          <a:sym typeface="Old Standard TT"/>
                        </a:rPr>
                        <a:t>Multiplication factor</a:t>
                      </a:r>
                      <a:endParaRPr sz="1200" b="1">
                        <a:latin typeface="Old Standard TT"/>
                        <a:ea typeface="Old Standard TT"/>
                        <a:cs typeface="Old Standard TT"/>
                        <a:sym typeface="Old Standard TT"/>
                      </a:endParaRPr>
                    </a:p>
                  </a:txBody>
                  <a:tcPr marL="91425" marR="91425" marT="91425" marB="91425"/>
                </a:tc>
                <a:tc>
                  <a:txBody>
                    <a:bodyPr/>
                    <a:lstStyle/>
                    <a:p>
                      <a:pPr marL="0" lvl="0" indent="0" algn="ctr" rtl="0">
                        <a:spcBef>
                          <a:spcPts val="0"/>
                        </a:spcBef>
                        <a:spcAft>
                          <a:spcPts val="0"/>
                        </a:spcAft>
                        <a:buNone/>
                      </a:pPr>
                      <a:r>
                        <a:rPr lang="en" sz="1200">
                          <a:latin typeface="Old Standard TT"/>
                          <a:ea typeface="Old Standard TT"/>
                          <a:cs typeface="Old Standard TT"/>
                          <a:sym typeface="Old Standard TT"/>
                        </a:rPr>
                        <a:t>10</a:t>
                      </a:r>
                      <a:r>
                        <a:rPr lang="en" sz="1200" baseline="30000">
                          <a:latin typeface="Old Standard TT"/>
                          <a:ea typeface="Old Standard TT"/>
                          <a:cs typeface="Old Standard TT"/>
                          <a:sym typeface="Old Standard TT"/>
                        </a:rPr>
                        <a:t>12</a:t>
                      </a:r>
                      <a:endParaRPr sz="1200" baseline="30000">
                        <a:latin typeface="Old Standard TT"/>
                        <a:ea typeface="Old Standard TT"/>
                        <a:cs typeface="Old Standard TT"/>
                        <a:sym typeface="Old Standard TT"/>
                      </a:endParaRPr>
                    </a:p>
                  </a:txBody>
                  <a:tcPr marL="91425" marR="91425" marT="91425" marB="91425"/>
                </a:tc>
                <a:tc>
                  <a:txBody>
                    <a:bodyPr/>
                    <a:lstStyle/>
                    <a:p>
                      <a:pPr marL="0" lvl="0" indent="0" algn="ctr" rtl="0">
                        <a:spcBef>
                          <a:spcPts val="0"/>
                        </a:spcBef>
                        <a:spcAft>
                          <a:spcPts val="0"/>
                        </a:spcAft>
                        <a:buNone/>
                      </a:pPr>
                      <a:r>
                        <a:rPr lang="en" sz="1200">
                          <a:latin typeface="Old Standard TT"/>
                          <a:ea typeface="Old Standard TT"/>
                          <a:cs typeface="Old Standard TT"/>
                          <a:sym typeface="Old Standard TT"/>
                        </a:rPr>
                        <a:t>10</a:t>
                      </a:r>
                      <a:r>
                        <a:rPr lang="en" sz="1200" baseline="30000">
                          <a:latin typeface="Old Standard TT"/>
                          <a:ea typeface="Old Standard TT"/>
                          <a:cs typeface="Old Standard TT"/>
                          <a:sym typeface="Old Standard TT"/>
                        </a:rPr>
                        <a:t>9</a:t>
                      </a:r>
                      <a:endParaRPr sz="1200" baseline="30000">
                        <a:latin typeface="Old Standard TT"/>
                        <a:ea typeface="Old Standard TT"/>
                        <a:cs typeface="Old Standard TT"/>
                        <a:sym typeface="Old Standard TT"/>
                      </a:endParaRPr>
                    </a:p>
                  </a:txBody>
                  <a:tcPr marL="91425" marR="91425" marT="91425" marB="91425"/>
                </a:tc>
                <a:tc>
                  <a:txBody>
                    <a:bodyPr/>
                    <a:lstStyle/>
                    <a:p>
                      <a:pPr marL="0" lvl="0" indent="0" algn="ctr" rtl="0">
                        <a:spcBef>
                          <a:spcPts val="0"/>
                        </a:spcBef>
                        <a:spcAft>
                          <a:spcPts val="0"/>
                        </a:spcAft>
                        <a:buNone/>
                      </a:pPr>
                      <a:r>
                        <a:rPr lang="en" sz="1200">
                          <a:latin typeface="Old Standard TT"/>
                          <a:ea typeface="Old Standard TT"/>
                          <a:cs typeface="Old Standard TT"/>
                          <a:sym typeface="Old Standard TT"/>
                        </a:rPr>
                        <a:t>10</a:t>
                      </a:r>
                      <a:r>
                        <a:rPr lang="en" sz="1200" baseline="30000">
                          <a:latin typeface="Old Standard TT"/>
                          <a:ea typeface="Old Standard TT"/>
                          <a:cs typeface="Old Standard TT"/>
                          <a:sym typeface="Old Standard TT"/>
                        </a:rPr>
                        <a:t>6</a:t>
                      </a:r>
                      <a:endParaRPr sz="1200" baseline="30000">
                        <a:latin typeface="Old Standard TT"/>
                        <a:ea typeface="Old Standard TT"/>
                        <a:cs typeface="Old Standard TT"/>
                        <a:sym typeface="Old Standard TT"/>
                      </a:endParaRPr>
                    </a:p>
                  </a:txBody>
                  <a:tcPr marL="91425" marR="91425" marT="91425" marB="91425"/>
                </a:tc>
                <a:tc>
                  <a:txBody>
                    <a:bodyPr/>
                    <a:lstStyle/>
                    <a:p>
                      <a:pPr marL="0" lvl="0" indent="0" algn="ctr" rtl="0">
                        <a:spcBef>
                          <a:spcPts val="0"/>
                        </a:spcBef>
                        <a:spcAft>
                          <a:spcPts val="0"/>
                        </a:spcAft>
                        <a:buNone/>
                      </a:pPr>
                      <a:r>
                        <a:rPr lang="en" sz="1200">
                          <a:latin typeface="Old Standard TT"/>
                          <a:ea typeface="Old Standard TT"/>
                          <a:cs typeface="Old Standard TT"/>
                          <a:sym typeface="Old Standard TT"/>
                        </a:rPr>
                        <a:t>10</a:t>
                      </a:r>
                      <a:r>
                        <a:rPr lang="en" sz="1200" baseline="30000">
                          <a:latin typeface="Old Standard TT"/>
                          <a:ea typeface="Old Standard TT"/>
                          <a:cs typeface="Old Standard TT"/>
                          <a:sym typeface="Old Standard TT"/>
                        </a:rPr>
                        <a:t>3</a:t>
                      </a:r>
                      <a:endParaRPr sz="1200" baseline="30000">
                        <a:latin typeface="Old Standard TT"/>
                        <a:ea typeface="Old Standard TT"/>
                        <a:cs typeface="Old Standard TT"/>
                        <a:sym typeface="Old Standard TT"/>
                      </a:endParaRPr>
                    </a:p>
                  </a:txBody>
                  <a:tcPr marL="91425" marR="91425" marT="91425" marB="91425"/>
                </a:tc>
                <a:tc>
                  <a:txBody>
                    <a:bodyPr/>
                    <a:lstStyle/>
                    <a:p>
                      <a:pPr marL="0" lvl="0" indent="0" algn="ctr" rtl="0">
                        <a:spcBef>
                          <a:spcPts val="0"/>
                        </a:spcBef>
                        <a:spcAft>
                          <a:spcPts val="0"/>
                        </a:spcAft>
                        <a:buNone/>
                      </a:pPr>
                      <a:r>
                        <a:rPr lang="en" sz="1200">
                          <a:latin typeface="Old Standard TT"/>
                          <a:ea typeface="Old Standard TT"/>
                          <a:cs typeface="Old Standard TT"/>
                          <a:sym typeface="Old Standard TT"/>
                        </a:rPr>
                        <a:t>10</a:t>
                      </a:r>
                      <a:r>
                        <a:rPr lang="en" sz="1200" baseline="30000">
                          <a:latin typeface="Old Standard TT"/>
                          <a:ea typeface="Old Standard TT"/>
                          <a:cs typeface="Old Standard TT"/>
                          <a:sym typeface="Old Standard TT"/>
                        </a:rPr>
                        <a:t>2</a:t>
                      </a:r>
                      <a:endParaRPr sz="1200" baseline="30000">
                        <a:latin typeface="Old Standard TT"/>
                        <a:ea typeface="Old Standard TT"/>
                        <a:cs typeface="Old Standard TT"/>
                        <a:sym typeface="Old Standard TT"/>
                      </a:endParaRPr>
                    </a:p>
                  </a:txBody>
                  <a:tcPr marL="91425" marR="91425" marT="91425" marB="91425"/>
                </a:tc>
                <a:tc>
                  <a:txBody>
                    <a:bodyPr/>
                    <a:lstStyle/>
                    <a:p>
                      <a:pPr marL="0" lvl="0" indent="0" algn="ctr" rtl="0">
                        <a:spcBef>
                          <a:spcPts val="0"/>
                        </a:spcBef>
                        <a:spcAft>
                          <a:spcPts val="0"/>
                        </a:spcAft>
                        <a:buNone/>
                      </a:pPr>
                      <a:r>
                        <a:rPr lang="en" sz="1200">
                          <a:latin typeface="Old Standard TT"/>
                          <a:ea typeface="Old Standard TT"/>
                          <a:cs typeface="Old Standard TT"/>
                          <a:sym typeface="Old Standard TT"/>
                        </a:rPr>
                        <a:t>10</a:t>
                      </a:r>
                      <a:r>
                        <a:rPr lang="en" sz="1200" baseline="30000">
                          <a:latin typeface="Old Standard TT"/>
                          <a:ea typeface="Old Standard TT"/>
                          <a:cs typeface="Old Standard TT"/>
                          <a:sym typeface="Old Standard TT"/>
                        </a:rPr>
                        <a:t>1</a:t>
                      </a:r>
                      <a:endParaRPr sz="1200" baseline="30000">
                        <a:latin typeface="Old Standard TT"/>
                        <a:ea typeface="Old Standard TT"/>
                        <a:cs typeface="Old Standard TT"/>
                        <a:sym typeface="Old Standard TT"/>
                      </a:endParaRPr>
                    </a:p>
                  </a:txBody>
                  <a:tcPr marL="91425" marR="91425" marT="91425" marB="91425"/>
                </a:tc>
                <a:tc>
                  <a:txBody>
                    <a:bodyPr/>
                    <a:lstStyle/>
                    <a:p>
                      <a:pPr marL="0" lvl="0" indent="0" algn="ctr" rtl="0">
                        <a:spcBef>
                          <a:spcPts val="0"/>
                        </a:spcBef>
                        <a:spcAft>
                          <a:spcPts val="0"/>
                        </a:spcAft>
                        <a:buNone/>
                      </a:pPr>
                      <a:r>
                        <a:rPr lang="en" sz="1200">
                          <a:latin typeface="Old Standard TT"/>
                          <a:ea typeface="Old Standard TT"/>
                          <a:cs typeface="Old Standard TT"/>
                          <a:sym typeface="Old Standard TT"/>
                        </a:rPr>
                        <a:t>10</a:t>
                      </a:r>
                      <a:r>
                        <a:rPr lang="en" sz="1200" baseline="30000">
                          <a:latin typeface="Old Standard TT"/>
                          <a:ea typeface="Old Standard TT"/>
                          <a:cs typeface="Old Standard TT"/>
                          <a:sym typeface="Old Standard TT"/>
                        </a:rPr>
                        <a:t>0</a:t>
                      </a:r>
                      <a:endParaRPr sz="1200" baseline="30000">
                        <a:latin typeface="Old Standard TT"/>
                        <a:ea typeface="Old Standard TT"/>
                        <a:cs typeface="Old Standard TT"/>
                        <a:sym typeface="Old Standard TT"/>
                      </a:endParaRPr>
                    </a:p>
                  </a:txBody>
                  <a:tcPr marL="91425" marR="91425" marT="91425" marB="91425"/>
                </a:tc>
                <a:tc>
                  <a:txBody>
                    <a:bodyPr/>
                    <a:lstStyle/>
                    <a:p>
                      <a:pPr marL="0" lvl="0" indent="0" algn="ctr" rtl="0">
                        <a:spcBef>
                          <a:spcPts val="0"/>
                        </a:spcBef>
                        <a:spcAft>
                          <a:spcPts val="0"/>
                        </a:spcAft>
                        <a:buNone/>
                      </a:pPr>
                      <a:r>
                        <a:rPr lang="en" sz="1200">
                          <a:latin typeface="Old Standard TT"/>
                          <a:ea typeface="Old Standard TT"/>
                          <a:cs typeface="Old Standard TT"/>
                          <a:sym typeface="Old Standard TT"/>
                        </a:rPr>
                        <a:t>10</a:t>
                      </a:r>
                      <a:r>
                        <a:rPr lang="en" sz="1200" baseline="30000">
                          <a:latin typeface="Old Standard TT"/>
                          <a:ea typeface="Old Standard TT"/>
                          <a:cs typeface="Old Standard TT"/>
                          <a:sym typeface="Old Standard TT"/>
                        </a:rPr>
                        <a:t>-1</a:t>
                      </a:r>
                      <a:endParaRPr sz="1200" baseline="30000">
                        <a:latin typeface="Old Standard TT"/>
                        <a:ea typeface="Old Standard TT"/>
                        <a:cs typeface="Old Standard TT"/>
                        <a:sym typeface="Old Standard TT"/>
                      </a:endParaRPr>
                    </a:p>
                  </a:txBody>
                  <a:tcPr marL="91425" marR="91425" marT="91425" marB="91425"/>
                </a:tc>
                <a:tc>
                  <a:txBody>
                    <a:bodyPr/>
                    <a:lstStyle/>
                    <a:p>
                      <a:pPr marL="0" lvl="0" indent="0" algn="ctr" rtl="0">
                        <a:spcBef>
                          <a:spcPts val="0"/>
                        </a:spcBef>
                        <a:spcAft>
                          <a:spcPts val="0"/>
                        </a:spcAft>
                        <a:buNone/>
                      </a:pPr>
                      <a:r>
                        <a:rPr lang="en" sz="1200">
                          <a:latin typeface="Old Standard TT"/>
                          <a:ea typeface="Old Standard TT"/>
                          <a:cs typeface="Old Standard TT"/>
                          <a:sym typeface="Old Standard TT"/>
                        </a:rPr>
                        <a:t>10</a:t>
                      </a:r>
                      <a:r>
                        <a:rPr lang="en" sz="1200" baseline="30000">
                          <a:latin typeface="Old Standard TT"/>
                          <a:ea typeface="Old Standard TT"/>
                          <a:cs typeface="Old Standard TT"/>
                          <a:sym typeface="Old Standard TT"/>
                        </a:rPr>
                        <a:t>-2</a:t>
                      </a:r>
                      <a:endParaRPr sz="1200" baseline="30000">
                        <a:latin typeface="Old Standard TT"/>
                        <a:ea typeface="Old Standard TT"/>
                        <a:cs typeface="Old Standard TT"/>
                        <a:sym typeface="Old Standard TT"/>
                      </a:endParaRPr>
                    </a:p>
                  </a:txBody>
                  <a:tcPr marL="91425" marR="91425" marT="91425" marB="91425"/>
                </a:tc>
                <a:tc>
                  <a:txBody>
                    <a:bodyPr/>
                    <a:lstStyle/>
                    <a:p>
                      <a:pPr marL="0" lvl="0" indent="0" algn="ctr" rtl="0">
                        <a:spcBef>
                          <a:spcPts val="0"/>
                        </a:spcBef>
                        <a:spcAft>
                          <a:spcPts val="0"/>
                        </a:spcAft>
                        <a:buNone/>
                      </a:pPr>
                      <a:r>
                        <a:rPr lang="en" sz="1200">
                          <a:latin typeface="Old Standard TT"/>
                          <a:ea typeface="Old Standard TT"/>
                          <a:cs typeface="Old Standard TT"/>
                          <a:sym typeface="Old Standard TT"/>
                        </a:rPr>
                        <a:t>10</a:t>
                      </a:r>
                      <a:r>
                        <a:rPr lang="en" sz="1200" baseline="30000">
                          <a:latin typeface="Old Standard TT"/>
                          <a:ea typeface="Old Standard TT"/>
                          <a:cs typeface="Old Standard TT"/>
                          <a:sym typeface="Old Standard TT"/>
                        </a:rPr>
                        <a:t>-3</a:t>
                      </a:r>
                      <a:endParaRPr sz="1200" baseline="30000">
                        <a:latin typeface="Old Standard TT"/>
                        <a:ea typeface="Old Standard TT"/>
                        <a:cs typeface="Old Standard TT"/>
                        <a:sym typeface="Old Standard TT"/>
                      </a:endParaRPr>
                    </a:p>
                  </a:txBody>
                  <a:tcPr marL="91425" marR="91425" marT="91425" marB="91425"/>
                </a:tc>
                <a:tc>
                  <a:txBody>
                    <a:bodyPr/>
                    <a:lstStyle/>
                    <a:p>
                      <a:pPr marL="0" lvl="0" indent="0" algn="ctr" rtl="0">
                        <a:spcBef>
                          <a:spcPts val="0"/>
                        </a:spcBef>
                        <a:spcAft>
                          <a:spcPts val="0"/>
                        </a:spcAft>
                        <a:buNone/>
                      </a:pPr>
                      <a:r>
                        <a:rPr lang="en" sz="1200">
                          <a:latin typeface="Old Standard TT"/>
                          <a:ea typeface="Old Standard TT"/>
                          <a:cs typeface="Old Standard TT"/>
                          <a:sym typeface="Old Standard TT"/>
                        </a:rPr>
                        <a:t>10</a:t>
                      </a:r>
                      <a:r>
                        <a:rPr lang="en" sz="1200" baseline="30000">
                          <a:latin typeface="Old Standard TT"/>
                          <a:ea typeface="Old Standard TT"/>
                          <a:cs typeface="Old Standard TT"/>
                          <a:sym typeface="Old Standard TT"/>
                        </a:rPr>
                        <a:t>-6</a:t>
                      </a:r>
                      <a:endParaRPr sz="1200" baseline="30000">
                        <a:latin typeface="Old Standard TT"/>
                        <a:ea typeface="Old Standard TT"/>
                        <a:cs typeface="Old Standard TT"/>
                        <a:sym typeface="Old Standard TT"/>
                      </a:endParaRPr>
                    </a:p>
                  </a:txBody>
                  <a:tcPr marL="91425" marR="91425" marT="91425" marB="91425"/>
                </a:tc>
                <a:tc>
                  <a:txBody>
                    <a:bodyPr/>
                    <a:lstStyle/>
                    <a:p>
                      <a:pPr marL="0" lvl="0" indent="0" algn="ctr" rtl="0">
                        <a:spcBef>
                          <a:spcPts val="0"/>
                        </a:spcBef>
                        <a:spcAft>
                          <a:spcPts val="0"/>
                        </a:spcAft>
                        <a:buNone/>
                      </a:pPr>
                      <a:r>
                        <a:rPr lang="en" sz="1200">
                          <a:latin typeface="Old Standard TT"/>
                          <a:ea typeface="Old Standard TT"/>
                          <a:cs typeface="Old Standard TT"/>
                          <a:sym typeface="Old Standard TT"/>
                        </a:rPr>
                        <a:t>10</a:t>
                      </a:r>
                      <a:r>
                        <a:rPr lang="en" sz="1200" baseline="30000">
                          <a:latin typeface="Old Standard TT"/>
                          <a:ea typeface="Old Standard TT"/>
                          <a:cs typeface="Old Standard TT"/>
                          <a:sym typeface="Old Standard TT"/>
                        </a:rPr>
                        <a:t>-9</a:t>
                      </a:r>
                      <a:endParaRPr sz="1200" baseline="30000">
                        <a:latin typeface="Old Standard TT"/>
                        <a:ea typeface="Old Standard TT"/>
                        <a:cs typeface="Old Standard TT"/>
                        <a:sym typeface="Old Standard TT"/>
                      </a:endParaRPr>
                    </a:p>
                  </a:txBody>
                  <a:tcPr marL="91425" marR="91425" marT="91425" marB="91425"/>
                </a:tc>
                <a:tc>
                  <a:txBody>
                    <a:bodyPr/>
                    <a:lstStyle/>
                    <a:p>
                      <a:pPr marL="0" lvl="0" indent="0" algn="ctr" rtl="0">
                        <a:spcBef>
                          <a:spcPts val="0"/>
                        </a:spcBef>
                        <a:spcAft>
                          <a:spcPts val="0"/>
                        </a:spcAft>
                        <a:buNone/>
                      </a:pPr>
                      <a:r>
                        <a:rPr lang="en" sz="1200">
                          <a:latin typeface="Old Standard TT"/>
                          <a:ea typeface="Old Standard TT"/>
                          <a:cs typeface="Old Standard TT"/>
                          <a:sym typeface="Old Standard TT"/>
                        </a:rPr>
                        <a:t>10</a:t>
                      </a:r>
                      <a:r>
                        <a:rPr lang="en" sz="1200" baseline="30000">
                          <a:solidFill>
                            <a:schemeClr val="dk1"/>
                          </a:solidFill>
                          <a:latin typeface="Old Standard TT"/>
                          <a:ea typeface="Old Standard TT"/>
                          <a:cs typeface="Old Standard TT"/>
                          <a:sym typeface="Old Standard TT"/>
                        </a:rPr>
                        <a:t>-</a:t>
                      </a:r>
                      <a:r>
                        <a:rPr lang="en" sz="1200" baseline="30000">
                          <a:latin typeface="Old Standard TT"/>
                          <a:ea typeface="Old Standard TT"/>
                          <a:cs typeface="Old Standard TT"/>
                          <a:sym typeface="Old Standard TT"/>
                        </a:rPr>
                        <a:t>12</a:t>
                      </a:r>
                      <a:endParaRPr sz="1200" baseline="30000">
                        <a:latin typeface="Old Standard TT"/>
                        <a:ea typeface="Old Standard TT"/>
                        <a:cs typeface="Old Standard TT"/>
                        <a:sym typeface="Old Standard TT"/>
                      </a:endParaRPr>
                    </a:p>
                  </a:txBody>
                  <a:tcPr marL="91425" marR="91425" marT="91425" marB="91425"/>
                </a:tc>
                <a:extLst>
                  <a:ext uri="{0D108BD9-81ED-4DB2-BD59-A6C34878D82A}">
                    <a16:rowId xmlns:a16="http://schemas.microsoft.com/office/drawing/2014/main" val="10002"/>
                  </a:ext>
                </a:extLst>
              </a:tr>
            </a:tbl>
          </a:graphicData>
        </a:graphic>
      </p:graphicFrame>
      <p:sp>
        <p:nvSpPr>
          <p:cNvPr id="129" name="Google Shape;129;p21"/>
          <p:cNvSpPr/>
          <p:nvPr/>
        </p:nvSpPr>
        <p:spPr>
          <a:xfrm>
            <a:off x="3247500" y="3153400"/>
            <a:ext cx="3801600" cy="1524000"/>
          </a:xfrm>
          <a:prstGeom prst="rect">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1"/>
          <p:cNvSpPr txBox="1">
            <a:spLocks noGrp="1"/>
          </p:cNvSpPr>
          <p:nvPr>
            <p:ph type="body" idx="1"/>
          </p:nvPr>
        </p:nvSpPr>
        <p:spPr>
          <a:xfrm>
            <a:off x="4890000" y="1171600"/>
            <a:ext cx="3942300" cy="1775100"/>
          </a:xfrm>
          <a:prstGeom prst="rect">
            <a:avLst/>
          </a:prstGeom>
          <a:solidFill>
            <a:srgbClr val="D9EAD3"/>
          </a:solidFill>
          <a:ln w="1905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b="1">
                <a:latin typeface="Gloria Hallelujah"/>
                <a:ea typeface="Gloria Hallelujah"/>
                <a:cs typeface="Gloria Hallelujah"/>
                <a:sym typeface="Gloria Hallelujah"/>
              </a:rPr>
              <a:t>Note:</a:t>
            </a:r>
            <a:endParaRPr/>
          </a:p>
          <a:p>
            <a:pPr marL="0" lvl="0" indent="0" algn="l" rtl="0">
              <a:spcBef>
                <a:spcPts val="0"/>
              </a:spcBef>
              <a:spcAft>
                <a:spcPts val="0"/>
              </a:spcAft>
              <a:buNone/>
            </a:pPr>
            <a:r>
              <a:rPr lang="en"/>
              <a:t>The prefixes in the red box are most common. You can remember their order by recalling that </a:t>
            </a:r>
            <a:r>
              <a:rPr lang="en" b="1"/>
              <a:t>K</a:t>
            </a:r>
            <a:r>
              <a:rPr lang="en"/>
              <a:t>ing </a:t>
            </a:r>
            <a:r>
              <a:rPr lang="en" b="1"/>
              <a:t>H</a:t>
            </a:r>
            <a:r>
              <a:rPr lang="en"/>
              <a:t>enry </a:t>
            </a:r>
            <a:r>
              <a:rPr lang="en" b="1"/>
              <a:t>D</a:t>
            </a:r>
            <a:r>
              <a:rPr lang="en"/>
              <a:t>ied </a:t>
            </a:r>
            <a:r>
              <a:rPr lang="en" b="1"/>
              <a:t>B</a:t>
            </a:r>
            <a:r>
              <a:rPr lang="en"/>
              <a:t>y </a:t>
            </a:r>
            <a:r>
              <a:rPr lang="en" b="1"/>
              <a:t>D</a:t>
            </a:r>
            <a:r>
              <a:rPr lang="en"/>
              <a:t>rinking </a:t>
            </a:r>
            <a:r>
              <a:rPr lang="en" b="1"/>
              <a:t>C</a:t>
            </a:r>
            <a:r>
              <a:rPr lang="en"/>
              <a:t>hocolate </a:t>
            </a:r>
            <a:r>
              <a:rPr lang="en" b="1"/>
              <a:t>M</a:t>
            </a:r>
            <a:r>
              <a:rPr lang="en"/>
              <a:t>ilk.</a:t>
            </a:r>
            <a:endParaRPr/>
          </a:p>
        </p:txBody>
      </p:sp>
      <p:sp>
        <p:nvSpPr>
          <p:cNvPr id="131" name="Google Shape;131;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937"/>
        <p:cNvGrpSpPr/>
        <p:nvPr/>
      </p:nvGrpSpPr>
      <p:grpSpPr>
        <a:xfrm>
          <a:off x="0" y="0"/>
          <a:ext cx="0" cy="0"/>
          <a:chOff x="0" y="0"/>
          <a:chExt cx="0" cy="0"/>
        </a:xfrm>
      </p:grpSpPr>
      <p:sp>
        <p:nvSpPr>
          <p:cNvPr id="938" name="Google Shape;938;p102"/>
          <p:cNvSpPr txBox="1">
            <a:spLocks noGrp="1"/>
          </p:cNvSpPr>
          <p:nvPr>
            <p:ph type="body" idx="1"/>
          </p:nvPr>
        </p:nvSpPr>
        <p:spPr>
          <a:xfrm>
            <a:off x="311700" y="1171600"/>
            <a:ext cx="8520600" cy="33972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After enduring that awful math joke, you are now done with the probability and statistics part of this slideshow.</a:t>
            </a:r>
            <a:endParaRPr/>
          </a:p>
          <a:p>
            <a:pPr marL="0" lvl="0" indent="0" algn="l" rtl="0">
              <a:spcBef>
                <a:spcPts val="1600"/>
              </a:spcBef>
              <a:spcAft>
                <a:spcPts val="1600"/>
              </a:spcAft>
              <a:buClr>
                <a:schemeClr val="dk1"/>
              </a:buClr>
              <a:buSzPts val="1100"/>
              <a:buFont typeface="Arial"/>
              <a:buNone/>
            </a:pPr>
            <a:r>
              <a:rPr lang="en"/>
              <a:t>If you’d like to return to the Table of Contents slide, </a:t>
            </a:r>
            <a:r>
              <a:rPr lang="en" u="sng">
                <a:solidFill>
                  <a:schemeClr val="accent6"/>
                </a:solidFill>
                <a:hlinkClick r:id="rId3" action="ppaction://hlinksldjump">
                  <a:extLst>
                    <a:ext uri="{A12FA001-AC4F-418D-AE19-62706E023703}">
                      <ahyp:hlinkClr xmlns:ahyp="http://schemas.microsoft.com/office/drawing/2018/hyperlinkcolor" val="tx"/>
                    </a:ext>
                  </a:extLst>
                </a:hlinkClick>
              </a:rPr>
              <a:t>click here</a:t>
            </a:r>
            <a:r>
              <a:rPr lang="en"/>
              <a:t>.</a:t>
            </a:r>
            <a:endParaRPr/>
          </a:p>
        </p:txBody>
      </p:sp>
      <p:sp>
        <p:nvSpPr>
          <p:cNvPr id="939" name="Google Shape;939;p102"/>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Statistics: Reminder</a:t>
            </a:r>
            <a:endParaRPr/>
          </a:p>
        </p:txBody>
      </p:sp>
      <p:sp>
        <p:nvSpPr>
          <p:cNvPr id="940" name="Google Shape;940;p10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90</a:t>
            </a:fld>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944"/>
        <p:cNvGrpSpPr/>
        <p:nvPr/>
      </p:nvGrpSpPr>
      <p:grpSpPr>
        <a:xfrm>
          <a:off x="0" y="0"/>
          <a:ext cx="0" cy="0"/>
          <a:chOff x="0" y="0"/>
          <a:chExt cx="0" cy="0"/>
        </a:xfrm>
      </p:grpSpPr>
      <p:sp>
        <p:nvSpPr>
          <p:cNvPr id="945" name="Google Shape;945;p103"/>
          <p:cNvSpPr txBox="1">
            <a:spLocks noGrp="1"/>
          </p:cNvSpPr>
          <p:nvPr>
            <p:ph type="ctrTitle"/>
          </p:nvPr>
        </p:nvSpPr>
        <p:spPr>
          <a:xfrm>
            <a:off x="512700" y="1893300"/>
            <a:ext cx="8118600" cy="152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THE END!</a:t>
            </a:r>
            <a:endParaRPr/>
          </a:p>
        </p:txBody>
      </p:sp>
      <p:sp>
        <p:nvSpPr>
          <p:cNvPr id="946" name="Google Shape;946;p103"/>
          <p:cNvSpPr txBox="1">
            <a:spLocks noGrp="1"/>
          </p:cNvSpPr>
          <p:nvPr>
            <p:ph type="subTitle" idx="1"/>
          </p:nvPr>
        </p:nvSpPr>
        <p:spPr>
          <a:xfrm>
            <a:off x="512700" y="3840650"/>
            <a:ext cx="4535100" cy="954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Good luck on the TEAS! May the odds be ever in your favor!</a:t>
            </a:r>
            <a:endParaRPr/>
          </a:p>
        </p:txBody>
      </p:sp>
      <p:pic>
        <p:nvPicPr>
          <p:cNvPr id="947" name="Google Shape;947;p103"/>
          <p:cNvPicPr preferRelativeResize="0"/>
          <p:nvPr/>
        </p:nvPicPr>
        <p:blipFill>
          <a:blip r:embed="rId3">
            <a:alphaModFix/>
          </a:blip>
          <a:stretch>
            <a:fillRect/>
          </a:stretch>
        </p:blipFill>
        <p:spPr>
          <a:xfrm>
            <a:off x="3884350" y="1360875"/>
            <a:ext cx="5138050" cy="2055225"/>
          </a:xfrm>
          <a:prstGeom prst="rect">
            <a:avLst/>
          </a:prstGeom>
          <a:noFill/>
          <a:ln w="9525" cap="flat" cmpd="sng">
            <a:solidFill>
              <a:srgbClr val="FFFFFF"/>
            </a:solidFill>
            <a:prstDash val="solid"/>
            <a:round/>
            <a:headEnd type="none" w="sm" len="sm"/>
            <a:tailEnd type="none" w="sm" len="sm"/>
          </a:ln>
        </p:spPr>
      </p:pic>
      <p:sp>
        <p:nvSpPr>
          <p:cNvPr id="948" name="Google Shape;948;p103"/>
          <p:cNvSpPr txBox="1"/>
          <p:nvPr/>
        </p:nvSpPr>
        <p:spPr>
          <a:xfrm>
            <a:off x="5336375" y="3416100"/>
            <a:ext cx="3685800" cy="1242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i="1">
                <a:solidFill>
                  <a:srgbClr val="FFFFFF"/>
                </a:solidFill>
                <a:latin typeface="Old Standard TT"/>
                <a:ea typeface="Old Standard TT"/>
                <a:cs typeface="Old Standard TT"/>
                <a:sym typeface="Old Standard TT"/>
              </a:rPr>
              <a:t>Figure 55</a:t>
            </a:r>
            <a:r>
              <a:rPr lang="en" sz="1000">
                <a:solidFill>
                  <a:srgbClr val="FFFFFF"/>
                </a:solidFill>
                <a:latin typeface="Old Standard TT"/>
                <a:ea typeface="Old Standard TT"/>
                <a:cs typeface="Old Standard TT"/>
                <a:sym typeface="Old Standard TT"/>
              </a:rPr>
              <a:t>. May the odds be ever in your favor. Retrieved from </a:t>
            </a:r>
            <a:r>
              <a:rPr lang="en" sz="1000" u="sng">
                <a:solidFill>
                  <a:schemeClr val="hlink"/>
                </a:solidFill>
                <a:latin typeface="Old Standard TT"/>
                <a:ea typeface="Old Standard TT"/>
                <a:cs typeface="Old Standard TT"/>
                <a:sym typeface="Old Standard TT"/>
                <a:hlinkClick r:id="rId4"/>
              </a:rPr>
              <a:t>http://forevertwentysomethings.com/2015/01/12/10-thoughts-you-have-going-to-the-gym-by-yourself/may-the-odds-be-ever-in-your-favor/</a:t>
            </a:r>
            <a:r>
              <a:rPr lang="en" sz="1000">
                <a:solidFill>
                  <a:srgbClr val="FFFFFF"/>
                </a:solidFill>
                <a:latin typeface="Old Standard TT"/>
                <a:ea typeface="Old Standard TT"/>
                <a:cs typeface="Old Standard TT"/>
                <a:sym typeface="Old Standard TT"/>
              </a:rPr>
              <a:t>.</a:t>
            </a:r>
            <a:endParaRPr sz="1000">
              <a:solidFill>
                <a:srgbClr val="FFFFFF"/>
              </a:solidFill>
              <a:latin typeface="Old Standard TT"/>
              <a:ea typeface="Old Standard TT"/>
              <a:cs typeface="Old Standard TT"/>
              <a:sym typeface="Old Standard TT"/>
            </a:endParaRPr>
          </a:p>
        </p:txBody>
      </p:sp>
      <p:sp>
        <p:nvSpPr>
          <p:cNvPr id="949" name="Google Shape;949;p10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91</a:t>
            </a:fld>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sp>
        <p:nvSpPr>
          <p:cNvPr id="954" name="Google Shape;954;p10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References											Page 1</a:t>
            </a:r>
            <a:endParaRPr/>
          </a:p>
        </p:txBody>
      </p:sp>
      <p:sp>
        <p:nvSpPr>
          <p:cNvPr id="955" name="Google Shape;955;p104"/>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AutoNum type="arabicPeriod"/>
            </a:pPr>
            <a:r>
              <a:rPr lang="en" sz="1200"/>
              <a:t>Bollendorf Science. (2012, October 3). Metric Conversion Trick!! Part 1 [Video] YouTube. </a:t>
            </a:r>
            <a:r>
              <a:rPr lang="en" sz="1200" u="sng">
                <a:solidFill>
                  <a:schemeClr val="accent5"/>
                </a:solidFill>
                <a:hlinkClick r:id="rId3">
                  <a:extLst>
                    <a:ext uri="{A12FA001-AC4F-418D-AE19-62706E023703}">
                      <ahyp:hlinkClr xmlns:ahyp="http://schemas.microsoft.com/office/drawing/2018/hyperlinkcolor" val="tx"/>
                    </a:ext>
                  </a:extLst>
                </a:hlinkClick>
              </a:rPr>
              <a:t>https://www.youtube.com/watch?v=5tHpDzXP-lg</a:t>
            </a:r>
            <a:endParaRPr sz="1200"/>
          </a:p>
          <a:p>
            <a:pPr marL="457200" lvl="0" indent="-304800" algn="l" rtl="0">
              <a:spcBef>
                <a:spcPts val="0"/>
              </a:spcBef>
              <a:spcAft>
                <a:spcPts val="0"/>
              </a:spcAft>
              <a:buSzPts val="1200"/>
              <a:buAutoNum type="arabicPeriod"/>
            </a:pPr>
            <a:r>
              <a:rPr lang="en" sz="1200"/>
              <a:t>The Organic Chemistry Tutor. (2022, August 31). Dimensional Analysis [Video]. YouTube. </a:t>
            </a:r>
            <a:r>
              <a:rPr lang="en" sz="1200" u="sng">
                <a:solidFill>
                  <a:schemeClr val="hlink"/>
                </a:solidFill>
                <a:hlinkClick r:id="rId4"/>
              </a:rPr>
              <a:t>https://www.youtube.com/watch?v=vWovdihteqs</a:t>
            </a:r>
            <a:endParaRPr sz="1200"/>
          </a:p>
          <a:p>
            <a:pPr marL="457200" lvl="0" indent="-304800" algn="l" rtl="0">
              <a:spcBef>
                <a:spcPts val="0"/>
              </a:spcBef>
              <a:spcAft>
                <a:spcPts val="0"/>
              </a:spcAft>
              <a:buSzPts val="1200"/>
              <a:buAutoNum type="arabicPeriod"/>
            </a:pPr>
            <a:r>
              <a:rPr lang="en" sz="1200"/>
              <a:t>Convert between cups, pints, quarts, and gallons. (2025). K5 Learning. </a:t>
            </a:r>
            <a:r>
              <a:rPr lang="en" sz="1200" u="sng">
                <a:solidFill>
                  <a:schemeClr val="hlink"/>
                </a:solidFill>
                <a:hlinkClick r:id="rId5"/>
              </a:rPr>
              <a:t>https://www.k5learning.com/worksheets/math/grade-5-converting-volume-units-cups-pints-quarts-gallons-a.pdf</a:t>
            </a:r>
            <a:endParaRPr sz="1200"/>
          </a:p>
          <a:p>
            <a:pPr marL="457200" lvl="0" indent="-304800" algn="l" rtl="0">
              <a:spcBef>
                <a:spcPts val="0"/>
              </a:spcBef>
              <a:spcAft>
                <a:spcPts val="0"/>
              </a:spcAft>
              <a:buSzPts val="1200"/>
              <a:buAutoNum type="arabicPeriod"/>
            </a:pPr>
            <a:r>
              <a:rPr lang="en" sz="1200"/>
              <a:t>Convert metric units of measurement. (2025). K5 Learning. </a:t>
            </a:r>
            <a:r>
              <a:rPr lang="en" sz="1200" u="sng">
                <a:solidFill>
                  <a:schemeClr val="hlink"/>
                </a:solidFill>
                <a:hlinkClick r:id="rId6"/>
              </a:rPr>
              <a:t>https://www.k5learning.com/worksheets/math/grade-6-conversion-metric-units-mixed-practice-a.pdf</a:t>
            </a:r>
            <a:endParaRPr sz="1200"/>
          </a:p>
          <a:p>
            <a:pPr marL="457200" lvl="0" indent="-304800" algn="l" rtl="0">
              <a:spcBef>
                <a:spcPts val="0"/>
              </a:spcBef>
              <a:spcAft>
                <a:spcPts val="0"/>
              </a:spcAft>
              <a:buSzPts val="1200"/>
              <a:buAutoNum type="arabicPeriod"/>
            </a:pPr>
            <a:r>
              <a:rPr lang="en" sz="1200"/>
              <a:t>Converting Imperial and Metric Masses (A). (2025). </a:t>
            </a:r>
            <a:r>
              <a:rPr lang="en" sz="1200" u="sng">
                <a:solidFill>
                  <a:schemeClr val="hlink"/>
                </a:solidFill>
                <a:hlinkClick r:id="rId7"/>
              </a:rPr>
              <a:t>Math-Drills.com</a:t>
            </a:r>
            <a:r>
              <a:rPr lang="en" sz="1200"/>
              <a:t>. </a:t>
            </a:r>
            <a:r>
              <a:rPr lang="en" sz="1200" u="sng">
                <a:solidFill>
                  <a:schemeClr val="hlink"/>
                </a:solidFill>
                <a:hlinkClick r:id="rId8"/>
              </a:rPr>
              <a:t>https://math-drills.com/measurement/convert_imperial_metric_mass_all_001.1452699435.pdf</a:t>
            </a:r>
            <a:endParaRPr sz="1200"/>
          </a:p>
          <a:p>
            <a:pPr marL="457200" lvl="0" indent="-304800" algn="l" rtl="0">
              <a:spcBef>
                <a:spcPts val="0"/>
              </a:spcBef>
              <a:spcAft>
                <a:spcPts val="0"/>
              </a:spcAft>
              <a:buSzPts val="1200"/>
              <a:buAutoNum type="arabicPeriod"/>
            </a:pPr>
            <a:r>
              <a:rPr lang="en" sz="1200"/>
              <a:t>Dosage Calculation Practice. (2025). Scribd Inc. </a:t>
            </a:r>
            <a:r>
              <a:rPr lang="en" sz="1200" u="sng">
                <a:solidFill>
                  <a:schemeClr val="hlink"/>
                </a:solidFill>
                <a:hlinkClick r:id="rId9"/>
              </a:rPr>
              <a:t>https://www.scribd.com/doc/243824961/Dosage-Practice</a:t>
            </a:r>
            <a:endParaRPr sz="1200"/>
          </a:p>
          <a:p>
            <a:pPr marL="457200" lvl="0" indent="-304800" algn="l" rtl="0">
              <a:spcBef>
                <a:spcPts val="0"/>
              </a:spcBef>
              <a:spcAft>
                <a:spcPts val="0"/>
              </a:spcAft>
              <a:buSzPts val="1200"/>
              <a:buAutoNum type="arabicPeriod"/>
            </a:pPr>
            <a:r>
              <a:rPr lang="en" sz="1200"/>
              <a:t>RegisteredNurseRN. (2020, November 13). Dosage Calculations Nursing Practice Problems &amp; Comprehensive NCLEX Review [Video]. YouTube. </a:t>
            </a:r>
            <a:r>
              <a:rPr lang="en" sz="1200" u="sng">
                <a:solidFill>
                  <a:schemeClr val="hlink"/>
                </a:solidFill>
                <a:hlinkClick r:id="rId10"/>
              </a:rPr>
              <a:t>https://www.youtube.com/watch?v=hnzZKY8SGbE</a:t>
            </a:r>
            <a:endParaRPr sz="1200"/>
          </a:p>
          <a:p>
            <a:pPr marL="457200" lvl="0" indent="-304800" algn="l" rtl="0">
              <a:spcBef>
                <a:spcPts val="0"/>
              </a:spcBef>
              <a:spcAft>
                <a:spcPts val="0"/>
              </a:spcAft>
              <a:buSzPts val="1200"/>
              <a:buAutoNum type="arabicPeriod"/>
            </a:pPr>
            <a:r>
              <a:rPr lang="en" sz="1200"/>
              <a:t>RegisteredNurseRN. (2016, November 11). Celsius to Fahrenheit Formula for NCLEX Exam Quick and Easy [Video]. YouTube. </a:t>
            </a:r>
            <a:r>
              <a:rPr lang="en" sz="1200" u="sng">
                <a:solidFill>
                  <a:schemeClr val="hlink"/>
                </a:solidFill>
                <a:hlinkClick r:id="rId11"/>
              </a:rPr>
              <a:t>https://www.youtube.com/watch?v=wIPsIgVzLkk</a:t>
            </a:r>
            <a:endParaRPr sz="1200"/>
          </a:p>
        </p:txBody>
      </p:sp>
      <p:sp>
        <p:nvSpPr>
          <p:cNvPr id="956" name="Google Shape;956;p10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92</a:t>
            </a:fld>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961" name="Google Shape;961;p10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References											Page 2</a:t>
            </a:r>
            <a:endParaRPr/>
          </a:p>
        </p:txBody>
      </p:sp>
      <p:sp>
        <p:nvSpPr>
          <p:cNvPr id="962" name="Google Shape;962;p105"/>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AutoNum type="arabicPeriod" startAt="9"/>
            </a:pPr>
            <a:r>
              <a:rPr lang="en" sz="1200"/>
              <a:t>Converting temperatures between Fahrenheit and Celsius. (2025). K5 Learning. </a:t>
            </a:r>
            <a:r>
              <a:rPr lang="en" sz="1200" u="sng">
                <a:solidFill>
                  <a:schemeClr val="accent5"/>
                </a:solidFill>
                <a:hlinkClick r:id="rId3">
                  <a:extLst>
                    <a:ext uri="{A12FA001-AC4F-418D-AE19-62706E023703}">
                      <ahyp:hlinkClr xmlns:ahyp="http://schemas.microsoft.com/office/drawing/2018/hyperlinkcolor" val="tx"/>
                    </a:ext>
                  </a:extLst>
                </a:hlinkClick>
              </a:rPr>
              <a:t>https://www.k5learning.com/worksheets/math/grade-4-temperature-converting-fahrenheit-celsius-a.pdf</a:t>
            </a:r>
            <a:endParaRPr sz="1200"/>
          </a:p>
          <a:p>
            <a:pPr marL="457200" lvl="0" indent="-304800" algn="l" rtl="0">
              <a:spcBef>
                <a:spcPts val="0"/>
              </a:spcBef>
              <a:spcAft>
                <a:spcPts val="0"/>
              </a:spcAft>
              <a:buSzPts val="1200"/>
              <a:buAutoNum type="arabicPeriod" startAt="9"/>
            </a:pPr>
            <a:r>
              <a:rPr lang="en" sz="1200"/>
              <a:t>RegisteredNurseRN. (2021, September 7). Military Time (24-Hour Clock System) Explained for Nurses | New Nurse Tips [Video]. YouTube. </a:t>
            </a:r>
            <a:r>
              <a:rPr lang="en" sz="1200" u="sng">
                <a:solidFill>
                  <a:schemeClr val="hlink"/>
                </a:solidFill>
                <a:hlinkClick r:id="rId4"/>
              </a:rPr>
              <a:t>https://www.youtube.com/watch?v=6Ti72WkUDU4</a:t>
            </a:r>
            <a:endParaRPr sz="1200"/>
          </a:p>
          <a:p>
            <a:pPr marL="457200" lvl="0" indent="-304800" algn="l" rtl="0">
              <a:spcBef>
                <a:spcPts val="0"/>
              </a:spcBef>
              <a:spcAft>
                <a:spcPts val="0"/>
              </a:spcAft>
              <a:buSzPts val="1200"/>
              <a:buAutoNum type="arabicPeriod" startAt="9"/>
            </a:pPr>
            <a:r>
              <a:rPr lang="en" sz="1200"/>
              <a:t>The Organic Chemistry Tutor. (2018, May 16). Roman Numerals Explained With Many Examples! [Video]. YouTube. </a:t>
            </a:r>
            <a:r>
              <a:rPr lang="en" sz="1200" u="sng">
                <a:solidFill>
                  <a:schemeClr val="hlink"/>
                </a:solidFill>
                <a:hlinkClick r:id="rId5"/>
              </a:rPr>
              <a:t>https://www.youtube.com/watch?v=MOIJxae_7Pk</a:t>
            </a:r>
            <a:endParaRPr sz="1200"/>
          </a:p>
          <a:p>
            <a:pPr marL="457200" lvl="0" indent="-304800" algn="l" rtl="0">
              <a:spcBef>
                <a:spcPts val="0"/>
              </a:spcBef>
              <a:spcAft>
                <a:spcPts val="0"/>
              </a:spcAft>
              <a:buSzPts val="1200"/>
              <a:buAutoNum type="arabicPeriod" startAt="9"/>
            </a:pPr>
            <a:r>
              <a:rPr lang="en" sz="1200"/>
              <a:t>Reading &amp; Writing Roman Numerals (1-50). (2025). Smartmathz. </a:t>
            </a:r>
            <a:r>
              <a:rPr lang="en" sz="1200" u="sng">
                <a:solidFill>
                  <a:schemeClr val="hlink"/>
                </a:solidFill>
                <a:hlinkClick r:id="rId6"/>
              </a:rPr>
              <a:t>https://www.smartmathz.com/wp-content/uploads/2022/08/grade3_rn1.pdf</a:t>
            </a:r>
            <a:endParaRPr sz="1200"/>
          </a:p>
          <a:p>
            <a:pPr marL="457200" lvl="0" indent="-304800" algn="l" rtl="0">
              <a:spcBef>
                <a:spcPts val="0"/>
              </a:spcBef>
              <a:spcAft>
                <a:spcPts val="0"/>
              </a:spcAft>
              <a:buSzPts val="1200"/>
              <a:buAutoNum type="arabicPeriod" startAt="9"/>
            </a:pPr>
            <a:r>
              <a:rPr lang="en" sz="1200"/>
              <a:t>Math with Mr. J. (2023, January 27). Types of Angles (Acute, Right, Obtuse, Straight, Reflex) | Math with Mr. J [Video]. YouTube. </a:t>
            </a:r>
            <a:r>
              <a:rPr lang="en" sz="1200" u="sng">
                <a:solidFill>
                  <a:schemeClr val="hlink"/>
                </a:solidFill>
                <a:hlinkClick r:id="rId7"/>
              </a:rPr>
              <a:t>https://www.youtube.com/watch?v=UsE1hu-q0Cs</a:t>
            </a:r>
            <a:endParaRPr sz="1200"/>
          </a:p>
          <a:p>
            <a:pPr marL="457200" lvl="0" indent="-304800" algn="l" rtl="0">
              <a:spcBef>
                <a:spcPts val="0"/>
              </a:spcBef>
              <a:spcAft>
                <a:spcPts val="0"/>
              </a:spcAft>
              <a:buSzPts val="1200"/>
              <a:buAutoNum type="arabicPeriod" startAt="9"/>
            </a:pPr>
            <a:r>
              <a:rPr lang="en" sz="1200"/>
              <a:t>Math with Mr. J. (2019, December 15). How to Find the Area of a Triangle | Calculate the Area of a Triangle [Video]. YouTube. </a:t>
            </a:r>
            <a:r>
              <a:rPr lang="en" sz="1200" u="sng">
                <a:solidFill>
                  <a:schemeClr val="accent5"/>
                </a:solidFill>
                <a:hlinkClick r:id="rId8">
                  <a:extLst>
                    <a:ext uri="{A12FA001-AC4F-418D-AE19-62706E023703}">
                      <ahyp:hlinkClr xmlns:ahyp="http://schemas.microsoft.com/office/drawing/2018/hyperlinkcolor" val="tx"/>
                    </a:ext>
                  </a:extLst>
                </a:hlinkClick>
              </a:rPr>
              <a:t>https://www.youtube.com/watch?v=pvMuDPVOm7Y</a:t>
            </a:r>
            <a:endParaRPr sz="1200"/>
          </a:p>
          <a:p>
            <a:pPr marL="457200" lvl="0" indent="-304800" algn="l" rtl="0">
              <a:spcBef>
                <a:spcPts val="0"/>
              </a:spcBef>
              <a:spcAft>
                <a:spcPts val="0"/>
              </a:spcAft>
              <a:buSzPts val="1200"/>
              <a:buAutoNum type="arabicPeriod" startAt="9"/>
            </a:pPr>
            <a:r>
              <a:rPr lang="en" sz="1200"/>
              <a:t>Triangle Area Sheet 1. (2025). </a:t>
            </a:r>
            <a:r>
              <a:rPr lang="en" sz="1200" u="sng">
                <a:solidFill>
                  <a:schemeClr val="accent5"/>
                </a:solidFill>
                <a:hlinkClick r:id="rId9">
                  <a:extLst>
                    <a:ext uri="{A12FA001-AC4F-418D-AE19-62706E023703}">
                      <ahyp:hlinkClr xmlns:ahyp="http://schemas.microsoft.com/office/drawing/2018/hyperlinkcolor" val="tx"/>
                    </a:ext>
                  </a:extLst>
                </a:hlinkClick>
              </a:rPr>
              <a:t>Math-Salamanders.com</a:t>
            </a:r>
            <a:r>
              <a:rPr lang="en" sz="1200"/>
              <a:t>. </a:t>
            </a:r>
            <a:r>
              <a:rPr lang="en" sz="1200" u="sng">
                <a:solidFill>
                  <a:schemeClr val="accent5"/>
                </a:solidFill>
                <a:hlinkClick r:id="rId10">
                  <a:extLst>
                    <a:ext uri="{A12FA001-AC4F-418D-AE19-62706E023703}">
                      <ahyp:hlinkClr xmlns:ahyp="http://schemas.microsoft.com/office/drawing/2018/hyperlinkcolor" val="tx"/>
                    </a:ext>
                  </a:extLst>
                </a:hlinkClick>
              </a:rPr>
              <a:t>https://math-salamanders.s3-us-west-1.amazonaws.com/Measurement/Area-of-Right-Triangle/triangle-area-1.pdf</a:t>
            </a:r>
            <a:endParaRPr sz="1200"/>
          </a:p>
          <a:p>
            <a:pPr marL="457200" lvl="0" indent="-304800" algn="l" rtl="0">
              <a:spcBef>
                <a:spcPts val="0"/>
              </a:spcBef>
              <a:spcAft>
                <a:spcPts val="0"/>
              </a:spcAft>
              <a:buSzPts val="1200"/>
              <a:buAutoNum type="arabicPeriod" startAt="9"/>
            </a:pPr>
            <a:r>
              <a:rPr lang="en" sz="1200"/>
              <a:t>Math with Mr. J. (2023, April 21). An Introduction to the Pythagorean Theorem | Math with Mr. J [Video]. YouTube. </a:t>
            </a:r>
            <a:r>
              <a:rPr lang="en" sz="1200" u="sng">
                <a:solidFill>
                  <a:schemeClr val="accent5"/>
                </a:solidFill>
                <a:hlinkClick r:id="rId11">
                  <a:extLst>
                    <a:ext uri="{A12FA001-AC4F-418D-AE19-62706E023703}">
                      <ahyp:hlinkClr xmlns:ahyp="http://schemas.microsoft.com/office/drawing/2018/hyperlinkcolor" val="tx"/>
                    </a:ext>
                  </a:extLst>
                </a:hlinkClick>
              </a:rPr>
              <a:t>https://www.youtube.com/watch?v=nCD-bAEbB3I</a:t>
            </a:r>
            <a:endParaRPr sz="1200"/>
          </a:p>
        </p:txBody>
      </p:sp>
      <p:sp>
        <p:nvSpPr>
          <p:cNvPr id="963" name="Google Shape;963;p10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93</a:t>
            </a:fld>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967"/>
        <p:cNvGrpSpPr/>
        <p:nvPr/>
      </p:nvGrpSpPr>
      <p:grpSpPr>
        <a:xfrm>
          <a:off x="0" y="0"/>
          <a:ext cx="0" cy="0"/>
          <a:chOff x="0" y="0"/>
          <a:chExt cx="0" cy="0"/>
        </a:xfrm>
      </p:grpSpPr>
      <p:sp>
        <p:nvSpPr>
          <p:cNvPr id="968" name="Google Shape;968;p10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References											Page 3</a:t>
            </a:r>
            <a:endParaRPr/>
          </a:p>
        </p:txBody>
      </p:sp>
      <p:sp>
        <p:nvSpPr>
          <p:cNvPr id="969" name="Google Shape;969;p106"/>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AutoNum type="arabicPeriod" startAt="17"/>
            </a:pPr>
            <a:r>
              <a:rPr lang="en" sz="1200"/>
              <a:t>Pythagorean Theorem (A). (2025). </a:t>
            </a:r>
            <a:r>
              <a:rPr lang="en" sz="1200" u="sng">
                <a:solidFill>
                  <a:schemeClr val="hlink"/>
                </a:solidFill>
                <a:hlinkClick r:id="rId3"/>
              </a:rPr>
              <a:t>Math-Drills.com</a:t>
            </a:r>
            <a:r>
              <a:rPr lang="en" sz="1200"/>
              <a:t>. </a:t>
            </a:r>
            <a:r>
              <a:rPr lang="en" sz="1200" u="sng">
                <a:solidFill>
                  <a:schemeClr val="hlink"/>
                </a:solidFill>
                <a:hlinkClick r:id="rId4"/>
              </a:rPr>
              <a:t>https://math-drills.com/geometry/pythagorean_theorem_decimal_calculate_hypotenuse_norotation_001.1675735269.pdf</a:t>
            </a:r>
            <a:endParaRPr sz="1200"/>
          </a:p>
          <a:p>
            <a:pPr marL="457200" lvl="0" indent="-304800" algn="l" rtl="0">
              <a:spcBef>
                <a:spcPts val="0"/>
              </a:spcBef>
              <a:spcAft>
                <a:spcPts val="0"/>
              </a:spcAft>
              <a:buSzPts val="1200"/>
              <a:buAutoNum type="arabicPeriod" startAt="17"/>
            </a:pPr>
            <a:r>
              <a:rPr lang="en" sz="1200"/>
              <a:t>Pythagorean Theorem (A) [1]. (2025. </a:t>
            </a:r>
            <a:r>
              <a:rPr lang="en" sz="1200" u="sng">
                <a:solidFill>
                  <a:schemeClr val="hlink"/>
                </a:solidFill>
                <a:hlinkClick r:id="rId3"/>
              </a:rPr>
              <a:t>Math-Drills.com</a:t>
            </a:r>
            <a:r>
              <a:rPr lang="en" sz="1200"/>
              <a:t>. </a:t>
            </a:r>
            <a:r>
              <a:rPr lang="en" sz="1200" u="sng">
                <a:solidFill>
                  <a:schemeClr val="hlink"/>
                </a:solidFill>
                <a:hlinkClick r:id="rId5"/>
              </a:rPr>
              <a:t>https://math-drills.com/geometry/pythagorean_theorem_decimal_calculate_side_norotation_001.1495551663.pdf</a:t>
            </a:r>
            <a:endParaRPr sz="1200"/>
          </a:p>
          <a:p>
            <a:pPr marL="457200" lvl="0" indent="-304800" algn="l" rtl="0">
              <a:spcBef>
                <a:spcPts val="0"/>
              </a:spcBef>
              <a:spcAft>
                <a:spcPts val="0"/>
              </a:spcAft>
              <a:buSzPts val="1200"/>
              <a:buAutoNum type="arabicPeriod" startAt="17"/>
            </a:pPr>
            <a:r>
              <a:rPr lang="en" sz="1200"/>
              <a:t>The Organic Chemistry Tutor. (2017, July 26). Area of a Trapezoid [Video]. YouTube. </a:t>
            </a:r>
            <a:r>
              <a:rPr lang="en" sz="1200" u="sng">
                <a:solidFill>
                  <a:schemeClr val="accent5"/>
                </a:solidFill>
                <a:hlinkClick r:id="rId6">
                  <a:extLst>
                    <a:ext uri="{A12FA001-AC4F-418D-AE19-62706E023703}">
                      <ahyp:hlinkClr xmlns:ahyp="http://schemas.microsoft.com/office/drawing/2018/hyperlinkcolor" val="tx"/>
                    </a:ext>
                  </a:extLst>
                </a:hlinkClick>
              </a:rPr>
              <a:t>https://www.youtube.com/watch?v=WBgRnFFGCuQ</a:t>
            </a:r>
            <a:endParaRPr sz="1200"/>
          </a:p>
          <a:p>
            <a:pPr marL="457200" lvl="0" indent="-304800" algn="l" rtl="0">
              <a:spcBef>
                <a:spcPts val="0"/>
              </a:spcBef>
              <a:spcAft>
                <a:spcPts val="0"/>
              </a:spcAft>
              <a:buSzPts val="1200"/>
              <a:buAutoNum type="arabicPeriod" startAt="17"/>
            </a:pPr>
            <a:r>
              <a:rPr lang="en" sz="1200"/>
              <a:t>The Organic Chemistry Tutor. (2017, July 26). Area of a Parallelogram [Video]. YouTube. </a:t>
            </a:r>
            <a:r>
              <a:rPr lang="en" sz="1200" u="sng">
                <a:solidFill>
                  <a:schemeClr val="accent5"/>
                </a:solidFill>
                <a:hlinkClick r:id="rId7">
                  <a:extLst>
                    <a:ext uri="{A12FA001-AC4F-418D-AE19-62706E023703}">
                      <ahyp:hlinkClr xmlns:ahyp="http://schemas.microsoft.com/office/drawing/2018/hyperlinkcolor" val="tx"/>
                    </a:ext>
                  </a:extLst>
                </a:hlinkClick>
              </a:rPr>
              <a:t>https://www.youtube.com/watch?v=k7iV42nkXc0</a:t>
            </a:r>
            <a:endParaRPr sz="1200"/>
          </a:p>
          <a:p>
            <a:pPr marL="457200" lvl="0" indent="-304800" algn="l" rtl="0">
              <a:spcBef>
                <a:spcPts val="0"/>
              </a:spcBef>
              <a:spcAft>
                <a:spcPts val="0"/>
              </a:spcAft>
              <a:buSzPts val="1200"/>
              <a:buAutoNum type="arabicPeriod" startAt="17"/>
            </a:pPr>
            <a:r>
              <a:rPr lang="en" sz="1200"/>
              <a:t>The Organic Chemistry Tutor. (2017, December 30). Area of a Rhombus [Video]. YouTube. </a:t>
            </a:r>
            <a:r>
              <a:rPr lang="en" sz="1200" u="sng">
                <a:solidFill>
                  <a:schemeClr val="accent5"/>
                </a:solidFill>
                <a:hlinkClick r:id="rId8">
                  <a:extLst>
                    <a:ext uri="{A12FA001-AC4F-418D-AE19-62706E023703}">
                      <ahyp:hlinkClr xmlns:ahyp="http://schemas.microsoft.com/office/drawing/2018/hyperlinkcolor" val="tx"/>
                    </a:ext>
                  </a:extLst>
                </a:hlinkClick>
              </a:rPr>
              <a:t>https://www.youtube.com/watch?v=3Jx9gGpGbrA</a:t>
            </a:r>
            <a:endParaRPr sz="1200"/>
          </a:p>
          <a:p>
            <a:pPr marL="457200" lvl="0" indent="-304800" algn="l" rtl="0">
              <a:spcBef>
                <a:spcPts val="0"/>
              </a:spcBef>
              <a:spcAft>
                <a:spcPts val="0"/>
              </a:spcAft>
              <a:buSzPts val="1200"/>
              <a:buAutoNum type="arabicPeriod" startAt="17"/>
            </a:pPr>
            <a:r>
              <a:rPr lang="en" sz="1200"/>
              <a:t>Math with Mr. J. (2023, September 12). How to Find the Area of a Rectangle | Math with Mr. J [Video]. YouTube. </a:t>
            </a:r>
            <a:r>
              <a:rPr lang="en" sz="1200" u="sng">
                <a:solidFill>
                  <a:schemeClr val="accent5"/>
                </a:solidFill>
                <a:hlinkClick r:id="rId9">
                  <a:extLst>
                    <a:ext uri="{A12FA001-AC4F-418D-AE19-62706E023703}">
                      <ahyp:hlinkClr xmlns:ahyp="http://schemas.microsoft.com/office/drawing/2018/hyperlinkcolor" val="tx"/>
                    </a:ext>
                  </a:extLst>
                </a:hlinkClick>
              </a:rPr>
              <a:t>https://www.youtube.com/watch?v=vqJmXGIF_1w</a:t>
            </a:r>
            <a:endParaRPr sz="1200"/>
          </a:p>
          <a:p>
            <a:pPr marL="457200" lvl="0" indent="-304800" algn="l" rtl="0">
              <a:spcBef>
                <a:spcPts val="0"/>
              </a:spcBef>
              <a:spcAft>
                <a:spcPts val="0"/>
              </a:spcAft>
              <a:buSzPts val="1200"/>
              <a:buAutoNum type="arabicPeriod" startAt="17"/>
            </a:pPr>
            <a:r>
              <a:rPr lang="en" sz="1200"/>
              <a:t>Math with Mr. J. (2023, September 15). How to find the Area of a Square | Math with Mr. J [Video]. YouTube. </a:t>
            </a:r>
            <a:r>
              <a:rPr lang="en" sz="1200" u="sng">
                <a:solidFill>
                  <a:schemeClr val="accent5"/>
                </a:solidFill>
                <a:hlinkClick r:id="rId10">
                  <a:extLst>
                    <a:ext uri="{A12FA001-AC4F-418D-AE19-62706E023703}">
                      <ahyp:hlinkClr xmlns:ahyp="http://schemas.microsoft.com/office/drawing/2018/hyperlinkcolor" val="tx"/>
                    </a:ext>
                  </a:extLst>
                </a:hlinkClick>
              </a:rPr>
              <a:t>https://www.youtube.com/watch?v=8aYBRmw0VcY</a:t>
            </a:r>
            <a:endParaRPr sz="1200"/>
          </a:p>
        </p:txBody>
      </p:sp>
      <p:sp>
        <p:nvSpPr>
          <p:cNvPr id="970" name="Google Shape;970;p10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94</a:t>
            </a:fld>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974"/>
        <p:cNvGrpSpPr/>
        <p:nvPr/>
      </p:nvGrpSpPr>
      <p:grpSpPr>
        <a:xfrm>
          <a:off x="0" y="0"/>
          <a:ext cx="0" cy="0"/>
          <a:chOff x="0" y="0"/>
          <a:chExt cx="0" cy="0"/>
        </a:xfrm>
      </p:grpSpPr>
      <p:sp>
        <p:nvSpPr>
          <p:cNvPr id="975" name="Google Shape;975;p107"/>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References											Page 4</a:t>
            </a:r>
            <a:endParaRPr/>
          </a:p>
        </p:txBody>
      </p:sp>
      <p:sp>
        <p:nvSpPr>
          <p:cNvPr id="976" name="Google Shape;976;p107"/>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AutoNum type="arabicPeriod" startAt="24"/>
            </a:pPr>
            <a:r>
              <a:rPr lang="en" sz="1200"/>
              <a:t>Area of a Quadrilateral. (2025). </a:t>
            </a:r>
            <a:r>
              <a:rPr lang="en" sz="1200" u="sng">
                <a:solidFill>
                  <a:schemeClr val="hlink"/>
                </a:solidFill>
                <a:hlinkClick r:id="rId3"/>
              </a:rPr>
              <a:t>Tutoringhour.com</a:t>
            </a:r>
            <a:r>
              <a:rPr lang="en" sz="1200"/>
              <a:t>. </a:t>
            </a:r>
            <a:r>
              <a:rPr lang="en" sz="1200" u="sng">
                <a:solidFill>
                  <a:schemeClr val="hlink"/>
                </a:solidFill>
                <a:hlinkClick r:id="rId4"/>
              </a:rPr>
              <a:t>https://www.tutoringhour.com/preview/area/quadrilaterals/customary/integers-level1-1.pdf</a:t>
            </a:r>
            <a:endParaRPr sz="1200"/>
          </a:p>
          <a:p>
            <a:pPr marL="457200" lvl="0" indent="-304800" algn="l" rtl="0">
              <a:spcBef>
                <a:spcPts val="0"/>
              </a:spcBef>
              <a:spcAft>
                <a:spcPts val="0"/>
              </a:spcAft>
              <a:buSzPts val="1200"/>
              <a:buAutoNum type="arabicPeriod" startAt="24"/>
            </a:pPr>
            <a:r>
              <a:rPr lang="en" sz="1200"/>
              <a:t>Area of a Quadrilateral Answer Key. (2025). </a:t>
            </a:r>
            <a:r>
              <a:rPr lang="en" sz="1200" u="sng">
                <a:solidFill>
                  <a:schemeClr val="hlink"/>
                </a:solidFill>
                <a:hlinkClick r:id="rId3"/>
              </a:rPr>
              <a:t>Tutoringhour.com</a:t>
            </a:r>
            <a:r>
              <a:rPr lang="en" sz="1200"/>
              <a:t>. </a:t>
            </a:r>
            <a:r>
              <a:rPr lang="en" sz="1200" u="sng">
                <a:solidFill>
                  <a:schemeClr val="hlink"/>
                </a:solidFill>
                <a:hlinkClick r:id="rId5"/>
              </a:rPr>
              <a:t>https://www.tutoringhour.com/preview/area/quadrilaterals/customary/integers-level1-1-key.pdf</a:t>
            </a:r>
            <a:endParaRPr sz="1200"/>
          </a:p>
          <a:p>
            <a:pPr marL="457200" lvl="0" indent="-304800" algn="l" rtl="0">
              <a:spcBef>
                <a:spcPts val="0"/>
              </a:spcBef>
              <a:spcAft>
                <a:spcPts val="0"/>
              </a:spcAft>
              <a:buSzPts val="1200"/>
              <a:buAutoNum type="arabicPeriod" startAt="24"/>
            </a:pPr>
            <a:r>
              <a:rPr lang="en" sz="1200"/>
              <a:t>The Organic Chemistry Tutor. (2021, April 2). Circles - Area, Circumference, Radius &amp; Diameter Explained! [Video]. YouTube. </a:t>
            </a:r>
            <a:r>
              <a:rPr lang="en" sz="1200" u="sng">
                <a:solidFill>
                  <a:schemeClr val="hlink"/>
                </a:solidFill>
                <a:hlinkClick r:id="rId6"/>
              </a:rPr>
              <a:t>https://www.youtube.com/watch?v=D4nGkWOPb6M</a:t>
            </a:r>
            <a:endParaRPr sz="1200"/>
          </a:p>
          <a:p>
            <a:pPr marL="457200" lvl="0" indent="-304800" algn="l" rtl="0">
              <a:spcBef>
                <a:spcPts val="0"/>
              </a:spcBef>
              <a:spcAft>
                <a:spcPts val="0"/>
              </a:spcAft>
              <a:buSzPts val="1200"/>
              <a:buAutoNum type="arabicPeriod" startAt="24"/>
            </a:pPr>
            <a:r>
              <a:rPr lang="en" sz="1200"/>
              <a:t>Circumference &amp; Area of a Circle. (2025). </a:t>
            </a:r>
            <a:r>
              <a:rPr lang="en" sz="1200" u="sng">
                <a:solidFill>
                  <a:schemeClr val="accent5"/>
                </a:solidFill>
                <a:hlinkClick r:id="rId7">
                  <a:extLst>
                    <a:ext uri="{A12FA001-AC4F-418D-AE19-62706E023703}">
                      <ahyp:hlinkClr xmlns:ahyp="http://schemas.microsoft.com/office/drawing/2018/hyperlinkcolor" val="tx"/>
                    </a:ext>
                  </a:extLst>
                </a:hlinkClick>
              </a:rPr>
              <a:t>Mathmonks.com</a:t>
            </a:r>
            <a:r>
              <a:rPr lang="en" sz="1200"/>
              <a:t>. </a:t>
            </a:r>
            <a:r>
              <a:rPr lang="en" sz="1200" u="sng">
                <a:solidFill>
                  <a:schemeClr val="accent5"/>
                </a:solidFill>
                <a:hlinkClick r:id="rId8">
                  <a:extLst>
                    <a:ext uri="{A12FA001-AC4F-418D-AE19-62706E023703}">
                      <ahyp:hlinkClr xmlns:ahyp="http://schemas.microsoft.com/office/drawing/2018/hyperlinkcolor" val="tx"/>
                    </a:ext>
                  </a:extLst>
                </a:hlinkClick>
              </a:rPr>
              <a:t>https://mathmonks.com/wp-content/uploads/2020/12/Circumference-and-Area-of-a-Circle-Worksheet.pdf</a:t>
            </a:r>
            <a:endParaRPr sz="1200"/>
          </a:p>
          <a:p>
            <a:pPr marL="457200" lvl="0" indent="-304800" algn="l" rtl="0">
              <a:spcBef>
                <a:spcPts val="0"/>
              </a:spcBef>
              <a:spcAft>
                <a:spcPts val="0"/>
              </a:spcAft>
              <a:buSzPts val="1200"/>
              <a:buAutoNum type="arabicPeriod" startAt="24"/>
            </a:pPr>
            <a:r>
              <a:rPr lang="en" sz="1200"/>
              <a:t>your math tutor. (2021, April 20). HOW TO FIND ARC LENGTH AND SECTOR AREA OF CIRCLES | GEOMETRY [Video]. YouTube. </a:t>
            </a:r>
            <a:r>
              <a:rPr lang="en" sz="1200" u="sng">
                <a:solidFill>
                  <a:schemeClr val="accent5"/>
                </a:solidFill>
                <a:hlinkClick r:id="rId9">
                  <a:extLst>
                    <a:ext uri="{A12FA001-AC4F-418D-AE19-62706E023703}">
                      <ahyp:hlinkClr xmlns:ahyp="http://schemas.microsoft.com/office/drawing/2018/hyperlinkcolor" val="tx"/>
                    </a:ext>
                  </a:extLst>
                </a:hlinkClick>
              </a:rPr>
              <a:t>https://www.youtube.com/watch?v=z06Hj4vO9FM</a:t>
            </a:r>
            <a:endParaRPr sz="1200"/>
          </a:p>
          <a:p>
            <a:pPr marL="457200" lvl="0" indent="-304800" algn="l" rtl="0">
              <a:spcBef>
                <a:spcPts val="0"/>
              </a:spcBef>
              <a:spcAft>
                <a:spcPts val="0"/>
              </a:spcAft>
              <a:buSzPts val="1200"/>
              <a:buAutoNum type="arabicPeriod" startAt="24"/>
            </a:pPr>
            <a:r>
              <a:rPr lang="en" sz="1200"/>
              <a:t>Arc Length and Area of a Sector. (2025). Math Worksheets 4 Kids. </a:t>
            </a:r>
            <a:r>
              <a:rPr lang="en" sz="1200" u="sng">
                <a:solidFill>
                  <a:schemeClr val="accent5"/>
                </a:solidFill>
                <a:hlinkClick r:id="rId10">
                  <a:extLst>
                    <a:ext uri="{A12FA001-AC4F-418D-AE19-62706E023703}">
                      <ahyp:hlinkClr xmlns:ahyp="http://schemas.microsoft.com/office/drawing/2018/hyperlinkcolor" val="tx"/>
                    </a:ext>
                  </a:extLst>
                </a:hlinkClick>
              </a:rPr>
              <a:t>https://www.mathworksheets4kids.com/circles/arclength-sector/customary/mixed-1.pdf</a:t>
            </a:r>
            <a:endParaRPr sz="1200"/>
          </a:p>
          <a:p>
            <a:pPr marL="457200" lvl="0" indent="-304800" algn="l" rtl="0">
              <a:spcBef>
                <a:spcPts val="0"/>
              </a:spcBef>
              <a:spcAft>
                <a:spcPts val="0"/>
              </a:spcAft>
              <a:buSzPts val="1200"/>
              <a:buAutoNum type="arabicPeriod" startAt="24"/>
            </a:pPr>
            <a:r>
              <a:rPr lang="en" sz="1200"/>
              <a:t>The Organic Chemistry Tutor. (2024, January 14). How to Find Area of Composite Figures Using Rectangles - Prealgebra [Video]. YouTube. </a:t>
            </a:r>
            <a:r>
              <a:rPr lang="en" sz="1200" u="sng">
                <a:solidFill>
                  <a:schemeClr val="accent5"/>
                </a:solidFill>
                <a:hlinkClick r:id="rId11">
                  <a:extLst>
                    <a:ext uri="{A12FA001-AC4F-418D-AE19-62706E023703}">
                      <ahyp:hlinkClr xmlns:ahyp="http://schemas.microsoft.com/office/drawing/2018/hyperlinkcolor" val="tx"/>
                    </a:ext>
                  </a:extLst>
                </a:hlinkClick>
              </a:rPr>
              <a:t>https://www.youtube.com/watch?v=BBzP196v4vM</a:t>
            </a:r>
            <a:endParaRPr sz="1200"/>
          </a:p>
        </p:txBody>
      </p:sp>
      <p:sp>
        <p:nvSpPr>
          <p:cNvPr id="977" name="Google Shape;977;p10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95</a:t>
            </a:fld>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981"/>
        <p:cNvGrpSpPr/>
        <p:nvPr/>
      </p:nvGrpSpPr>
      <p:grpSpPr>
        <a:xfrm>
          <a:off x="0" y="0"/>
          <a:ext cx="0" cy="0"/>
          <a:chOff x="0" y="0"/>
          <a:chExt cx="0" cy="0"/>
        </a:xfrm>
      </p:grpSpPr>
      <p:sp>
        <p:nvSpPr>
          <p:cNvPr id="982" name="Google Shape;982;p108"/>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References											Page 5</a:t>
            </a:r>
            <a:endParaRPr/>
          </a:p>
        </p:txBody>
      </p:sp>
      <p:sp>
        <p:nvSpPr>
          <p:cNvPr id="983" name="Google Shape;983;p108"/>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AutoNum type="arabicPeriod" startAt="31"/>
            </a:pPr>
            <a:r>
              <a:rPr lang="en" sz="1200"/>
              <a:t>Areas of Regular Polygons and Composite Area Worksheet. (2025). </a:t>
            </a:r>
            <a:r>
              <a:rPr lang="en" sz="1200" u="sng">
                <a:solidFill>
                  <a:schemeClr val="hlink"/>
                </a:solidFill>
                <a:hlinkClick r:id="rId3"/>
              </a:rPr>
              <a:t>Mathmonks.com</a:t>
            </a:r>
            <a:r>
              <a:rPr lang="en" sz="1200"/>
              <a:t>. </a:t>
            </a:r>
            <a:r>
              <a:rPr lang="en" sz="1200" u="sng">
                <a:solidFill>
                  <a:schemeClr val="hlink"/>
                </a:solidFill>
                <a:hlinkClick r:id="rId4"/>
              </a:rPr>
              <a:t>https://mathmonks.com/wp-content/uploads/2020/07/Areas-of-Regular-Polygons-and-Composite-Figures-Worksheet.pdf</a:t>
            </a:r>
            <a:endParaRPr sz="1200"/>
          </a:p>
          <a:p>
            <a:pPr marL="457200" lvl="0" indent="-304800" algn="l" rtl="0">
              <a:spcBef>
                <a:spcPts val="0"/>
              </a:spcBef>
              <a:spcAft>
                <a:spcPts val="0"/>
              </a:spcAft>
              <a:buSzPts val="1200"/>
              <a:buAutoNum type="arabicPeriod" startAt="31"/>
            </a:pPr>
            <a:r>
              <a:rPr lang="en" sz="1200"/>
              <a:t>MooMooMath and Science. (2022, June 1). What is a prism? [Video] YouTube. </a:t>
            </a:r>
            <a:r>
              <a:rPr lang="en" sz="1200" u="sng">
                <a:solidFill>
                  <a:schemeClr val="hlink"/>
                </a:solidFill>
                <a:hlinkClick r:id="rId5"/>
              </a:rPr>
              <a:t>https://www.youtube.com/watch?v=bInSaBRKpfQ</a:t>
            </a:r>
            <a:endParaRPr sz="1200"/>
          </a:p>
          <a:p>
            <a:pPr marL="457200" lvl="0" indent="-304800" algn="l" rtl="0">
              <a:spcBef>
                <a:spcPts val="0"/>
              </a:spcBef>
              <a:spcAft>
                <a:spcPts val="0"/>
              </a:spcAft>
              <a:buSzPts val="1200"/>
              <a:buAutoNum type="arabicPeriod" startAt="31"/>
            </a:pPr>
            <a:r>
              <a:rPr lang="en" sz="1200"/>
              <a:t>Mario’s Math Tutoring. (2017, May 4). Surface Area and Volume Review (Geometry) [Video]. YouTube. </a:t>
            </a:r>
            <a:r>
              <a:rPr lang="en" sz="1200" u="sng">
                <a:solidFill>
                  <a:schemeClr val="hlink"/>
                </a:solidFill>
                <a:hlinkClick r:id="rId6"/>
              </a:rPr>
              <a:t>https://www.youtube.com/watch?v=eBAq_caikJ4</a:t>
            </a:r>
            <a:endParaRPr sz="1200"/>
          </a:p>
          <a:p>
            <a:pPr marL="457200" lvl="0" indent="-304800" algn="l" rtl="0">
              <a:spcBef>
                <a:spcPts val="0"/>
              </a:spcBef>
              <a:spcAft>
                <a:spcPts val="0"/>
              </a:spcAft>
              <a:buSzPts val="1200"/>
              <a:buAutoNum type="arabicPeriod" startAt="31"/>
            </a:pPr>
            <a:r>
              <a:rPr lang="en" sz="1200"/>
              <a:t>Infinity Learn NEET. (2015, May 26). Volume and Surface Area of Cuboids and Cubes (GMAT/GRE/CAT/BankPO/SSC CGL) | Don’t Memorise [Video]. YouTube. </a:t>
            </a:r>
            <a:r>
              <a:rPr lang="en" sz="1200" u="sng">
                <a:solidFill>
                  <a:schemeClr val="accent5"/>
                </a:solidFill>
                <a:hlinkClick r:id="rId7">
                  <a:extLst>
                    <a:ext uri="{A12FA001-AC4F-418D-AE19-62706E023703}">
                      <ahyp:hlinkClr xmlns:ahyp="http://schemas.microsoft.com/office/drawing/2018/hyperlinkcolor" val="tx"/>
                    </a:ext>
                  </a:extLst>
                </a:hlinkClick>
              </a:rPr>
              <a:t>https://www.youtube.com/watch?v=PhLc6B5WXtc</a:t>
            </a:r>
            <a:endParaRPr sz="1200"/>
          </a:p>
          <a:p>
            <a:pPr marL="457200" lvl="0" indent="-304800" algn="l" rtl="0">
              <a:spcBef>
                <a:spcPts val="0"/>
              </a:spcBef>
              <a:spcAft>
                <a:spcPts val="0"/>
              </a:spcAft>
              <a:buSzPts val="1200"/>
              <a:buAutoNum type="arabicPeriod" startAt="31"/>
            </a:pPr>
            <a:r>
              <a:rPr lang="en" sz="1200"/>
              <a:t>The Organic Chemistry Tutor. (2017, July 29). Triangular Prism - Volume, Surface Area, Base and Lateral Area Formula, Basic Geometry [Video]. YouTube. </a:t>
            </a:r>
            <a:r>
              <a:rPr lang="en" sz="1200" u="sng">
                <a:solidFill>
                  <a:schemeClr val="hlink"/>
                </a:solidFill>
                <a:hlinkClick r:id="rId8"/>
              </a:rPr>
              <a:t>https://www.youtube.com/watch?v=PljECBkHQpg&amp;t=9s</a:t>
            </a:r>
            <a:endParaRPr sz="1200"/>
          </a:p>
          <a:p>
            <a:pPr marL="457200" lvl="0" indent="-304800" algn="l" rtl="0">
              <a:spcBef>
                <a:spcPts val="0"/>
              </a:spcBef>
              <a:spcAft>
                <a:spcPts val="0"/>
              </a:spcAft>
              <a:buSzPts val="1200"/>
              <a:buAutoNum type="arabicPeriod" startAt="31"/>
            </a:pPr>
            <a:r>
              <a:rPr lang="en" sz="1200"/>
              <a:t>The Organic Chemistry Tutor. (2017, July 28). Volume of a Cylinder and Surface Area of a Cylinder [Video]. YouTube. </a:t>
            </a:r>
            <a:r>
              <a:rPr lang="en" sz="1200" u="sng">
                <a:solidFill>
                  <a:schemeClr val="accent5"/>
                </a:solidFill>
                <a:hlinkClick r:id="rId9">
                  <a:extLst>
                    <a:ext uri="{A12FA001-AC4F-418D-AE19-62706E023703}">
                      <ahyp:hlinkClr xmlns:ahyp="http://schemas.microsoft.com/office/drawing/2018/hyperlinkcolor" val="tx"/>
                    </a:ext>
                  </a:extLst>
                </a:hlinkClick>
              </a:rPr>
              <a:t>https://www.youtube.com/watch?v=aEpkAtf2L54</a:t>
            </a:r>
            <a:endParaRPr sz="1200"/>
          </a:p>
          <a:p>
            <a:pPr marL="457200" lvl="0" indent="-304800" algn="l" rtl="0">
              <a:spcBef>
                <a:spcPts val="0"/>
              </a:spcBef>
              <a:spcAft>
                <a:spcPts val="0"/>
              </a:spcAft>
              <a:buSzPts val="1200"/>
              <a:buAutoNum type="arabicPeriod" startAt="31"/>
            </a:pPr>
            <a:r>
              <a:rPr lang="en" sz="1200"/>
              <a:t>The Organic Chemistry Tutor. (2017, July 28). Volume and Surface Area of a Sphere Formula, Examples, Word Problems, Geometry [Video]. YouTube. </a:t>
            </a:r>
            <a:r>
              <a:rPr lang="en" sz="1200" u="sng">
                <a:solidFill>
                  <a:schemeClr val="accent5"/>
                </a:solidFill>
                <a:hlinkClick r:id="rId10">
                  <a:extLst>
                    <a:ext uri="{A12FA001-AC4F-418D-AE19-62706E023703}">
                      <ahyp:hlinkClr xmlns:ahyp="http://schemas.microsoft.com/office/drawing/2018/hyperlinkcolor" val="tx"/>
                    </a:ext>
                  </a:extLst>
                </a:hlinkClick>
              </a:rPr>
              <a:t>https://www.youtube.com/watch?v=EbiwNnyDUoM</a:t>
            </a:r>
            <a:endParaRPr sz="1200"/>
          </a:p>
        </p:txBody>
      </p:sp>
      <p:sp>
        <p:nvSpPr>
          <p:cNvPr id="984" name="Google Shape;984;p10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96</a:t>
            </a:fld>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988"/>
        <p:cNvGrpSpPr/>
        <p:nvPr/>
      </p:nvGrpSpPr>
      <p:grpSpPr>
        <a:xfrm>
          <a:off x="0" y="0"/>
          <a:ext cx="0" cy="0"/>
          <a:chOff x="0" y="0"/>
          <a:chExt cx="0" cy="0"/>
        </a:xfrm>
      </p:grpSpPr>
      <p:sp>
        <p:nvSpPr>
          <p:cNvPr id="989" name="Google Shape;989;p109"/>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References											Page 6</a:t>
            </a:r>
            <a:endParaRPr/>
          </a:p>
        </p:txBody>
      </p:sp>
      <p:sp>
        <p:nvSpPr>
          <p:cNvPr id="990" name="Google Shape;990;p109"/>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AutoNum type="arabicPeriod" startAt="38"/>
            </a:pPr>
            <a:r>
              <a:rPr lang="en" sz="1200"/>
              <a:t>Nerdstudy. (2016, November 4). Surface Area and Volume of Pyramids [Video]. YouTube. </a:t>
            </a:r>
            <a:r>
              <a:rPr lang="en" sz="1200" u="sng">
                <a:solidFill>
                  <a:schemeClr val="accent5"/>
                </a:solidFill>
                <a:hlinkClick r:id="rId3">
                  <a:extLst>
                    <a:ext uri="{A12FA001-AC4F-418D-AE19-62706E023703}">
                      <ahyp:hlinkClr xmlns:ahyp="http://schemas.microsoft.com/office/drawing/2018/hyperlinkcolor" val="tx"/>
                    </a:ext>
                  </a:extLst>
                </a:hlinkClick>
              </a:rPr>
              <a:t>https://www.youtube.com/watch?v=OY2RRlPPT7A</a:t>
            </a:r>
            <a:endParaRPr sz="1100">
              <a:latin typeface="Arial"/>
              <a:ea typeface="Arial"/>
              <a:cs typeface="Arial"/>
              <a:sym typeface="Arial"/>
            </a:endParaRPr>
          </a:p>
          <a:p>
            <a:pPr marL="457200" lvl="0" indent="-304800" algn="l" rtl="0">
              <a:spcBef>
                <a:spcPts val="0"/>
              </a:spcBef>
              <a:spcAft>
                <a:spcPts val="0"/>
              </a:spcAft>
              <a:buSzPts val="1200"/>
              <a:buAutoNum type="arabicPeriod" startAt="38"/>
            </a:pPr>
            <a:r>
              <a:rPr lang="en" sz="1200"/>
              <a:t>The Organic Chemistry Tutor. (2017, July 30). Volume and Surface Area of a Cone &amp; Lateral Area Formula- Basic Geometry [Video]. YouTube. </a:t>
            </a:r>
            <a:r>
              <a:rPr lang="en" sz="1200" u="sng">
                <a:solidFill>
                  <a:schemeClr val="accent5"/>
                </a:solidFill>
                <a:hlinkClick r:id="rId4">
                  <a:extLst>
                    <a:ext uri="{A12FA001-AC4F-418D-AE19-62706E023703}">
                      <ahyp:hlinkClr xmlns:ahyp="http://schemas.microsoft.com/office/drawing/2018/hyperlinkcolor" val="tx"/>
                    </a:ext>
                  </a:extLst>
                </a:hlinkClick>
              </a:rPr>
              <a:t>https://www.youtube.com/watch?v=JN3LhO0YXw8</a:t>
            </a:r>
            <a:endParaRPr sz="1200"/>
          </a:p>
          <a:p>
            <a:pPr marL="457200" lvl="0" indent="-304800" algn="l" rtl="0">
              <a:spcBef>
                <a:spcPts val="0"/>
              </a:spcBef>
              <a:spcAft>
                <a:spcPts val="0"/>
              </a:spcAft>
              <a:buSzPts val="1200"/>
              <a:buAutoNum type="arabicPeriod" startAt="38"/>
            </a:pPr>
            <a:r>
              <a:rPr lang="en" sz="1200"/>
              <a:t>Surface Area of Mixed Shapes. (2025). Math Worksheets 4 Kids. </a:t>
            </a:r>
            <a:r>
              <a:rPr lang="en" sz="1200" u="sng">
                <a:solidFill>
                  <a:schemeClr val="accent5"/>
                </a:solidFill>
                <a:hlinkClick r:id="rId5">
                  <a:extLst>
                    <a:ext uri="{A12FA001-AC4F-418D-AE19-62706E023703}">
                      <ahyp:hlinkClr xmlns:ahyp="http://schemas.microsoft.com/office/drawing/2018/hyperlinkcolor" val="tx"/>
                    </a:ext>
                  </a:extLst>
                </a:hlinkClick>
              </a:rPr>
              <a:t>https://www.mathworksheets4kids.com/surface-area/mixed-shapes/customary/easy-1.pdf</a:t>
            </a:r>
            <a:endParaRPr sz="1200"/>
          </a:p>
          <a:p>
            <a:pPr marL="457200" lvl="0" indent="-304800" algn="l" rtl="0">
              <a:spcBef>
                <a:spcPts val="0"/>
              </a:spcBef>
              <a:spcAft>
                <a:spcPts val="0"/>
              </a:spcAft>
              <a:buSzPts val="1200"/>
              <a:buAutoNum type="arabicPeriod" startAt="38"/>
            </a:pPr>
            <a:r>
              <a:rPr lang="en" sz="1200"/>
              <a:t>Volume of Various Shapes. (2023). Clover Digital Brands, LLC. </a:t>
            </a:r>
            <a:r>
              <a:rPr lang="en" sz="1200" u="sng">
                <a:solidFill>
                  <a:schemeClr val="hlink"/>
                </a:solidFill>
                <a:hlinkClick r:id="rId6"/>
              </a:rPr>
              <a:t>https://k12mathworksheets.com/wp-content/uploads/2024/01/Volume-of-Various-Shapes-1.pdf</a:t>
            </a:r>
            <a:endParaRPr sz="1200"/>
          </a:p>
          <a:p>
            <a:pPr marL="457200" lvl="0" indent="-304800" algn="l" rtl="0">
              <a:spcBef>
                <a:spcPts val="0"/>
              </a:spcBef>
              <a:spcAft>
                <a:spcPts val="0"/>
              </a:spcAft>
              <a:buSzPts val="1200"/>
              <a:buAutoNum type="arabicPeriod" startAt="38"/>
            </a:pPr>
            <a:r>
              <a:rPr lang="en" sz="1200"/>
              <a:t>Math Antics. (2023, January 17). Math Antics - Data and Graphs [Video]. YouTube. </a:t>
            </a:r>
            <a:r>
              <a:rPr lang="en" sz="1200" u="sng">
                <a:solidFill>
                  <a:schemeClr val="hlink"/>
                </a:solidFill>
                <a:hlinkClick r:id="rId7"/>
              </a:rPr>
              <a:t>https://www.youtube.com/watch?v=hcgThf5mv38</a:t>
            </a:r>
            <a:endParaRPr sz="1200"/>
          </a:p>
          <a:p>
            <a:pPr marL="457200" lvl="0" indent="-304800" algn="l" rtl="0">
              <a:spcBef>
                <a:spcPts val="0"/>
              </a:spcBef>
              <a:spcAft>
                <a:spcPts val="0"/>
              </a:spcAft>
              <a:buSzPts val="1200"/>
              <a:buAutoNum type="arabicPeriod" startAt="38"/>
            </a:pPr>
            <a:r>
              <a:rPr lang="en" sz="1200"/>
              <a:t>Math with Mr. J. (2023, October 12). How to Make a Dot Plot | Math with Mr. J [Video]. YouTube. </a:t>
            </a:r>
            <a:r>
              <a:rPr lang="en" sz="1200" u="sng">
                <a:solidFill>
                  <a:schemeClr val="accent5"/>
                </a:solidFill>
                <a:hlinkClick r:id="rId8">
                  <a:extLst>
                    <a:ext uri="{A12FA001-AC4F-418D-AE19-62706E023703}">
                      <ahyp:hlinkClr xmlns:ahyp="http://schemas.microsoft.com/office/drawing/2018/hyperlinkcolor" val="tx"/>
                    </a:ext>
                  </a:extLst>
                </a:hlinkClick>
              </a:rPr>
              <a:t>https://www.youtube.com/watch?v=qg8PMqJV3t0</a:t>
            </a:r>
            <a:endParaRPr sz="1200"/>
          </a:p>
          <a:p>
            <a:pPr marL="457200" lvl="0" indent="-304800" algn="l" rtl="0">
              <a:spcBef>
                <a:spcPts val="0"/>
              </a:spcBef>
              <a:spcAft>
                <a:spcPts val="0"/>
              </a:spcAft>
              <a:buSzPts val="1200"/>
              <a:buAutoNum type="arabicPeriod" startAt="38"/>
            </a:pPr>
            <a:r>
              <a:rPr lang="en" sz="1200"/>
              <a:t>MySecretMathTutor. (2014, February 11). Statistics - Making a scatter plot [Video]. YouTube. </a:t>
            </a:r>
            <a:r>
              <a:rPr lang="en" sz="1200" u="sng">
                <a:solidFill>
                  <a:schemeClr val="accent5"/>
                </a:solidFill>
                <a:hlinkClick r:id="rId9">
                  <a:extLst>
                    <a:ext uri="{A12FA001-AC4F-418D-AE19-62706E023703}">
                      <ahyp:hlinkClr xmlns:ahyp="http://schemas.microsoft.com/office/drawing/2018/hyperlinkcolor" val="tx"/>
                    </a:ext>
                  </a:extLst>
                </a:hlinkClick>
              </a:rPr>
              <a:t>https://www.youtube.com/watch?v=NcgRa0uotXs</a:t>
            </a:r>
            <a:endParaRPr sz="1200"/>
          </a:p>
          <a:p>
            <a:pPr marL="457200" lvl="0" indent="-304800" algn="l" rtl="0">
              <a:spcBef>
                <a:spcPts val="0"/>
              </a:spcBef>
              <a:spcAft>
                <a:spcPts val="0"/>
              </a:spcAft>
              <a:buSzPts val="1200"/>
              <a:buAutoNum type="arabicPeriod" startAt="38"/>
            </a:pPr>
            <a:r>
              <a:rPr lang="en" sz="1200"/>
              <a:t>Khan Academy. (2011, November 14). Reading line graphs | Applying mathematical reasoning | Pre-Algebra | Khan Academy [Video]. YouTube. </a:t>
            </a:r>
            <a:r>
              <a:rPr lang="en" sz="1200" u="sng">
                <a:solidFill>
                  <a:schemeClr val="accent5"/>
                </a:solidFill>
                <a:hlinkClick r:id="rId10">
                  <a:extLst>
                    <a:ext uri="{A12FA001-AC4F-418D-AE19-62706E023703}">
                      <ahyp:hlinkClr xmlns:ahyp="http://schemas.microsoft.com/office/drawing/2018/hyperlinkcolor" val="tx"/>
                    </a:ext>
                  </a:extLst>
                </a:hlinkClick>
              </a:rPr>
              <a:t>https://www.youtube.com/watch?v=36v2EXZRzUE</a:t>
            </a:r>
            <a:endParaRPr sz="1200"/>
          </a:p>
        </p:txBody>
      </p:sp>
      <p:sp>
        <p:nvSpPr>
          <p:cNvPr id="991" name="Google Shape;991;p10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97</a:t>
            </a:fld>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995"/>
        <p:cNvGrpSpPr/>
        <p:nvPr/>
      </p:nvGrpSpPr>
      <p:grpSpPr>
        <a:xfrm>
          <a:off x="0" y="0"/>
          <a:ext cx="0" cy="0"/>
          <a:chOff x="0" y="0"/>
          <a:chExt cx="0" cy="0"/>
        </a:xfrm>
      </p:grpSpPr>
      <p:sp>
        <p:nvSpPr>
          <p:cNvPr id="996" name="Google Shape;996;p110"/>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References											Page 7</a:t>
            </a:r>
            <a:endParaRPr/>
          </a:p>
        </p:txBody>
      </p:sp>
      <p:sp>
        <p:nvSpPr>
          <p:cNvPr id="997" name="Google Shape;997;p110"/>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AutoNum type="arabicPeriod" startAt="46"/>
            </a:pPr>
            <a:r>
              <a:rPr lang="en" sz="1200"/>
              <a:t>Math Defined. (2023, April 17). Histograms Explained! How to Make a Histogram | Math Defined with Mrs. C [Video]. YouTube. </a:t>
            </a:r>
            <a:r>
              <a:rPr lang="en" sz="1200" u="sng">
                <a:solidFill>
                  <a:schemeClr val="accent5"/>
                </a:solidFill>
                <a:hlinkClick r:id="rId3">
                  <a:extLst>
                    <a:ext uri="{A12FA001-AC4F-418D-AE19-62706E023703}">
                      <ahyp:hlinkClr xmlns:ahyp="http://schemas.microsoft.com/office/drawing/2018/hyperlinkcolor" val="tx"/>
                    </a:ext>
                  </a:extLst>
                </a:hlinkClick>
              </a:rPr>
              <a:t>https://www.youtube.com/watch?v=haJyaQObNwU</a:t>
            </a:r>
            <a:endParaRPr sz="1200"/>
          </a:p>
          <a:p>
            <a:pPr marL="457200" lvl="0" indent="-304800" algn="l" rtl="0">
              <a:spcBef>
                <a:spcPts val="0"/>
              </a:spcBef>
              <a:spcAft>
                <a:spcPts val="0"/>
              </a:spcAft>
              <a:buSzPts val="1200"/>
              <a:buAutoNum type="arabicPeriod" startAt="46"/>
            </a:pPr>
            <a:r>
              <a:rPr lang="en" sz="1200"/>
              <a:t>LearnFree. (2023, February 28). What is a Bar Chart? [Video]. YouTube. </a:t>
            </a:r>
            <a:r>
              <a:rPr lang="en" sz="1200" u="sng">
                <a:solidFill>
                  <a:schemeClr val="accent5"/>
                </a:solidFill>
                <a:hlinkClick r:id="rId4">
                  <a:extLst>
                    <a:ext uri="{A12FA001-AC4F-418D-AE19-62706E023703}">
                      <ahyp:hlinkClr xmlns:ahyp="http://schemas.microsoft.com/office/drawing/2018/hyperlinkcolor" val="tx"/>
                    </a:ext>
                  </a:extLst>
                </a:hlinkClick>
              </a:rPr>
              <a:t>https://www.youtube.com/watch?v=WTVdncVCvKo</a:t>
            </a:r>
            <a:endParaRPr sz="1200"/>
          </a:p>
          <a:p>
            <a:pPr marL="457200" lvl="0" indent="-304800" algn="l" rtl="0">
              <a:spcBef>
                <a:spcPts val="0"/>
              </a:spcBef>
              <a:spcAft>
                <a:spcPts val="0"/>
              </a:spcAft>
              <a:buSzPts val="1200"/>
              <a:buAutoNum type="arabicPeriod" startAt="46"/>
            </a:pPr>
            <a:r>
              <a:rPr lang="en" sz="1200"/>
              <a:t>LearnFree. (2023, February 28). What is a Pie Chart? [Video]. YouTube. </a:t>
            </a:r>
            <a:r>
              <a:rPr lang="en" sz="1200" u="sng">
                <a:solidFill>
                  <a:schemeClr val="hlink"/>
                </a:solidFill>
                <a:hlinkClick r:id="rId5"/>
              </a:rPr>
              <a:t>https://www.youtube.com/watch?v=GjJdZaQrItg</a:t>
            </a:r>
            <a:endParaRPr sz="1200"/>
          </a:p>
          <a:p>
            <a:pPr marL="457200" lvl="0" indent="-304800" algn="l" rtl="0">
              <a:spcBef>
                <a:spcPts val="0"/>
              </a:spcBef>
              <a:spcAft>
                <a:spcPts val="0"/>
              </a:spcAft>
              <a:buSzPts val="1200"/>
              <a:buAutoNum type="arabicPeriod" startAt="46"/>
            </a:pPr>
            <a:r>
              <a:rPr lang="en" sz="1200"/>
              <a:t>The Organic Chemistry Tutor. (2019, January 11). Stem and Leaf Plots [Video]. YouTube. </a:t>
            </a:r>
            <a:r>
              <a:rPr lang="en" sz="1200" u="sng">
                <a:solidFill>
                  <a:schemeClr val="accent5"/>
                </a:solidFill>
                <a:hlinkClick r:id="rId6">
                  <a:extLst>
                    <a:ext uri="{A12FA001-AC4F-418D-AE19-62706E023703}">
                      <ahyp:hlinkClr xmlns:ahyp="http://schemas.microsoft.com/office/drawing/2018/hyperlinkcolor" val="tx"/>
                    </a:ext>
                  </a:extLst>
                </a:hlinkClick>
              </a:rPr>
              <a:t>https://www.youtube.com/watch?v=MUCvUgGfzdo</a:t>
            </a:r>
            <a:endParaRPr sz="1200"/>
          </a:p>
          <a:p>
            <a:pPr marL="457200" lvl="0" indent="-304800" algn="l" rtl="0">
              <a:spcBef>
                <a:spcPts val="0"/>
              </a:spcBef>
              <a:spcAft>
                <a:spcPts val="0"/>
              </a:spcAft>
              <a:buSzPts val="1200"/>
              <a:buAutoNum type="arabicPeriod" startAt="46"/>
            </a:pPr>
            <a:r>
              <a:rPr lang="en" sz="1200"/>
              <a:t>Ace Tutors. (2021, January 25). Probability: The Basics EXPLAINED with Examples [Video]. YouTube. </a:t>
            </a:r>
            <a:r>
              <a:rPr lang="en" sz="1200" u="sng">
                <a:solidFill>
                  <a:schemeClr val="accent5"/>
                </a:solidFill>
                <a:hlinkClick r:id="rId7">
                  <a:extLst>
                    <a:ext uri="{A12FA001-AC4F-418D-AE19-62706E023703}">
                      <ahyp:hlinkClr xmlns:ahyp="http://schemas.microsoft.com/office/drawing/2018/hyperlinkcolor" val="tx"/>
                    </a:ext>
                  </a:extLst>
                </a:hlinkClick>
              </a:rPr>
              <a:t>https://www.youtube.com/watch?v=YTWM4aOqVwM</a:t>
            </a:r>
            <a:endParaRPr sz="1200"/>
          </a:p>
          <a:p>
            <a:pPr marL="457200" lvl="0" indent="-304800" algn="l" rtl="0">
              <a:spcBef>
                <a:spcPts val="0"/>
              </a:spcBef>
              <a:spcAft>
                <a:spcPts val="0"/>
              </a:spcAft>
              <a:buSzPts val="1200"/>
              <a:buAutoNum type="arabicPeriod" startAt="46"/>
            </a:pPr>
            <a:r>
              <a:rPr lang="en" sz="1200"/>
              <a:t>Probability. (2025). Super Teacher Worksheets. </a:t>
            </a:r>
            <a:r>
              <a:rPr lang="en" sz="1200" u="sng">
                <a:solidFill>
                  <a:schemeClr val="accent5"/>
                </a:solidFill>
                <a:hlinkClick r:id="rId8">
                  <a:extLst>
                    <a:ext uri="{A12FA001-AC4F-418D-AE19-62706E023703}">
                      <ahyp:hlinkClr xmlns:ahyp="http://schemas.microsoft.com/office/drawing/2018/hyperlinkcolor" val="tx"/>
                    </a:ext>
                  </a:extLst>
                </a:hlinkClick>
              </a:rPr>
              <a:t>https://www.superteacherworksheets.com/probability/probability10_TZQMZ.pdf</a:t>
            </a:r>
            <a:endParaRPr sz="1200"/>
          </a:p>
          <a:p>
            <a:pPr marL="457200" lvl="0" indent="-304800" algn="l" rtl="0">
              <a:spcBef>
                <a:spcPts val="0"/>
              </a:spcBef>
              <a:spcAft>
                <a:spcPts val="0"/>
              </a:spcAft>
              <a:buSzPts val="1200"/>
              <a:buAutoNum type="arabicPeriod" startAt="46"/>
            </a:pPr>
            <a:r>
              <a:rPr lang="en" sz="1200"/>
              <a:t>The Organic Chemistry Tutor. (2017, February 3). Mean, Median, Mode, and Range - How to Find It! [Video]. YouTube. </a:t>
            </a:r>
            <a:r>
              <a:rPr lang="en" sz="1200" u="sng">
                <a:solidFill>
                  <a:schemeClr val="accent5"/>
                </a:solidFill>
                <a:hlinkClick r:id="rId9">
                  <a:extLst>
                    <a:ext uri="{A12FA001-AC4F-418D-AE19-62706E023703}">
                      <ahyp:hlinkClr xmlns:ahyp="http://schemas.microsoft.com/office/drawing/2018/hyperlinkcolor" val="tx"/>
                    </a:ext>
                  </a:extLst>
                </a:hlinkClick>
              </a:rPr>
              <a:t>https://www.youtube.com/watch?v=A1mQ9kD-i9I</a:t>
            </a:r>
            <a:endParaRPr sz="1200"/>
          </a:p>
          <a:p>
            <a:pPr marL="457200" lvl="0" indent="-304800" algn="l" rtl="0">
              <a:spcBef>
                <a:spcPts val="0"/>
              </a:spcBef>
              <a:spcAft>
                <a:spcPts val="0"/>
              </a:spcAft>
              <a:buSzPts val="1200"/>
              <a:buAutoNum type="arabicPeriod" startAt="46"/>
            </a:pPr>
            <a:r>
              <a:rPr lang="en" sz="1200"/>
              <a:t>NNgroup. (2025, May 12). Unimodal vs. Bimodal vs. Multimodal Distributions [Video]. YouTube. </a:t>
            </a:r>
            <a:r>
              <a:rPr lang="en" sz="1200" u="sng">
                <a:solidFill>
                  <a:schemeClr val="accent5"/>
                </a:solidFill>
                <a:hlinkClick r:id="rId10">
                  <a:extLst>
                    <a:ext uri="{A12FA001-AC4F-418D-AE19-62706E023703}">
                      <ahyp:hlinkClr xmlns:ahyp="http://schemas.microsoft.com/office/drawing/2018/hyperlinkcolor" val="tx"/>
                    </a:ext>
                  </a:extLst>
                </a:hlinkClick>
              </a:rPr>
              <a:t>https://www.youtube.com/watch?v=HZ6Qpi-R11Y</a:t>
            </a:r>
            <a:endParaRPr sz="1200"/>
          </a:p>
        </p:txBody>
      </p:sp>
      <p:sp>
        <p:nvSpPr>
          <p:cNvPr id="998" name="Google Shape;998;p1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98</a:t>
            </a:fld>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1002"/>
        <p:cNvGrpSpPr/>
        <p:nvPr/>
      </p:nvGrpSpPr>
      <p:grpSpPr>
        <a:xfrm>
          <a:off x="0" y="0"/>
          <a:ext cx="0" cy="0"/>
          <a:chOff x="0" y="0"/>
          <a:chExt cx="0" cy="0"/>
        </a:xfrm>
      </p:grpSpPr>
      <p:sp>
        <p:nvSpPr>
          <p:cNvPr id="1003" name="Google Shape;1003;p111"/>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References											Page 8</a:t>
            </a:r>
            <a:endParaRPr/>
          </a:p>
        </p:txBody>
      </p:sp>
      <p:sp>
        <p:nvSpPr>
          <p:cNvPr id="1004" name="Google Shape;1004;p111"/>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AutoNum type="arabicPeriod" startAt="54"/>
            </a:pPr>
            <a:r>
              <a:rPr lang="en" sz="1200"/>
              <a:t>Mean, Median, Mode, and Range (A). (2025). </a:t>
            </a:r>
            <a:r>
              <a:rPr lang="en" sz="1200" u="sng">
                <a:solidFill>
                  <a:schemeClr val="accent5"/>
                </a:solidFill>
                <a:hlinkClick r:id="rId3">
                  <a:extLst>
                    <a:ext uri="{A12FA001-AC4F-418D-AE19-62706E023703}">
                      <ahyp:hlinkClr xmlns:ahyp="http://schemas.microsoft.com/office/drawing/2018/hyperlinkcolor" val="tx"/>
                    </a:ext>
                  </a:extLst>
                </a:hlinkClick>
              </a:rPr>
              <a:t>Math-Drills.com</a:t>
            </a:r>
            <a:r>
              <a:rPr lang="en" sz="1200"/>
              <a:t>. </a:t>
            </a:r>
            <a:r>
              <a:rPr lang="en" sz="1200" u="sng">
                <a:solidFill>
                  <a:schemeClr val="accent5"/>
                </a:solidFill>
                <a:hlinkClick r:id="rId4">
                  <a:extLst>
                    <a:ext uri="{A12FA001-AC4F-418D-AE19-62706E023703}">
                      <ahyp:hlinkClr xmlns:ahyp="http://schemas.microsoft.com/office/drawing/2018/hyperlinkcolor" val="tx"/>
                    </a:ext>
                  </a:extLst>
                </a:hlinkClick>
              </a:rPr>
              <a:t>https://math-drills.com/statistics/mean_median_mode_range_010099range_05inset_001.1675735340.pdf</a:t>
            </a:r>
            <a:endParaRPr sz="1200"/>
          </a:p>
          <a:p>
            <a:pPr marL="457200" lvl="0" indent="-304800" algn="l" rtl="0">
              <a:spcBef>
                <a:spcPts val="0"/>
              </a:spcBef>
              <a:spcAft>
                <a:spcPts val="0"/>
              </a:spcAft>
              <a:buSzPts val="1200"/>
              <a:buAutoNum type="arabicPeriod" startAt="54"/>
            </a:pPr>
            <a:r>
              <a:rPr lang="en" sz="1200"/>
              <a:t>ProfThacker. (2013, November 22). 02 Positive, Negative, No Correlation [Video]. YouTube. </a:t>
            </a:r>
            <a:r>
              <a:rPr lang="en" sz="1200" u="sng">
                <a:solidFill>
                  <a:schemeClr val="hlink"/>
                </a:solidFill>
                <a:hlinkClick r:id="rId5"/>
              </a:rPr>
              <a:t>https://www.youtube.com/watch?v=10zppds5Sik</a:t>
            </a:r>
            <a:endParaRPr sz="1200"/>
          </a:p>
          <a:p>
            <a:pPr marL="457200" lvl="0" indent="-304800" algn="l" rtl="0">
              <a:spcBef>
                <a:spcPts val="0"/>
              </a:spcBef>
              <a:spcAft>
                <a:spcPts val="0"/>
              </a:spcAft>
              <a:buSzPts val="1200"/>
              <a:buAutoNum type="arabicPeriod" startAt="54"/>
            </a:pPr>
            <a:r>
              <a:rPr lang="en" sz="1200"/>
              <a:t>The Organic Chemistry Tutor. (2019, January 25). Skewness - Right, Left &amp; Symmetric Distribution - Mean, Median, &amp; Mode with Boxplots - Statistics [Video]. YouTube. </a:t>
            </a:r>
            <a:r>
              <a:rPr lang="en" sz="1200" u="sng">
                <a:solidFill>
                  <a:schemeClr val="accent5"/>
                </a:solidFill>
                <a:hlinkClick r:id="rId6">
                  <a:extLst>
                    <a:ext uri="{A12FA001-AC4F-418D-AE19-62706E023703}">
                      <ahyp:hlinkClr xmlns:ahyp="http://schemas.microsoft.com/office/drawing/2018/hyperlinkcolor" val="tx"/>
                    </a:ext>
                  </a:extLst>
                </a:hlinkClick>
              </a:rPr>
              <a:t>https://www.youtube.com/watch?v=U0NZu6f5TMI</a:t>
            </a:r>
            <a:endParaRPr sz="1200"/>
          </a:p>
        </p:txBody>
      </p:sp>
      <p:sp>
        <p:nvSpPr>
          <p:cNvPr id="1005" name="Google Shape;1005;p1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99</a:t>
            </a:fld>
            <a:endParaRPr/>
          </a:p>
        </p:txBody>
      </p:sp>
    </p:spTree>
  </p:cSld>
  <p:clrMapOvr>
    <a:masterClrMapping/>
  </p:clrMapOvr>
</p:sld>
</file>

<file path=ppt/theme/theme1.xml><?xml version="1.0" encoding="utf-8"?>
<a:theme xmlns:a="http://schemas.openxmlformats.org/drawingml/2006/main"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10792</Words>
  <Application>Microsoft Office PowerPoint</Application>
  <PresentationFormat>On-screen Show (16:9)</PresentationFormat>
  <Paragraphs>928</Paragraphs>
  <Slides>99</Slides>
  <Notes>99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99</vt:i4>
      </vt:variant>
    </vt:vector>
  </HeadingPairs>
  <TitlesOfParts>
    <vt:vector size="103" baseType="lpstr">
      <vt:lpstr>Old Standard TT</vt:lpstr>
      <vt:lpstr>Gloria Hallelujah</vt:lpstr>
      <vt:lpstr>Arial</vt:lpstr>
      <vt:lpstr>Paperback</vt:lpstr>
      <vt:lpstr>TEAS Math Workshop</vt:lpstr>
      <vt:lpstr>Some introductory notes</vt:lpstr>
      <vt:lpstr>Some introductory notes</vt:lpstr>
      <vt:lpstr>Some introductory notes</vt:lpstr>
      <vt:lpstr>Some introductory notes</vt:lpstr>
      <vt:lpstr>How I’m sure many of you feel</vt:lpstr>
      <vt:lpstr>PowerPoint Presentation</vt:lpstr>
      <vt:lpstr>Units of Measurement: Imperial</vt:lpstr>
      <vt:lpstr>Units of Measurement: Metric</vt:lpstr>
      <vt:lpstr>Conversions: A quick note...</vt:lpstr>
      <vt:lpstr>Conversions2</vt:lpstr>
      <vt:lpstr>Conversions: Dimensional Analysis</vt:lpstr>
      <vt:lpstr>Conversions: Dimensional Analysis</vt:lpstr>
      <vt:lpstr>Conversions: Practice</vt:lpstr>
      <vt:lpstr>Conversions: Temperature8</vt:lpstr>
      <vt:lpstr>Conversions: Military Time10</vt:lpstr>
      <vt:lpstr>**BAD MATH JOKE ALERT**</vt:lpstr>
      <vt:lpstr>Roman Numerals11</vt:lpstr>
      <vt:lpstr>Roman Numerals: 4 and 9</vt:lpstr>
      <vt:lpstr>Roman Numerals: 4 and 9</vt:lpstr>
      <vt:lpstr>Roman Numerals: Using I, X, and C</vt:lpstr>
      <vt:lpstr>Roman Numerals: Reminder</vt:lpstr>
      <vt:lpstr>Geometric Figures: Classification</vt:lpstr>
      <vt:lpstr>Geometric Figures: Labels</vt:lpstr>
      <vt:lpstr>1D Geometric Figures</vt:lpstr>
      <vt:lpstr>2D Geometric Figures</vt:lpstr>
      <vt:lpstr>2D Geometric Figures: Angles13</vt:lpstr>
      <vt:lpstr>2D Geometric Figures: Measurements</vt:lpstr>
      <vt:lpstr>2D Geometric Figures: Triangles</vt:lpstr>
      <vt:lpstr>2D Geometric Figures: Triangles</vt:lpstr>
      <vt:lpstr>2D Geometric Figures: Triangles</vt:lpstr>
      <vt:lpstr>2D Geometric Figures: Triangles</vt:lpstr>
      <vt:lpstr>2D Geometric Figures: Right Triangles</vt:lpstr>
      <vt:lpstr>2D Geometric Figures: Right Triangles</vt:lpstr>
      <vt:lpstr>2D Geometric Figures: Quadrilaterals</vt:lpstr>
      <vt:lpstr>2D Geometric Figures: Trapezoids</vt:lpstr>
      <vt:lpstr>2D Geometric Figures: Parallelograms</vt:lpstr>
      <vt:lpstr>2D Geometric Figures: Rhombuses (Rhombi?)</vt:lpstr>
      <vt:lpstr>2D Geometric Figures: Rectangles</vt:lpstr>
      <vt:lpstr>2D Geometric Figures: Squares</vt:lpstr>
      <vt:lpstr>2D Geometric Figures: Areas of Quadrilaterals</vt:lpstr>
      <vt:lpstr>2D Geometric Figures: Circles26</vt:lpstr>
      <vt:lpstr>2D Geometric Figures: Circles</vt:lpstr>
      <vt:lpstr>2D Geometric Figures: Circle Features28</vt:lpstr>
      <vt:lpstr>2D Geometric Figures: Circle Features</vt:lpstr>
      <vt:lpstr>2D Geometric Figures: Circle Features</vt:lpstr>
      <vt:lpstr>2D Geometric Figures: Composite Figures30</vt:lpstr>
      <vt:lpstr>2D Geometric Figures: Composite Figures</vt:lpstr>
      <vt:lpstr>2D Geometric Figures: Reminder</vt:lpstr>
      <vt:lpstr>3D Geometric Figures: Vocabulary</vt:lpstr>
      <vt:lpstr>3D Geometric Figures: Definitions</vt:lpstr>
      <vt:lpstr>3D Geometric Figures: Measurements</vt:lpstr>
      <vt:lpstr>3D Geometric Figures: Surface Area (SA)</vt:lpstr>
      <vt:lpstr>3D Geometric Figures: Volume</vt:lpstr>
      <vt:lpstr>3D Geometric Figures: Non-Tapered Solids</vt:lpstr>
      <vt:lpstr>3D Geometric Figures: Non-Tapered Solids</vt:lpstr>
      <vt:lpstr>3D Geometric Figures: Non-Tapered Solids</vt:lpstr>
      <vt:lpstr>3D Geometric Figures: Non-Tapered Solids</vt:lpstr>
      <vt:lpstr>3D Geometric Figures: Non-Tapered Solids</vt:lpstr>
      <vt:lpstr>3D Geometric Figures: Tapered Solids</vt:lpstr>
      <vt:lpstr>3D Geometric Figures: Tapered Solids</vt:lpstr>
      <vt:lpstr>3D Geometric Figures: Tapered Solids</vt:lpstr>
      <vt:lpstr>3D Geometric Figures: Tapered Solids</vt:lpstr>
      <vt:lpstr>3D Geometric Figures: Surface Area and Volume</vt:lpstr>
      <vt:lpstr>3D Geometric Figures: Surface Area and Volume</vt:lpstr>
      <vt:lpstr>3D Geometric Figures: Reminder</vt:lpstr>
      <vt:lpstr>Data Presentation42</vt:lpstr>
      <vt:lpstr>Data Presentation: Dot Plots</vt:lpstr>
      <vt:lpstr>Data Presentation: Scatter Plots</vt:lpstr>
      <vt:lpstr>Data Presentation: Line Graphs</vt:lpstr>
      <vt:lpstr>Data Presentation: Line Graphs</vt:lpstr>
      <vt:lpstr>Data Presentation: Histograms</vt:lpstr>
      <vt:lpstr>Data Presentation: Bar Graphs</vt:lpstr>
      <vt:lpstr>Data Presentation: Bar Graphs</vt:lpstr>
      <vt:lpstr>Data Presentation: Circle Graphs</vt:lpstr>
      <vt:lpstr>Data Presentation: Stem and Leaf Plots</vt:lpstr>
      <vt:lpstr>Data Presentation: Reminder</vt:lpstr>
      <vt:lpstr>Probability50</vt:lpstr>
      <vt:lpstr>Probability: Classical vs. Empirical</vt:lpstr>
      <vt:lpstr>Probability</vt:lpstr>
      <vt:lpstr>Statistics</vt:lpstr>
      <vt:lpstr>Statistics: Measures of Central Tendency52</vt:lpstr>
      <vt:lpstr>Statistics: More on Mode53</vt:lpstr>
      <vt:lpstr>Statistics: Correlation55</vt:lpstr>
      <vt:lpstr>Statistics: Correlation</vt:lpstr>
      <vt:lpstr>Statistics: Distributions56</vt:lpstr>
      <vt:lpstr>Statistics: Distributions</vt:lpstr>
      <vt:lpstr>Statistics: Stats Joke</vt:lpstr>
      <vt:lpstr>Statistics: Stats Joke</vt:lpstr>
      <vt:lpstr>Statistics: Reminder</vt:lpstr>
      <vt:lpstr>THE END!</vt:lpstr>
      <vt:lpstr>References           Page 1</vt:lpstr>
      <vt:lpstr>References           Page 2</vt:lpstr>
      <vt:lpstr>References           Page 3</vt:lpstr>
      <vt:lpstr>References           Page 4</vt:lpstr>
      <vt:lpstr>References           Page 5</vt:lpstr>
      <vt:lpstr>References           Page 6</vt:lpstr>
      <vt:lpstr>References           Page 7</vt:lpstr>
      <vt:lpstr>References           Page 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TEAS Math Workshop</dc:title>
  <dc:creator>Tori Hicks</dc:creator>
  <cp:lastModifiedBy>Tori Hicks</cp:lastModifiedBy>
  <cp:revision>2</cp:revision>
  <dcterms:modified xsi:type="dcterms:W3CDTF">2025-08-19T13:55:07Z</dcterms:modified>
</cp:coreProperties>
</file>